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9"/>
  </p:notesMasterIdLst>
  <p:sldIdLst>
    <p:sldId id="256" r:id="rId2"/>
    <p:sldId id="294" r:id="rId3"/>
    <p:sldId id="257" r:id="rId4"/>
    <p:sldId id="258" r:id="rId5"/>
    <p:sldId id="277" r:id="rId6"/>
    <p:sldId id="278" r:id="rId7"/>
    <p:sldId id="281" r:id="rId8"/>
    <p:sldId id="291" r:id="rId9"/>
    <p:sldId id="293" r:id="rId10"/>
    <p:sldId id="263" r:id="rId11"/>
    <p:sldId id="298" r:id="rId12"/>
    <p:sldId id="266" r:id="rId13"/>
    <p:sldId id="261" r:id="rId14"/>
    <p:sldId id="285" r:id="rId15"/>
    <p:sldId id="286" r:id="rId16"/>
    <p:sldId id="287" r:id="rId17"/>
    <p:sldId id="295" r:id="rId18"/>
    <p:sldId id="288" r:id="rId19"/>
    <p:sldId id="274" r:id="rId20"/>
    <p:sldId id="275" r:id="rId21"/>
    <p:sldId id="289" r:id="rId22"/>
    <p:sldId id="271" r:id="rId23"/>
    <p:sldId id="290" r:id="rId24"/>
    <p:sldId id="267" r:id="rId25"/>
    <p:sldId id="300" r:id="rId26"/>
    <p:sldId id="280" r:id="rId27"/>
    <p:sldId id="260" r:id="rId28"/>
    <p:sldId id="299" r:id="rId29"/>
    <p:sldId id="296" r:id="rId30"/>
    <p:sldId id="282" r:id="rId31"/>
    <p:sldId id="279" r:id="rId32"/>
    <p:sldId id="262" r:id="rId33"/>
    <p:sldId id="270" r:id="rId34"/>
    <p:sldId id="268" r:id="rId35"/>
    <p:sldId id="269" r:id="rId36"/>
    <p:sldId id="265" r:id="rId37"/>
    <p:sldId id="276"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15" autoAdjust="0"/>
    <p:restoredTop sz="75754" autoAdjust="0"/>
  </p:normalViewPr>
  <p:slideViewPr>
    <p:cSldViewPr>
      <p:cViewPr>
        <p:scale>
          <a:sx n="80" d="100"/>
          <a:sy n="80" d="100"/>
        </p:scale>
        <p:origin x="-864" y="-7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31E02F6-6250-4841-AAF9-6A112E854889}" type="datetimeFigureOut">
              <a:rPr lang="en-US" smtClean="0"/>
              <a:t>2/23/2016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354A7C-B8ED-4D41-A1DE-3382BB63E915}" type="slidenum">
              <a:rPr lang="en-US" smtClean="0"/>
              <a:t>‹#›</a:t>
            </a:fld>
            <a:endParaRPr lang="en-US"/>
          </a:p>
        </p:txBody>
      </p:sp>
    </p:spTree>
    <p:extLst>
      <p:ext uri="{BB962C8B-B14F-4D97-AF65-F5344CB8AC3E}">
        <p14:creationId xmlns:p14="http://schemas.microsoft.com/office/powerpoint/2010/main" val="9872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1</a:t>
            </a:fld>
            <a:endParaRPr lang="en-US"/>
          </a:p>
        </p:txBody>
      </p:sp>
    </p:spTree>
    <p:extLst>
      <p:ext uri="{BB962C8B-B14F-4D97-AF65-F5344CB8AC3E}">
        <p14:creationId xmlns:p14="http://schemas.microsoft.com/office/powerpoint/2010/main" val="1400515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r>
              <a:rPr lang="en-US" dirty="0" smtClean="0"/>
              <a:t>The ITC was recently extended until 2024.  Starting in 2020 it will begin</a:t>
            </a:r>
            <a:r>
              <a:rPr lang="en-US" baseline="0" dirty="0" smtClean="0"/>
              <a:t> to sunset, but a 10% tax credit remains in effect.</a:t>
            </a:r>
          </a:p>
          <a:p>
            <a:endParaRPr lang="en-US" baseline="0" dirty="0" smtClean="0"/>
          </a:p>
          <a:p>
            <a:r>
              <a:rPr lang="en-US" baseline="0" dirty="0" smtClean="0"/>
              <a:t>For residential, the incentive will drop to zero in at the end of 2020.</a:t>
            </a:r>
          </a:p>
          <a:p>
            <a:endParaRPr lang="en-US" baseline="0" dirty="0" smtClean="0"/>
          </a:p>
          <a:p>
            <a:r>
              <a:rPr lang="en-US" baseline="0" dirty="0" smtClean="0"/>
              <a:t>The ITC was supposed to expire at the end of 2016.  (Talk about the issues this incentive ‘cliff’ has caused in the market place)  This had a mixed impact on the industry.  It really pushed for 2016 to be a record year as projects were being stuffed into the window of opportunity.  This has caused some stress in supply chain, and forecasting of marked drop of in 2017.</a:t>
            </a:r>
          </a:p>
          <a:p>
            <a:endParaRPr lang="en-US" baseline="0" dirty="0" smtClean="0"/>
          </a:p>
          <a:p>
            <a:r>
              <a:rPr lang="en-US" baseline="0" dirty="0" smtClean="0"/>
              <a:t>The new slower phase out of the tax credits will create a soft landing (at least that’s what’s anticipated)</a:t>
            </a:r>
          </a:p>
          <a:p>
            <a:endParaRPr lang="en-US" baseline="0" dirty="0" smtClean="0"/>
          </a:p>
          <a:p>
            <a:r>
              <a:rPr lang="en-US" dirty="0"/>
              <a:t>Modified Accelerated Cost Recovery System (</a:t>
            </a:r>
            <a:r>
              <a:rPr lang="en-US" b="1" dirty="0"/>
              <a:t>MACRS</a:t>
            </a:r>
            <a:r>
              <a:rPr lang="en-US" dirty="0"/>
              <a:t>) is the current tax depreciation system in the United States. Under this system, the capitalized cost (basis) of tangible property is recovered over a specified life by annual deductions for depreciation.</a:t>
            </a:r>
          </a:p>
        </p:txBody>
      </p:sp>
      <p:sp>
        <p:nvSpPr>
          <p:cNvPr id="4" name="Slide Number Placeholder 3"/>
          <p:cNvSpPr>
            <a:spLocks noGrp="1"/>
          </p:cNvSpPr>
          <p:nvPr>
            <p:ph type="sldNum" sz="quarter" idx="10"/>
          </p:nvPr>
        </p:nvSpPr>
        <p:spPr/>
        <p:txBody>
          <a:bodyPr/>
          <a:lstStyle/>
          <a:p>
            <a:fld id="{2C354A7C-B8ED-4D41-A1DE-3382BB63E915}" type="slidenum">
              <a:rPr lang="en-US" smtClean="0"/>
              <a:t>10</a:t>
            </a:fld>
            <a:endParaRPr lang="en-US"/>
          </a:p>
        </p:txBody>
      </p:sp>
    </p:spTree>
    <p:extLst>
      <p:ext uri="{BB962C8B-B14F-4D97-AF65-F5344CB8AC3E}">
        <p14:creationId xmlns:p14="http://schemas.microsoft.com/office/powerpoint/2010/main" val="39301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a:t>
            </a:r>
          </a:p>
          <a:p>
            <a:r>
              <a:rPr lang="en-US" dirty="0" smtClean="0"/>
              <a:t>DOE-</a:t>
            </a:r>
            <a:r>
              <a:rPr lang="en-US" dirty="0" err="1" smtClean="0"/>
              <a:t>Sunshot</a:t>
            </a:r>
            <a:r>
              <a:rPr lang="en-US" baseline="0" dirty="0" smtClean="0"/>
              <a:t> initiatives:  Starting in 2010 after the 2009 signing of the ARRA American Recovery and reinvestment Act.  Funding and programs include a goal of 6¢/kwh or $1/w (without incentives). The vision here is to help solar reach an overall market penetration of about 14% in 2030, and 27% in 2050.  </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11</a:t>
            </a:fld>
            <a:endParaRPr lang="en-US"/>
          </a:p>
        </p:txBody>
      </p:sp>
    </p:spTree>
    <p:extLst>
      <p:ext uri="{BB962C8B-B14F-4D97-AF65-F5344CB8AC3E}">
        <p14:creationId xmlns:p14="http://schemas.microsoft.com/office/powerpoint/2010/main" val="3830310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a:t>
            </a:r>
          </a:p>
          <a:p>
            <a:r>
              <a:rPr lang="en-US" dirty="0" smtClean="0"/>
              <a:t>In 2007 MN passed it’s Renewable Portfolio Standard</a:t>
            </a:r>
            <a:r>
              <a:rPr lang="en-US" baseline="0" dirty="0" smtClean="0"/>
              <a:t> which requires the IOUs and other utilities in the state to produce 25% of their energy mix from renewable resources in (solar, wind, biogas, hydrogen, biomass, municipal solid waste, landfill gas, anaerobic digestion, and hydro power) by 2025.  Xcel energy, the states largest IOU must get to 30% by 2020.  </a:t>
            </a:r>
          </a:p>
          <a:p>
            <a:endParaRPr lang="en-US" baseline="0" dirty="0" smtClean="0"/>
          </a:p>
          <a:p>
            <a:r>
              <a:rPr lang="en-US" baseline="0" dirty="0" smtClean="0"/>
              <a:t>In 2013, MN passed an additional solar carve out (SES) to the RPS, this is on top of the 25%.  It requires state IOUs to produce 1.5% of retail energy sales from solar PV.  Additionally it requires a 10% carve out of small </a:t>
            </a:r>
            <a:r>
              <a:rPr lang="en-US" baseline="0" dirty="0" err="1" smtClean="0"/>
              <a:t>PVresources</a:t>
            </a:r>
            <a:r>
              <a:rPr lang="en-US" baseline="0" dirty="0" smtClean="0"/>
              <a:t> under 20kW.</a:t>
            </a:r>
          </a:p>
          <a:p>
            <a:endParaRPr lang="en-US" baseline="0" dirty="0" smtClean="0"/>
          </a:p>
          <a:p>
            <a:r>
              <a:rPr lang="en-US" baseline="0" dirty="0" smtClean="0"/>
              <a:t>The new SES also increased the caps on net metering from 40 kW to 1000 kW.  (Explain net metering)</a:t>
            </a:r>
          </a:p>
          <a:p>
            <a:endParaRPr lang="en-US" baseline="0" dirty="0" smtClean="0"/>
          </a:p>
          <a:p>
            <a:r>
              <a:rPr lang="en-US" baseline="0" dirty="0" smtClean="0"/>
              <a:t>A portion of the statute was also directed at Xcel energy to establish a Community Solar Garden program.  (Explain details of the programs)  (Talk about the current status of this program??)</a:t>
            </a:r>
          </a:p>
          <a:p>
            <a:endParaRPr lang="en-US" baseline="0" dirty="0" smtClean="0"/>
          </a:p>
          <a:p>
            <a:r>
              <a:rPr lang="en-US" baseline="0" dirty="0" smtClean="0"/>
              <a:t>A valuation </a:t>
            </a:r>
            <a:r>
              <a:rPr lang="en-US" baseline="0" dirty="0" err="1" smtClean="0"/>
              <a:t>methodolgy</a:t>
            </a:r>
            <a:r>
              <a:rPr lang="en-US" baseline="0" dirty="0" smtClean="0"/>
              <a:t> was also to be established for the Value of Solar.  (Explain the Value of Solar, and it’s current status or history)</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12</a:t>
            </a:fld>
            <a:endParaRPr lang="en-US"/>
          </a:p>
        </p:txBody>
      </p:sp>
    </p:spTree>
    <p:extLst>
      <p:ext uri="{BB962C8B-B14F-4D97-AF65-F5344CB8AC3E}">
        <p14:creationId xmlns:p14="http://schemas.microsoft.com/office/powerpoint/2010/main" val="116795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Property</a:t>
            </a:r>
            <a:r>
              <a:rPr lang="en-US" baseline="0" dirty="0" smtClean="0"/>
              <a:t> values for taxation purpose cannot include added value for renewable energy systems.</a:t>
            </a:r>
          </a:p>
          <a:p>
            <a:r>
              <a:rPr lang="en-US" baseline="0" dirty="0" smtClean="0"/>
              <a:t>There is no sales tax in Minnesota on equipment and installation for solar</a:t>
            </a:r>
          </a:p>
          <a:p>
            <a:r>
              <a:rPr lang="en-US" baseline="0" dirty="0" smtClean="0"/>
              <a:t>Made in Minnesota incentive overview</a:t>
            </a:r>
          </a:p>
          <a:p>
            <a:r>
              <a:rPr lang="en-US" baseline="0" dirty="0" smtClean="0"/>
              <a:t>Various utility incentives:  types and specific programs</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13</a:t>
            </a:fld>
            <a:endParaRPr lang="en-US"/>
          </a:p>
        </p:txBody>
      </p:sp>
    </p:spTree>
    <p:extLst>
      <p:ext uri="{BB962C8B-B14F-4D97-AF65-F5344CB8AC3E}">
        <p14:creationId xmlns:p14="http://schemas.microsoft.com/office/powerpoint/2010/main" val="2281241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a:t>
            </a:r>
          </a:p>
          <a:p>
            <a:r>
              <a:rPr lang="en-US" dirty="0" smtClean="0"/>
              <a:t>IOUs—unchanged</a:t>
            </a:r>
            <a:r>
              <a:rPr lang="en-US" baseline="0" dirty="0" smtClean="0"/>
              <a:t> for 40 kW and less: Retail rate for excess</a:t>
            </a:r>
          </a:p>
          <a:p>
            <a:endParaRPr lang="en-US" baseline="0" dirty="0" smtClean="0"/>
          </a:p>
          <a:p>
            <a:r>
              <a:rPr lang="en-US" baseline="0" dirty="0" smtClean="0"/>
              <a:t>40 + avoided cost, no PPA necessary</a:t>
            </a:r>
          </a:p>
          <a:p>
            <a:endParaRPr lang="en-US" baseline="0" dirty="0" smtClean="0"/>
          </a:p>
          <a:p>
            <a:r>
              <a:rPr lang="en-US" baseline="0" dirty="0" smtClean="0"/>
              <a:t>A staple policy until we get a Value of Solar or something else. </a:t>
            </a:r>
            <a:endParaRPr lang="en-US" dirty="0" smtClean="0"/>
          </a:p>
        </p:txBody>
      </p:sp>
      <p:sp>
        <p:nvSpPr>
          <p:cNvPr id="4" name="Slide Number Placeholder 3"/>
          <p:cNvSpPr>
            <a:spLocks noGrp="1"/>
          </p:cNvSpPr>
          <p:nvPr>
            <p:ph type="sldNum" sz="quarter" idx="10"/>
          </p:nvPr>
        </p:nvSpPr>
        <p:spPr/>
        <p:txBody>
          <a:bodyPr/>
          <a:lstStyle/>
          <a:p>
            <a:fld id="{8ED317D8-94FC-49A9-B2B6-A75AC03A9EBC}" type="slidenum">
              <a:rPr lang="en-US" smtClean="0"/>
              <a:t>14</a:t>
            </a:fld>
            <a:endParaRPr lang="en-US" dirty="0"/>
          </a:p>
        </p:txBody>
      </p:sp>
    </p:spTree>
    <p:extLst>
      <p:ext uri="{BB962C8B-B14F-4D97-AF65-F5344CB8AC3E}">
        <p14:creationId xmlns:p14="http://schemas.microsoft.com/office/powerpoint/2010/main" val="4228421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1621">
              <a:defRPr/>
            </a:pPr>
            <a:r>
              <a:rPr lang="en-US" sz="1600" dirty="0"/>
              <a:t>Cost of Service study is designed as a customer protection. There are specific accepted methods to complete a study. Regulated utilities must do this regularly in order to demonstrate the need for changes to rates. Other utilities </a:t>
            </a:r>
          </a:p>
          <a:p>
            <a:pPr marL="0" lvl="2" defTabSz="931621">
              <a:defRPr/>
            </a:pPr>
            <a:endParaRPr lang="en-US" sz="1600" dirty="0"/>
          </a:p>
          <a:p>
            <a:pPr marL="0" lvl="2" defTabSz="931621">
              <a:defRPr/>
            </a:pPr>
            <a:r>
              <a:rPr lang="en-US" sz="1600" u="sng" dirty="0"/>
              <a:t>The cost of service study must be made available for review by a customer of the utility upon request.</a:t>
            </a:r>
          </a:p>
          <a:p>
            <a:pPr marL="0" lvl="2" defTabSz="931621">
              <a:defRPr/>
            </a:pPr>
            <a:r>
              <a:rPr lang="en-US" sz="800" u="sng" dirty="0"/>
              <a:t>Any kilowatt-hour credits carried forward by the customer cancel at the end of the calendar year with no additional compensation</a:t>
            </a:r>
            <a:endParaRPr lang="en-US" sz="1600" dirty="0"/>
          </a:p>
        </p:txBody>
      </p:sp>
      <p:sp>
        <p:nvSpPr>
          <p:cNvPr id="4" name="Slide Number Placeholder 3"/>
          <p:cNvSpPr>
            <a:spLocks noGrp="1"/>
          </p:cNvSpPr>
          <p:nvPr>
            <p:ph type="sldNum" sz="quarter" idx="10"/>
          </p:nvPr>
        </p:nvSpPr>
        <p:spPr/>
        <p:txBody>
          <a:bodyPr/>
          <a:lstStyle/>
          <a:p>
            <a:fld id="{8ED317D8-94FC-49A9-B2B6-A75AC03A9EBC}" type="slidenum">
              <a:rPr lang="en-US" smtClean="0"/>
              <a:t>15</a:t>
            </a:fld>
            <a:endParaRPr lang="en-US" dirty="0"/>
          </a:p>
        </p:txBody>
      </p:sp>
    </p:spTree>
    <p:extLst>
      <p:ext uri="{BB962C8B-B14F-4D97-AF65-F5344CB8AC3E}">
        <p14:creationId xmlns:p14="http://schemas.microsoft.com/office/powerpoint/2010/main" val="4228421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a:t>
            </a:r>
          </a:p>
          <a:p>
            <a:r>
              <a:rPr lang="en-US" dirty="0" smtClean="0"/>
              <a:t>Met </a:t>
            </a:r>
            <a:r>
              <a:rPr lang="en-US" dirty="0"/>
              <a:t>Council is planning a 756 AC solar garden on its closed Seneca ash landfill in Eagan. They partnered with Oak Leaf who will design, build, own and operate the facility. ES will subscribe to 40% and Transit will subscribe to 40%, the remaining space to be filled by other local governments: Dakota County, Lakeville, and Eagan. </a:t>
            </a:r>
          </a:p>
          <a:p>
            <a:endParaRPr lang="en-US" dirty="0"/>
          </a:p>
          <a:p>
            <a:r>
              <a:rPr lang="en-US" dirty="0"/>
              <a:t>Met Council’s approved closure plan with the County (and PCA) includes vegetation, cover soils, barrier layer, surface water diversion dikes, inlet structures, sediment basin, groundwater monitoring, vermin control. From what I understand pretty standard requirements. Exactly what gets reported might change a bit with the solar panels being installed and we are working through that now.</a:t>
            </a:r>
          </a:p>
          <a:p>
            <a:endParaRPr lang="en-US" dirty="0"/>
          </a:p>
        </p:txBody>
      </p:sp>
      <p:sp>
        <p:nvSpPr>
          <p:cNvPr id="4" name="Slide Number Placeholder 3"/>
          <p:cNvSpPr>
            <a:spLocks noGrp="1"/>
          </p:cNvSpPr>
          <p:nvPr>
            <p:ph type="sldNum" sz="quarter" idx="10"/>
          </p:nvPr>
        </p:nvSpPr>
        <p:spPr/>
        <p:txBody>
          <a:bodyPr/>
          <a:lstStyle/>
          <a:p>
            <a:fld id="{AFAB6B13-6934-4996-B3B4-4F2C4B7CDEA5}" type="slidenum">
              <a:rPr lang="en-US" smtClean="0"/>
              <a:t>16</a:t>
            </a:fld>
            <a:endParaRPr lang="en-US" dirty="0"/>
          </a:p>
        </p:txBody>
      </p:sp>
    </p:spTree>
    <p:extLst>
      <p:ext uri="{BB962C8B-B14F-4D97-AF65-F5344CB8AC3E}">
        <p14:creationId xmlns:p14="http://schemas.microsoft.com/office/powerpoint/2010/main" val="1046063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54A7C-B8ED-4D41-A1DE-3382BB63E915}" type="slidenum">
              <a:rPr lang="en-US" smtClean="0"/>
              <a:t>17</a:t>
            </a:fld>
            <a:endParaRPr lang="en-US"/>
          </a:p>
        </p:txBody>
      </p:sp>
    </p:spTree>
    <p:extLst>
      <p:ext uri="{BB962C8B-B14F-4D97-AF65-F5344CB8AC3E}">
        <p14:creationId xmlns:p14="http://schemas.microsoft.com/office/powerpoint/2010/main" val="2105740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Competitive; Lottery system 1:3 chance (Less in MP and OTP)</a:t>
            </a:r>
          </a:p>
          <a:p>
            <a:r>
              <a:rPr lang="en-US" dirty="0" smtClean="0"/>
              <a:t>40 kW Size limits end use</a:t>
            </a:r>
          </a:p>
          <a:p>
            <a:endParaRPr lang="en-US" dirty="0"/>
          </a:p>
        </p:txBody>
      </p:sp>
      <p:sp>
        <p:nvSpPr>
          <p:cNvPr id="4" name="Slide Number Placeholder 3"/>
          <p:cNvSpPr>
            <a:spLocks noGrp="1"/>
          </p:cNvSpPr>
          <p:nvPr>
            <p:ph type="sldNum" sz="quarter" idx="10"/>
          </p:nvPr>
        </p:nvSpPr>
        <p:spPr/>
        <p:txBody>
          <a:bodyPr/>
          <a:lstStyle/>
          <a:p>
            <a:fld id="{AFAB6B13-6934-4996-B3B4-4F2C4B7CDEA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0039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asterisk on second RREAL product</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19</a:t>
            </a:fld>
            <a:endParaRPr lang="en-US"/>
          </a:p>
        </p:txBody>
      </p:sp>
    </p:spTree>
    <p:extLst>
      <p:ext uri="{BB962C8B-B14F-4D97-AF65-F5344CB8AC3E}">
        <p14:creationId xmlns:p14="http://schemas.microsoft.com/office/powerpoint/2010/main" val="1495715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2</a:t>
            </a:fld>
            <a:endParaRPr lang="en-US"/>
          </a:p>
        </p:txBody>
      </p:sp>
    </p:spTree>
    <p:extLst>
      <p:ext uri="{BB962C8B-B14F-4D97-AF65-F5344CB8AC3E}">
        <p14:creationId xmlns:p14="http://schemas.microsoft.com/office/powerpoint/2010/main" val="593437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54A7C-B8ED-4D41-A1DE-3382BB63E915}" type="slidenum">
              <a:rPr lang="en-US" smtClean="0"/>
              <a:t>20</a:t>
            </a:fld>
            <a:endParaRPr lang="en-US"/>
          </a:p>
        </p:txBody>
      </p:sp>
    </p:spTree>
    <p:extLst>
      <p:ext uri="{BB962C8B-B14F-4D97-AF65-F5344CB8AC3E}">
        <p14:creationId xmlns:p14="http://schemas.microsoft.com/office/powerpoint/2010/main" val="3237215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B6B13-6934-4996-B3B4-4F2C4B7CDEA5}" type="slidenum">
              <a:rPr lang="en-US" smtClean="0"/>
              <a:t>21</a:t>
            </a:fld>
            <a:endParaRPr lang="en-US" dirty="0"/>
          </a:p>
        </p:txBody>
      </p:sp>
    </p:spTree>
    <p:extLst>
      <p:ext uri="{BB962C8B-B14F-4D97-AF65-F5344CB8AC3E}">
        <p14:creationId xmlns:p14="http://schemas.microsoft.com/office/powerpoint/2010/main" val="7141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may add some information, depending on MPUC decisions on what MP has planned for future incentive</a:t>
            </a:r>
            <a:r>
              <a:rPr lang="en-US" baseline="0" dirty="0" smtClean="0"/>
              <a:t> programs.</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22</a:t>
            </a:fld>
            <a:endParaRPr lang="en-US"/>
          </a:p>
        </p:txBody>
      </p:sp>
    </p:spTree>
    <p:extLst>
      <p:ext uri="{BB962C8B-B14F-4D97-AF65-F5344CB8AC3E}">
        <p14:creationId xmlns:p14="http://schemas.microsoft.com/office/powerpoint/2010/main" val="1387328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21">
              <a:defRPr/>
            </a:pPr>
            <a:r>
              <a:rPr lang="en-US" baseline="0" dirty="0" smtClean="0"/>
              <a:t>A list of rebates and incentives for energy efficiency and renewable energy can be found at dsireusa.org</a:t>
            </a:r>
          </a:p>
          <a:p>
            <a:endParaRPr lang="en-US" dirty="0"/>
          </a:p>
        </p:txBody>
      </p:sp>
      <p:sp>
        <p:nvSpPr>
          <p:cNvPr id="4" name="Slide Number Placeholder 3"/>
          <p:cNvSpPr>
            <a:spLocks noGrp="1"/>
          </p:cNvSpPr>
          <p:nvPr>
            <p:ph type="sldNum" sz="quarter" idx="10"/>
          </p:nvPr>
        </p:nvSpPr>
        <p:spPr/>
        <p:txBody>
          <a:bodyPr/>
          <a:lstStyle/>
          <a:p>
            <a:fld id="{881C5827-6D7A-487E-8C5E-EC21097A3EBD}" type="slidenum">
              <a:rPr lang="en-US" smtClean="0"/>
              <a:t>23</a:t>
            </a:fld>
            <a:endParaRPr lang="en-US" dirty="0"/>
          </a:p>
        </p:txBody>
      </p:sp>
    </p:spTree>
    <p:extLst>
      <p:ext uri="{BB962C8B-B14F-4D97-AF65-F5344CB8AC3E}">
        <p14:creationId xmlns:p14="http://schemas.microsoft.com/office/powerpoint/2010/main" val="848151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a:t>
            </a:r>
          </a:p>
          <a:p>
            <a:r>
              <a:rPr lang="en-US" dirty="0" smtClean="0"/>
              <a:t>Talk about the importance</a:t>
            </a:r>
            <a:r>
              <a:rPr lang="en-US" baseline="0" dirty="0" smtClean="0"/>
              <a:t> of having qualified installation professionals in the field from sales to commissioning.  NABCEP offers certification for installers.  Many colleges teach to the standards set by NABCEP.</a:t>
            </a:r>
          </a:p>
          <a:p>
            <a:endParaRPr lang="en-US" baseline="0" dirty="0" smtClean="0"/>
          </a:p>
          <a:p>
            <a:r>
              <a:rPr lang="en-US" baseline="0" dirty="0" smtClean="0"/>
              <a:t>The certification has different tracks depending on how a person is coming into the industry.  The requirements for installation pros include:</a:t>
            </a:r>
          </a:p>
          <a:p>
            <a:r>
              <a:rPr lang="en-US" baseline="0" dirty="0" smtClean="0"/>
              <a:t>18 years old, 58 hours of </a:t>
            </a:r>
            <a:r>
              <a:rPr lang="en-US" baseline="0" dirty="0" err="1" smtClean="0"/>
              <a:t>quaified</a:t>
            </a:r>
            <a:r>
              <a:rPr lang="en-US" baseline="0" dirty="0" smtClean="0"/>
              <a:t> documented training, payment of fees, and listed requirements from one of 5 categories (A-E) + 10 OSHA training.</a:t>
            </a:r>
          </a:p>
          <a:p>
            <a:endParaRPr lang="en-US" baseline="0" dirty="0" smtClean="0"/>
          </a:p>
          <a:p>
            <a:r>
              <a:rPr lang="en-US" baseline="0" dirty="0" smtClean="0"/>
              <a:t>The same structure exists for PV tech sales certification as well.</a:t>
            </a:r>
          </a:p>
          <a:p>
            <a:endParaRPr lang="en-US" baseline="0" dirty="0" smtClean="0"/>
          </a:p>
          <a:p>
            <a:r>
              <a:rPr lang="en-US" baseline="0" dirty="0" smtClean="0"/>
              <a:t>3 year certification- then re-tested</a:t>
            </a:r>
          </a:p>
          <a:p>
            <a:r>
              <a:rPr lang="en-US" baseline="0" dirty="0" smtClean="0"/>
              <a:t>18 hours, CEUs, subject to NABCEP approval</a:t>
            </a:r>
          </a:p>
        </p:txBody>
      </p:sp>
      <p:sp>
        <p:nvSpPr>
          <p:cNvPr id="4" name="Slide Number Placeholder 3"/>
          <p:cNvSpPr>
            <a:spLocks noGrp="1"/>
          </p:cNvSpPr>
          <p:nvPr>
            <p:ph type="sldNum" sz="quarter" idx="10"/>
          </p:nvPr>
        </p:nvSpPr>
        <p:spPr/>
        <p:txBody>
          <a:bodyPr/>
          <a:lstStyle/>
          <a:p>
            <a:fld id="{2C354A7C-B8ED-4D41-A1DE-3382BB63E915}" type="slidenum">
              <a:rPr lang="en-US" smtClean="0"/>
              <a:t>24</a:t>
            </a:fld>
            <a:endParaRPr lang="en-US"/>
          </a:p>
        </p:txBody>
      </p:sp>
    </p:spTree>
    <p:extLst>
      <p:ext uri="{BB962C8B-B14F-4D97-AF65-F5344CB8AC3E}">
        <p14:creationId xmlns:p14="http://schemas.microsoft.com/office/powerpoint/2010/main" val="3178904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Established in 2010.  was designed to meet and exceed existing industry requirements.</a:t>
            </a:r>
          </a:p>
          <a:p>
            <a:endParaRPr lang="en-US" dirty="0" smtClean="0"/>
          </a:p>
          <a:p>
            <a:r>
              <a:rPr lang="en-US" dirty="0" smtClean="0"/>
              <a:t>Test</a:t>
            </a:r>
            <a:r>
              <a:rPr lang="en-US" baseline="0" dirty="0" smtClean="0"/>
              <a:t> is $300, +$25 app fee.  100 questions, 75% to pass</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25</a:t>
            </a:fld>
            <a:endParaRPr lang="en-US"/>
          </a:p>
        </p:txBody>
      </p:sp>
    </p:spTree>
    <p:extLst>
      <p:ext uri="{BB962C8B-B14F-4D97-AF65-F5344CB8AC3E}">
        <p14:creationId xmlns:p14="http://schemas.microsoft.com/office/powerpoint/2010/main" val="807871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more information on Union trainings, as unions are</a:t>
            </a:r>
            <a:r>
              <a:rPr lang="en-US" baseline="0" dirty="0" smtClean="0"/>
              <a:t> becoming more active in this area of the trade)</a:t>
            </a:r>
          </a:p>
          <a:p>
            <a:r>
              <a:rPr lang="en-US" baseline="0" dirty="0" smtClean="0"/>
              <a:t>(get updated information and materials from the colleges to hand out at the session)</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26</a:t>
            </a:fld>
            <a:endParaRPr lang="en-US"/>
          </a:p>
        </p:txBody>
      </p:sp>
    </p:spTree>
    <p:extLst>
      <p:ext uri="{BB962C8B-B14F-4D97-AF65-F5344CB8AC3E}">
        <p14:creationId xmlns:p14="http://schemas.microsoft.com/office/powerpoint/2010/main" val="956894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a:t>
            </a:r>
            <a:r>
              <a:rPr lang="en-US" baseline="0" dirty="0" smtClean="0"/>
              <a:t> storage over the past few years has started to receive a lot of attention.   Some </a:t>
            </a:r>
            <a:r>
              <a:rPr lang="en-US" baseline="0" smtClean="0"/>
              <a:t>major announcements </a:t>
            </a:r>
            <a:r>
              <a:rPr lang="en-US" baseline="0" dirty="0" smtClean="0"/>
              <a:t>in the industry include the building of Tesla’s </a:t>
            </a:r>
            <a:r>
              <a:rPr lang="en-US" baseline="0" dirty="0" err="1" smtClean="0"/>
              <a:t>Gigafactory</a:t>
            </a:r>
            <a:r>
              <a:rPr lang="en-US" baseline="0" dirty="0" smtClean="0"/>
              <a:t> which will double global production capacity for Lithium Ion batteries.</a:t>
            </a:r>
          </a:p>
          <a:p>
            <a:endParaRPr lang="en-US" baseline="0" dirty="0" smtClean="0"/>
          </a:p>
          <a:p>
            <a:r>
              <a:rPr lang="en-US" baseline="0" dirty="0" smtClean="0"/>
              <a:t>2015 was a big year for storage, policy driving storage in California (AB2514) mandates utilities install 1.3GW of storage by 2020, making this a largest procurement target in the world.   Oregon has also passed a </a:t>
            </a:r>
          </a:p>
          <a:p>
            <a:r>
              <a:rPr lang="en-US" baseline="0" dirty="0" smtClean="0"/>
              <a:t>Storage is complicated, and still more costly than other choices in most cases, but it holds a lot of promise and has seen some commercial applications coming online.  </a:t>
            </a:r>
          </a:p>
          <a:p>
            <a:endParaRPr lang="en-US" baseline="0" dirty="0" smtClean="0"/>
          </a:p>
          <a:p>
            <a:r>
              <a:rPr lang="en-US" baseline="0" dirty="0" smtClean="0"/>
              <a:t>Storage can offer different services to the grid.  Voltage support, frequency support, or supplemental energy supply.  </a:t>
            </a:r>
          </a:p>
          <a:p>
            <a:endParaRPr lang="en-US" baseline="0" dirty="0" smtClean="0"/>
          </a:p>
          <a:p>
            <a:r>
              <a:rPr lang="en-US" baseline="0" dirty="0" smtClean="0"/>
              <a:t>There are many technologies that can be applied to different scenarios.  (Talk a little bit about some of the technologies out there like pumped hydro, compressed air, flywheels, electro chemical batteries)</a:t>
            </a:r>
          </a:p>
          <a:p>
            <a:endParaRPr lang="en-US" baseline="0" dirty="0" smtClean="0"/>
          </a:p>
          <a:p>
            <a:r>
              <a:rPr lang="en-US" baseline="0" dirty="0" smtClean="0"/>
              <a:t>Cost competitive solar with storage would open much larger values for solar, allowing this resource to become more reliable and </a:t>
            </a:r>
            <a:r>
              <a:rPr lang="en-US" baseline="0" dirty="0" err="1" smtClean="0"/>
              <a:t>dispatchable</a:t>
            </a:r>
            <a:r>
              <a:rPr lang="en-US" baseline="0" dirty="0" smtClean="0"/>
              <a:t>.  </a:t>
            </a:r>
          </a:p>
          <a:p>
            <a:endParaRPr lang="en-US" baseline="0" dirty="0" smtClean="0"/>
          </a:p>
          <a:p>
            <a:r>
              <a:rPr lang="en-US" baseline="0" dirty="0" smtClean="0"/>
              <a:t>Electric Vehicles are an important ‘driver’ for storage technologies,  as electric vehicles scale, storage manufacturing and technologies will become more affordable.</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27</a:t>
            </a:fld>
            <a:endParaRPr lang="en-US"/>
          </a:p>
        </p:txBody>
      </p:sp>
    </p:spTree>
    <p:extLst>
      <p:ext uri="{BB962C8B-B14F-4D97-AF65-F5344CB8AC3E}">
        <p14:creationId xmlns:p14="http://schemas.microsoft.com/office/powerpoint/2010/main" val="3980451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54A7C-B8ED-4D41-A1DE-3382BB63E915}" type="slidenum">
              <a:rPr lang="en-US" smtClean="0"/>
              <a:t>28</a:t>
            </a:fld>
            <a:endParaRPr lang="en-US"/>
          </a:p>
        </p:txBody>
      </p:sp>
    </p:spTree>
    <p:extLst>
      <p:ext uri="{BB962C8B-B14F-4D97-AF65-F5344CB8AC3E}">
        <p14:creationId xmlns:p14="http://schemas.microsoft.com/office/powerpoint/2010/main" val="3841454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54A7C-B8ED-4D41-A1DE-3382BB63E915}" type="slidenum">
              <a:rPr lang="en-US" smtClean="0"/>
              <a:t>29</a:t>
            </a:fld>
            <a:endParaRPr lang="en-US"/>
          </a:p>
        </p:txBody>
      </p:sp>
    </p:spTree>
    <p:extLst>
      <p:ext uri="{BB962C8B-B14F-4D97-AF65-F5344CB8AC3E}">
        <p14:creationId xmlns:p14="http://schemas.microsoft.com/office/powerpoint/2010/main" val="206040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3</a:t>
            </a:fld>
            <a:endParaRPr lang="en-US"/>
          </a:p>
        </p:txBody>
      </p:sp>
    </p:spTree>
    <p:extLst>
      <p:ext uri="{BB962C8B-B14F-4D97-AF65-F5344CB8AC3E}">
        <p14:creationId xmlns:p14="http://schemas.microsoft.com/office/powerpoint/2010/main" val="3520850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54A7C-B8ED-4D41-A1DE-3382BB63E915}" type="slidenum">
              <a:rPr lang="en-US" smtClean="0"/>
              <a:t>30</a:t>
            </a:fld>
            <a:endParaRPr lang="en-US"/>
          </a:p>
        </p:txBody>
      </p:sp>
    </p:spTree>
    <p:extLst>
      <p:ext uri="{BB962C8B-B14F-4D97-AF65-F5344CB8AC3E}">
        <p14:creationId xmlns:p14="http://schemas.microsoft.com/office/powerpoint/2010/main" val="8010799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54A7C-B8ED-4D41-A1DE-3382BB63E915}" type="slidenum">
              <a:rPr lang="en-US" smtClean="0"/>
              <a:t>31</a:t>
            </a:fld>
            <a:endParaRPr lang="en-US"/>
          </a:p>
        </p:txBody>
      </p:sp>
    </p:spTree>
    <p:extLst>
      <p:ext uri="{BB962C8B-B14F-4D97-AF65-F5344CB8AC3E}">
        <p14:creationId xmlns:p14="http://schemas.microsoft.com/office/powerpoint/2010/main" val="1284893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32</a:t>
            </a:fld>
            <a:endParaRPr lang="en-US"/>
          </a:p>
        </p:txBody>
      </p:sp>
    </p:spTree>
    <p:extLst>
      <p:ext uri="{BB962C8B-B14F-4D97-AF65-F5344CB8AC3E}">
        <p14:creationId xmlns:p14="http://schemas.microsoft.com/office/powerpoint/2010/main" val="2120430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FCACF-7DDD-44AB-B0BF-7CE33982456F}" type="slidenum">
              <a:rPr lang="en-US" smtClean="0"/>
              <a:t>33</a:t>
            </a:fld>
            <a:endParaRPr lang="en-US"/>
          </a:p>
        </p:txBody>
      </p:sp>
    </p:spTree>
    <p:extLst>
      <p:ext uri="{BB962C8B-B14F-4D97-AF65-F5344CB8AC3E}">
        <p14:creationId xmlns:p14="http://schemas.microsoft.com/office/powerpoint/2010/main" val="3692458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diagram of a basic grid-tied solar installation – this</a:t>
            </a:r>
            <a:r>
              <a:rPr lang="en-US" baseline="0" dirty="0" smtClean="0"/>
              <a:t> is what the majority of installations in our service territory currently look like.</a:t>
            </a:r>
            <a:endParaRPr lang="en-US" dirty="0" smtClean="0"/>
          </a:p>
          <a:p>
            <a:endParaRPr lang="en-US" dirty="0" smtClean="0"/>
          </a:p>
          <a:p>
            <a:endParaRPr lang="en-US" dirty="0" smtClean="0"/>
          </a:p>
          <a:p>
            <a:r>
              <a:rPr lang="en-US" dirty="0" smtClean="0"/>
              <a:t>Solar thermal diagram, why doesn’t solar thermal</a:t>
            </a:r>
            <a:r>
              <a:rPr lang="en-US" baseline="0" dirty="0" smtClean="0"/>
              <a:t> need a disconnect, etc. </a:t>
            </a:r>
            <a:endParaRPr lang="en-US" dirty="0"/>
          </a:p>
        </p:txBody>
      </p:sp>
      <p:sp>
        <p:nvSpPr>
          <p:cNvPr id="4" name="Slide Number Placeholder 3"/>
          <p:cNvSpPr>
            <a:spLocks noGrp="1"/>
          </p:cNvSpPr>
          <p:nvPr>
            <p:ph type="sldNum" sz="quarter" idx="10"/>
          </p:nvPr>
        </p:nvSpPr>
        <p:spPr/>
        <p:txBody>
          <a:bodyPr/>
          <a:lstStyle/>
          <a:p>
            <a:fld id="{68E3AB3B-81C7-4062-8654-B81F0D9B50FF}" type="slidenum">
              <a:rPr lang="en-US" smtClean="0"/>
              <a:t>34</a:t>
            </a:fld>
            <a:endParaRPr lang="en-US"/>
          </a:p>
        </p:txBody>
      </p:sp>
    </p:spTree>
    <p:extLst>
      <p:ext uri="{BB962C8B-B14F-4D97-AF65-F5344CB8AC3E}">
        <p14:creationId xmlns:p14="http://schemas.microsoft.com/office/powerpoint/2010/main" val="977481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a:t>
            </a:r>
            <a:r>
              <a:rPr lang="en-US" baseline="0" dirty="0" smtClean="0"/>
              <a:t> shows a basic grid-tied battery back up system.  While we do have some of these installations in our service territory, this is not as common because battery technology is still rather expensive. </a:t>
            </a:r>
          </a:p>
          <a:p>
            <a:endParaRPr lang="en-US" baseline="0" dirty="0" smtClean="0"/>
          </a:p>
          <a:p>
            <a:r>
              <a:rPr lang="en-US" baseline="0" dirty="0" smtClean="0"/>
              <a:t>Safety reference – bigger concern with battery back-up</a:t>
            </a:r>
            <a:endParaRPr lang="en-US" dirty="0"/>
          </a:p>
        </p:txBody>
      </p:sp>
      <p:sp>
        <p:nvSpPr>
          <p:cNvPr id="4" name="Slide Number Placeholder 3"/>
          <p:cNvSpPr>
            <a:spLocks noGrp="1"/>
          </p:cNvSpPr>
          <p:nvPr>
            <p:ph type="sldNum" sz="quarter" idx="10"/>
          </p:nvPr>
        </p:nvSpPr>
        <p:spPr/>
        <p:txBody>
          <a:bodyPr/>
          <a:lstStyle/>
          <a:p>
            <a:fld id="{68E3AB3B-81C7-4062-8654-B81F0D9B50FF}" type="slidenum">
              <a:rPr lang="en-US" smtClean="0"/>
              <a:t>35</a:t>
            </a:fld>
            <a:endParaRPr lang="en-US"/>
          </a:p>
        </p:txBody>
      </p:sp>
    </p:spTree>
    <p:extLst>
      <p:ext uri="{BB962C8B-B14F-4D97-AF65-F5344CB8AC3E}">
        <p14:creationId xmlns:p14="http://schemas.microsoft.com/office/powerpoint/2010/main" val="4014099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354A7C-B8ED-4D41-A1DE-3382BB63E915}" type="slidenum">
              <a:rPr lang="en-US" smtClean="0"/>
              <a:t>36</a:t>
            </a:fld>
            <a:endParaRPr lang="en-US"/>
          </a:p>
        </p:txBody>
      </p:sp>
    </p:spTree>
    <p:extLst>
      <p:ext uri="{BB962C8B-B14F-4D97-AF65-F5344CB8AC3E}">
        <p14:creationId xmlns:p14="http://schemas.microsoft.com/office/powerpoint/2010/main" val="186733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1FCACF-7DDD-44AB-B0BF-7CE33982456F}" type="slidenum">
              <a:rPr lang="en-US" smtClean="0"/>
              <a:t>37</a:t>
            </a:fld>
            <a:endParaRPr lang="en-US"/>
          </a:p>
        </p:txBody>
      </p:sp>
    </p:spTree>
    <p:extLst>
      <p:ext uri="{BB962C8B-B14F-4D97-AF65-F5344CB8AC3E}">
        <p14:creationId xmlns:p14="http://schemas.microsoft.com/office/powerpoint/2010/main" val="28986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Stacy-The cost of installing solar has dropped over the past decade from $9-10/w</a:t>
            </a:r>
            <a:r>
              <a:rPr lang="en-US" baseline="0" dirty="0" smtClean="0"/>
              <a:t> to about $4.30/w average (LBNL) for residential systems.  The falling costs coupled with incentives and/or rates have helped solar grow rapidly.  This growth in other markets has lead to the increased employment opportunities from manufacturing, installation, and support positions.  </a:t>
            </a:r>
          </a:p>
          <a:p>
            <a:endParaRPr lang="en-US" baseline="0" dirty="0" smtClean="0"/>
          </a:p>
          <a:p>
            <a:r>
              <a:rPr lang="en-US" baseline="0" dirty="0" smtClean="0"/>
              <a:t>Globally solar has been growing rapidly as well. China, India, and the US are emerging as huge markets for continued growth.  Growth is occurring everywhere though.  In Minnesota, 2016 promises to be a year of major growth in solar capacity with hundreds of megawatts expected to be installed.  We will learn more about policy driving that growth and programs supporting the adoption of this technology.</a:t>
            </a:r>
          </a:p>
          <a:p>
            <a:endParaRPr lang="en-US" baseline="0" dirty="0" smtClean="0"/>
          </a:p>
          <a:p>
            <a:r>
              <a:rPr lang="en-US" baseline="0" dirty="0" smtClean="0"/>
              <a:t>With all this growth there are opportunities for many sectors of the economy to become involved.  Developers, Contractors, Services, and Financial industries all will have a role to play.  At the end of 2014 over 174,000 jobs had been created in the solar sector, and was accounting for 32% of all new electric generation capacity.</a:t>
            </a:r>
          </a:p>
          <a:p>
            <a:endParaRPr lang="en-US" baseline="0" dirty="0" smtClean="0"/>
          </a:p>
          <a:p>
            <a:r>
              <a:rPr lang="en-US" baseline="0" dirty="0" smtClean="0"/>
              <a:t>The growth of this new technology does also come with some challenges.  There are technical considerations for integrating the technology on a large scale.  Some of the technical considerations with solar are intermittency of the resource, and the current distribution system infrastructure.  Along with these technical difficulties there are cost and value considerations that must be solved.  What are the best ways to incentivize adoption until the technology is cost competitive with other resources on a wholesale level and the values and costs of distributed generation are realized?</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4</a:t>
            </a:fld>
            <a:endParaRPr lang="en-US"/>
          </a:p>
        </p:txBody>
      </p:sp>
    </p:spTree>
    <p:extLst>
      <p:ext uri="{BB962C8B-B14F-4D97-AF65-F5344CB8AC3E}">
        <p14:creationId xmlns:p14="http://schemas.microsoft.com/office/powerpoint/2010/main" val="279404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a:t>
            </a:r>
          </a:p>
          <a:p>
            <a:r>
              <a:rPr lang="en-US" dirty="0" smtClean="0"/>
              <a:t>Every year the amount</a:t>
            </a:r>
            <a:r>
              <a:rPr lang="en-US" baseline="0" dirty="0" smtClean="0"/>
              <a:t> of solar capacity installed increases.  This is a breakdown of the past five years.  We expect to add 2015 in the next few months as data becomes available.  (</a:t>
            </a:r>
            <a:r>
              <a:rPr lang="en-US" i="1" baseline="0" dirty="0" smtClean="0"/>
              <a:t>Update this slide if 2015 data is available)</a:t>
            </a:r>
          </a:p>
          <a:p>
            <a:endParaRPr lang="en-US" i="1" baseline="0" dirty="0" smtClean="0"/>
          </a:p>
          <a:p>
            <a:r>
              <a:rPr lang="en-US" i="1" baseline="0" dirty="0" smtClean="0"/>
              <a:t>4.6 million  households</a:t>
            </a:r>
          </a:p>
          <a:p>
            <a:endParaRPr lang="en-US" i="1" baseline="0" dirty="0" smtClean="0"/>
          </a:p>
          <a:p>
            <a:r>
              <a:rPr lang="en-US" i="1" baseline="0" dirty="0" smtClean="0"/>
              <a:t>Every few minutes 2 or 4 depending on who you talk to, a new solar system is installed in the US.</a:t>
            </a:r>
          </a:p>
          <a:p>
            <a:endParaRPr lang="en-US" i="1" baseline="0" dirty="0" smtClean="0"/>
          </a:p>
          <a:p>
            <a:r>
              <a:rPr lang="en-US" i="1" baseline="0" dirty="0" smtClean="0"/>
              <a:t>Rhone Resch- SEIA stated that the compound annual growth rate in the solar industry over the past eight years 72%/yr.  Fastest growing sector of the energy industry.</a:t>
            </a:r>
          </a:p>
          <a:p>
            <a:endParaRPr lang="en-US" i="1" baseline="0" dirty="0" smtClean="0"/>
          </a:p>
          <a:p>
            <a:r>
              <a:rPr lang="en-US" i="1" baseline="0" dirty="0" smtClean="0"/>
              <a:t>Solar jobs have increased over 20% in the past few years.</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5</a:t>
            </a:fld>
            <a:endParaRPr lang="en-US"/>
          </a:p>
        </p:txBody>
      </p:sp>
    </p:spTree>
    <p:extLst>
      <p:ext uri="{BB962C8B-B14F-4D97-AF65-F5344CB8AC3E}">
        <p14:creationId xmlns:p14="http://schemas.microsoft.com/office/powerpoint/2010/main" val="329291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Stacy-/-Paul</a:t>
            </a:r>
          </a:p>
          <a:p>
            <a:r>
              <a:rPr lang="en-US" dirty="0" smtClean="0"/>
              <a:t>This slide shows where the most action is in the country.</a:t>
            </a:r>
            <a:r>
              <a:rPr lang="en-US" baseline="0" dirty="0" smtClean="0"/>
              <a:t>  Other states will be moving into the yellow and from yellow to green over the next few years.  </a:t>
            </a:r>
          </a:p>
          <a:p>
            <a:endParaRPr lang="en-US" baseline="0" dirty="0" smtClean="0"/>
          </a:p>
          <a:p>
            <a:r>
              <a:rPr lang="en-US" baseline="0" dirty="0" smtClean="0"/>
              <a:t>Minnesota should be Yellow after 2016.  Growth is happening!</a:t>
            </a:r>
          </a:p>
          <a:p>
            <a:endParaRPr lang="en-US" baseline="0" dirty="0" smtClean="0"/>
          </a:p>
          <a:p>
            <a:r>
              <a:rPr lang="en-US" baseline="0" dirty="0" smtClean="0"/>
              <a:t>20 states reached grid parity-  What is grid parity?</a:t>
            </a:r>
          </a:p>
          <a:p>
            <a:endParaRPr lang="en-US" baseline="0" dirty="0" smtClean="0"/>
          </a:p>
          <a:p>
            <a:r>
              <a:rPr lang="en-US" baseline="0" dirty="0" smtClean="0"/>
              <a:t>In Hawaii, HECO has 12% of it’s customer base with solar on their homes and businesses, more than anywhere else in the nation.</a:t>
            </a:r>
          </a:p>
          <a:p>
            <a:r>
              <a:rPr lang="en-US" baseline="0" dirty="0" smtClean="0"/>
              <a:t>PG&amp;E in CA has over 20% of all the actual solar installations with over 4.6 GW.  (</a:t>
            </a:r>
            <a:r>
              <a:rPr lang="en-US" baseline="0" dirty="0" err="1" smtClean="0"/>
              <a:t>Sunshot</a:t>
            </a:r>
            <a:r>
              <a:rPr lang="en-US" baseline="0" dirty="0" smtClean="0"/>
              <a:t> 2104)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6</a:t>
            </a:fld>
            <a:endParaRPr lang="en-US"/>
          </a:p>
        </p:txBody>
      </p:sp>
    </p:spTree>
    <p:extLst>
      <p:ext uri="{BB962C8B-B14F-4D97-AF65-F5344CB8AC3E}">
        <p14:creationId xmlns:p14="http://schemas.microsoft.com/office/powerpoint/2010/main" val="225975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 little</a:t>
            </a:r>
            <a:r>
              <a:rPr lang="en-US" baseline="0" dirty="0" smtClean="0"/>
              <a:t> bit about some of the challenges to getting to higher levels of market penetration for solar.  </a:t>
            </a:r>
          </a:p>
          <a:p>
            <a:endParaRPr lang="en-US" baseline="0" dirty="0" smtClean="0"/>
          </a:p>
          <a:p>
            <a:r>
              <a:rPr lang="en-US" baseline="0" dirty="0" smtClean="0"/>
              <a:t>Cost is an issue, but this issue is being solved by competitive market forces, growing global scale, and incremental increases in efficiencies of system technologies and deployment.  </a:t>
            </a:r>
          </a:p>
          <a:p>
            <a:endParaRPr lang="en-US" baseline="0" dirty="0" smtClean="0"/>
          </a:p>
          <a:p>
            <a:r>
              <a:rPr lang="en-US" baseline="0" dirty="0" smtClean="0"/>
              <a:t>Soft Costs are still a big cost component in the US:  Explain soft costs (marketing, labor, permitting, interconnections, customer acquisition, etc.)</a:t>
            </a:r>
          </a:p>
          <a:p>
            <a:endParaRPr lang="en-US" baseline="0" dirty="0" smtClean="0"/>
          </a:p>
          <a:p>
            <a:r>
              <a:rPr lang="en-US" baseline="0" dirty="0" smtClean="0"/>
              <a:t>Highlight national rate structure debates:  Net Metering (talk a little bit about PURPA), and talk a little bit about efforts to unseat NEM.  Efforts by Murkowski in Alaska to reopen PURPA to amendment,  California PUC upholding NEM rates as is, Hawaii eliminating NEM and replacing it with a different rate structure (explain this new structure is there is time), Nevada PUC eliminating NEM with no grandfather clause resulting in a class action lawsuit.</a:t>
            </a:r>
          </a:p>
          <a:p>
            <a:endParaRPr lang="en-US" baseline="0" dirty="0" smtClean="0"/>
          </a:p>
          <a:p>
            <a:r>
              <a:rPr lang="en-US" baseline="0" dirty="0" smtClean="0"/>
              <a:t>(Let’s consider a slide on the Value of Solar components to point to these values)</a:t>
            </a:r>
          </a:p>
          <a:p>
            <a:endParaRPr lang="en-US" baseline="0" dirty="0" smtClean="0"/>
          </a:p>
          <a:p>
            <a:r>
              <a:rPr lang="en-US" b="1" baseline="0" dirty="0" smtClean="0"/>
              <a:t>Advanced Inverters Discussion: </a:t>
            </a:r>
            <a:r>
              <a:rPr lang="en-US" b="0" baseline="0" dirty="0" smtClean="0"/>
              <a:t>talk about how inverters function now, matching gird voltage, frequency and phase, and may not function when the grid is out of spec, Advanced inverters can continue to operate in </a:t>
            </a:r>
            <a:r>
              <a:rPr lang="en-US" baseline="0" dirty="0" smtClean="0"/>
              <a:t>New standards for inverter functionality are nearly complete, and when implemented would allow inverters to have more flexibility in how they operate.  Adjustable power factor, low voltage ride through.</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7</a:t>
            </a:fld>
            <a:endParaRPr lang="en-US"/>
          </a:p>
        </p:txBody>
      </p:sp>
    </p:spTree>
    <p:extLst>
      <p:ext uri="{BB962C8B-B14F-4D97-AF65-F5344CB8AC3E}">
        <p14:creationId xmlns:p14="http://schemas.microsoft.com/office/powerpoint/2010/main" val="3024709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8</a:t>
            </a:fld>
            <a:endParaRPr lang="en-US"/>
          </a:p>
        </p:txBody>
      </p:sp>
    </p:spTree>
    <p:extLst>
      <p:ext uri="{BB962C8B-B14F-4D97-AF65-F5344CB8AC3E}">
        <p14:creationId xmlns:p14="http://schemas.microsoft.com/office/powerpoint/2010/main" val="302470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Equipment</a:t>
            </a:r>
            <a:r>
              <a:rPr lang="en-US" baseline="0" dirty="0" smtClean="0"/>
              <a:t> </a:t>
            </a:r>
            <a:r>
              <a:rPr lang="en-US" dirty="0" smtClean="0"/>
              <a:t>used</a:t>
            </a:r>
            <a:r>
              <a:rPr lang="en-US" baseline="0" dirty="0" smtClean="0"/>
              <a:t> to make up 80% of the cost of a system up until 2010.  Now these are less than half the cost.</a:t>
            </a:r>
          </a:p>
          <a:p>
            <a:endParaRPr lang="en-US" dirty="0" smtClean="0"/>
          </a:p>
          <a:p>
            <a:r>
              <a:rPr lang="en-US" dirty="0" smtClean="0"/>
              <a:t>Soft costs have actually increased and now outweigh equipment</a:t>
            </a:r>
            <a:r>
              <a:rPr lang="en-US" baseline="0" dirty="0" smtClean="0"/>
              <a:t> costs of solar. </a:t>
            </a:r>
          </a:p>
          <a:p>
            <a:endParaRPr lang="en-US" baseline="0" dirty="0" smtClean="0"/>
          </a:p>
          <a:p>
            <a:r>
              <a:rPr lang="en-US" baseline="0" dirty="0" smtClean="0"/>
              <a:t>Process matters—the utility and/or jurisdiction can make or break a solar project. </a:t>
            </a:r>
            <a:endParaRPr lang="en-US" dirty="0"/>
          </a:p>
        </p:txBody>
      </p:sp>
      <p:sp>
        <p:nvSpPr>
          <p:cNvPr id="4" name="Slide Number Placeholder 3"/>
          <p:cNvSpPr>
            <a:spLocks noGrp="1"/>
          </p:cNvSpPr>
          <p:nvPr>
            <p:ph type="sldNum" sz="quarter" idx="10"/>
          </p:nvPr>
        </p:nvSpPr>
        <p:spPr/>
        <p:txBody>
          <a:bodyPr/>
          <a:lstStyle/>
          <a:p>
            <a:fld id="{2C354A7C-B8ED-4D41-A1DE-3382BB63E915}" type="slidenum">
              <a:rPr lang="en-US" smtClean="0"/>
              <a:t>9</a:t>
            </a:fld>
            <a:endParaRPr lang="en-US"/>
          </a:p>
        </p:txBody>
      </p:sp>
    </p:spTree>
    <p:extLst>
      <p:ext uri="{BB962C8B-B14F-4D97-AF65-F5344CB8AC3E}">
        <p14:creationId xmlns:p14="http://schemas.microsoft.com/office/powerpoint/2010/main" val="3024709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7546F60-5F32-4F04-BCF8-68878417E598}" type="datetime1">
              <a:rPr lang="en-US" smtClean="0"/>
              <a:t>2/23/2016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2312C3B-4E7C-465C-918E-9547A26143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EBEFD2-B4A8-47E2-880D-44A452ABB6AA}"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12C3B-4E7C-465C-918E-9547A26143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F1EBB0-6A08-450D-8655-CF786A645BAC}"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12C3B-4E7C-465C-918E-9547A26143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304801"/>
            <a:ext cx="8001000" cy="685800"/>
          </a:xfrm>
        </p:spPr>
        <p:txBody>
          <a:bodyPr tIns="13332">
            <a:normAutofit/>
          </a:bodyPr>
          <a:lstStyle>
            <a:lvl1pPr>
              <a:defRPr sz="2800" baseline="0">
                <a:ln w="18415">
                  <a:solidFill>
                    <a:srgbClr val="FFFFFF"/>
                  </a:solidFill>
                </a:ln>
                <a:solidFill>
                  <a:schemeClr val="bg1"/>
                </a:solidFill>
                <a:effectLst>
                  <a:outerShdw blurRad="63500" dist="38100" dir="2700000" algn="ctr" rotWithShape="0">
                    <a:srgbClr val="000000">
                      <a:alpha val="70000"/>
                    </a:srgbClr>
                  </a:outerShdw>
                </a:effectLst>
              </a:defRPr>
            </a:lvl1pPr>
          </a:lstStyle>
          <a:p>
            <a:r>
              <a:rPr lang="en-US" dirty="0" smtClean="0"/>
              <a:t>Suggested Title Page – Title Text Option 1</a:t>
            </a:r>
            <a:endParaRPr lang="en-US" dirty="0"/>
          </a:p>
        </p:txBody>
      </p:sp>
      <p:sp>
        <p:nvSpPr>
          <p:cNvPr id="3" name="Subtitle 2"/>
          <p:cNvSpPr>
            <a:spLocks noGrp="1"/>
          </p:cNvSpPr>
          <p:nvPr>
            <p:ph type="subTitle" idx="1" hasCustomPrompt="1"/>
          </p:nvPr>
        </p:nvSpPr>
        <p:spPr>
          <a:xfrm>
            <a:off x="1447800" y="3505200"/>
            <a:ext cx="7391400" cy="1752600"/>
          </a:xfrm>
        </p:spPr>
        <p:txBody>
          <a:bodyPr lIns="26664" tIns="13332" rIns="26664" bIns="13332">
            <a:normAutofit/>
          </a:bodyPr>
          <a:lstStyle>
            <a:lvl1pPr marL="0" indent="0" algn="ctr">
              <a:buNone/>
              <a:defRPr sz="2800" b="1">
                <a:solidFill>
                  <a:srgbClr val="002060"/>
                </a:solidFill>
              </a:defRPr>
            </a:lvl1pPr>
            <a:lvl2pPr marL="456972" indent="0" algn="ctr">
              <a:buNone/>
              <a:defRPr>
                <a:solidFill>
                  <a:schemeClr val="tx1">
                    <a:tint val="75000"/>
                  </a:schemeClr>
                </a:solidFill>
              </a:defRPr>
            </a:lvl2pPr>
            <a:lvl3pPr marL="913944" indent="0" algn="ctr">
              <a:buNone/>
              <a:defRPr>
                <a:solidFill>
                  <a:schemeClr val="tx1">
                    <a:tint val="75000"/>
                  </a:schemeClr>
                </a:solidFill>
              </a:defRPr>
            </a:lvl3pPr>
            <a:lvl4pPr marL="1370916" indent="0" algn="ctr">
              <a:buNone/>
              <a:defRPr>
                <a:solidFill>
                  <a:schemeClr val="tx1">
                    <a:tint val="75000"/>
                  </a:schemeClr>
                </a:solidFill>
              </a:defRPr>
            </a:lvl4pPr>
            <a:lvl5pPr marL="1827888" indent="0" algn="ctr">
              <a:buNone/>
              <a:defRPr>
                <a:solidFill>
                  <a:schemeClr val="tx1">
                    <a:tint val="75000"/>
                  </a:schemeClr>
                </a:solidFill>
              </a:defRPr>
            </a:lvl5pPr>
            <a:lvl6pPr marL="2284860" indent="0" algn="ctr">
              <a:buNone/>
              <a:defRPr>
                <a:solidFill>
                  <a:schemeClr val="tx1">
                    <a:tint val="75000"/>
                  </a:schemeClr>
                </a:solidFill>
              </a:defRPr>
            </a:lvl6pPr>
            <a:lvl7pPr marL="2741832" indent="0" algn="ctr">
              <a:buNone/>
              <a:defRPr>
                <a:solidFill>
                  <a:schemeClr val="tx1">
                    <a:tint val="75000"/>
                  </a:schemeClr>
                </a:solidFill>
              </a:defRPr>
            </a:lvl7pPr>
            <a:lvl8pPr marL="3198804" indent="0" algn="ctr">
              <a:buNone/>
              <a:defRPr>
                <a:solidFill>
                  <a:schemeClr val="tx1">
                    <a:tint val="75000"/>
                  </a:schemeClr>
                </a:solidFill>
              </a:defRPr>
            </a:lvl8pPr>
            <a:lvl9pPr marL="3655776" indent="0" algn="ctr">
              <a:buNone/>
              <a:defRPr>
                <a:solidFill>
                  <a:schemeClr val="tx1">
                    <a:tint val="75000"/>
                  </a:schemeClr>
                </a:solidFill>
              </a:defRPr>
            </a:lvl9pPr>
          </a:lstStyle>
          <a:p>
            <a:r>
              <a:rPr lang="en-US" dirty="0" smtClean="0"/>
              <a:t>Optional subtitle text here</a:t>
            </a:r>
            <a:endParaRPr lang="en-US" dirty="0"/>
          </a:p>
        </p:txBody>
      </p:sp>
      <p:sp>
        <p:nvSpPr>
          <p:cNvPr id="4" name="Date Placeholder 3"/>
          <p:cNvSpPr>
            <a:spLocks noGrp="1"/>
          </p:cNvSpPr>
          <p:nvPr>
            <p:ph type="dt" sz="half" idx="10"/>
          </p:nvPr>
        </p:nvSpPr>
        <p:spPr/>
        <p:txBody>
          <a:bodyPr/>
          <a:lstStyle/>
          <a:p>
            <a:fld id="{1D774E7F-E7F9-4D9A-B75D-FCDA7D961870}" type="datetimeFigureOut">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66385-0438-49D4-A710-9667FA3631B3}" type="slidenum">
              <a:rPr lang="en-US" smtClean="0"/>
              <a:t>‹#›</a:t>
            </a:fld>
            <a:endParaRPr lang="en-US"/>
          </a:p>
        </p:txBody>
      </p:sp>
      <p:sp>
        <p:nvSpPr>
          <p:cNvPr id="11" name="Text Placeholder 10"/>
          <p:cNvSpPr>
            <a:spLocks noGrp="1"/>
          </p:cNvSpPr>
          <p:nvPr>
            <p:ph type="body" sz="quarter" idx="13" hasCustomPrompt="1"/>
          </p:nvPr>
        </p:nvSpPr>
        <p:spPr>
          <a:xfrm>
            <a:off x="1447800" y="2667000"/>
            <a:ext cx="7391400" cy="838200"/>
          </a:xfrm>
        </p:spPr>
        <p:txBody>
          <a:bodyPr lIns="26664" tIns="13332" rIns="26664" bIns="13332">
            <a:noAutofit/>
          </a:bodyPr>
          <a:lstStyle>
            <a:lvl1pPr marL="0" indent="0" algn="ctr">
              <a:buFontTx/>
              <a:buNone/>
              <a:defRPr sz="4400" b="1" baseline="0">
                <a:ln w="6350">
                  <a:solidFill>
                    <a:schemeClr val="bg1"/>
                  </a:solidFill>
                </a:ln>
                <a:solidFill>
                  <a:srgbClr val="951A05"/>
                </a:solidFill>
                <a:effectLst>
                  <a:outerShdw blurRad="38100" dist="38100" dir="2700000" algn="ctr" rotWithShape="0">
                    <a:srgbClr val="000000">
                      <a:alpha val="70000"/>
                    </a:srgbClr>
                  </a:outerShdw>
                </a:effectLst>
                <a:latin typeface="+mj-lt"/>
              </a:defRPr>
            </a:lvl1pPr>
            <a:lvl2pPr marL="456972" indent="0">
              <a:buFontTx/>
              <a:buNone/>
              <a:defRPr/>
            </a:lvl2pPr>
            <a:lvl3pPr marL="913944" indent="0">
              <a:buFontTx/>
              <a:buNone/>
              <a:defRPr/>
            </a:lvl3pPr>
            <a:lvl4pPr marL="1370916" indent="0">
              <a:buFontTx/>
              <a:buNone/>
              <a:defRPr/>
            </a:lvl4pPr>
            <a:lvl5pPr marL="1827888" indent="0">
              <a:buFontTx/>
              <a:buNone/>
              <a:defRPr/>
            </a:lvl5pPr>
          </a:lstStyle>
          <a:p>
            <a:pPr lvl="0"/>
            <a:r>
              <a:rPr lang="en-US" dirty="0" smtClean="0"/>
              <a:t>Title Text Option 2</a:t>
            </a:r>
          </a:p>
        </p:txBody>
      </p:sp>
    </p:spTree>
    <p:extLst>
      <p:ext uri="{BB962C8B-B14F-4D97-AF65-F5344CB8AC3E}">
        <p14:creationId xmlns:p14="http://schemas.microsoft.com/office/powerpoint/2010/main" val="392429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D204F1-3CDA-4627-BCF6-7E3A974FA462}"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12C3B-4E7C-465C-918E-9547A261430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976005-3126-475E-9047-D58727531C43}" type="datetime1">
              <a:rPr lang="en-US" smtClean="0"/>
              <a:t>2/23/2016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312C3B-4E7C-465C-918E-9547A261430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8EE26B-7E9B-4C78-8A0D-13526417925D}"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12C3B-4E7C-465C-918E-9547A261430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F753BA-B2A5-4117-86BA-E81CB3ECCCA2}" type="datetime1">
              <a:rPr lang="en-US" smtClean="0"/>
              <a:t>2/23/2016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312C3B-4E7C-465C-918E-9547A261430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3AF6C7F-943D-4326-8EE4-B4DDDE53A1C6}" type="datetime1">
              <a:rPr lang="en-US" smtClean="0"/>
              <a:t>2/23/2016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312C3B-4E7C-465C-918E-9547A26143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575CF-58F4-41FA-9D78-A90225984C7F}" type="datetime1">
              <a:rPr lang="en-US" smtClean="0"/>
              <a:t>2/23/2016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312C3B-4E7C-465C-918E-9547A26143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ABCC8EA-8226-40A4-AF8B-577CC4921131}"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312C3B-4E7C-465C-918E-9547A261430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580DEE9-03B5-4184-9386-5CD78A57B716}" type="datetime1">
              <a:rPr lang="en-US" smtClean="0"/>
              <a:t>2/23/2016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2312C3B-4E7C-465C-918E-9547A261430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235291-D21D-48E7-847F-72C993607253}" type="datetime1">
              <a:rPr lang="en-US" smtClean="0"/>
              <a:t>2/23/2016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312C3B-4E7C-465C-918E-9547A261430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bcep.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png"/><Relationship Id="rId3" Type="http://schemas.openxmlformats.org/officeDocument/2006/relationships/image" Target="../media/image14.jpg"/><Relationship Id="rId7" Type="http://schemas.openxmlformats.org/officeDocument/2006/relationships/image" Target="../media/image18.emf"/><Relationship Id="rId12"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emf"/><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8.jpeg"/><Relationship Id="rId7"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2.jpeg"/><Relationship Id="rId4" Type="http://schemas.openxmlformats.org/officeDocument/2006/relationships/image" Target="../media/image34.jpeg"/><Relationship Id="rId9"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onsumer.puc@state.mn.u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Solar Energy Technology:  Policy, Programs, and Possibilities</a:t>
            </a:r>
            <a:endParaRPr lang="en-US" dirty="0"/>
          </a:p>
        </p:txBody>
      </p:sp>
      <p:sp>
        <p:nvSpPr>
          <p:cNvPr id="3" name="Subtitle 2"/>
          <p:cNvSpPr>
            <a:spLocks noGrp="1"/>
          </p:cNvSpPr>
          <p:nvPr>
            <p:ph type="subTitle" idx="1"/>
          </p:nvPr>
        </p:nvSpPr>
        <p:spPr>
          <a:xfrm>
            <a:off x="533400" y="3228536"/>
            <a:ext cx="7854696" cy="3324664"/>
          </a:xfrm>
        </p:spPr>
        <p:txBody>
          <a:bodyPr>
            <a:normAutofit fontScale="92500" lnSpcReduction="20000"/>
          </a:bodyPr>
          <a:lstStyle/>
          <a:p>
            <a:pPr algn="ctr"/>
            <a:r>
              <a:rPr lang="en-US" sz="2400" b="1" dirty="0" smtClean="0">
                <a:solidFill>
                  <a:prstClr val="black"/>
                </a:solidFill>
              </a:rPr>
              <a:t>February 23, 2016</a:t>
            </a:r>
          </a:p>
          <a:p>
            <a:pPr algn="ctr"/>
            <a:endParaRPr lang="en-US" sz="2400" b="1" dirty="0" smtClean="0">
              <a:solidFill>
                <a:prstClr val="black"/>
              </a:solidFill>
            </a:endParaRPr>
          </a:p>
          <a:p>
            <a:pPr algn="ctr"/>
            <a:r>
              <a:rPr lang="en-US" sz="2400" b="1" dirty="0" smtClean="0">
                <a:solidFill>
                  <a:prstClr val="black"/>
                </a:solidFill>
              </a:rPr>
              <a:t>Paul Helstrom</a:t>
            </a:r>
          </a:p>
          <a:p>
            <a:pPr algn="ctr"/>
            <a:r>
              <a:rPr lang="en-US" sz="2400" b="1" dirty="0" smtClean="0">
                <a:solidFill>
                  <a:prstClr val="black"/>
                </a:solidFill>
              </a:rPr>
              <a:t>Minnesota Power</a:t>
            </a:r>
          </a:p>
          <a:p>
            <a:pPr algn="ctr"/>
            <a:r>
              <a:rPr lang="en-US" sz="2400" b="1" dirty="0" smtClean="0">
                <a:solidFill>
                  <a:prstClr val="black"/>
                </a:solidFill>
              </a:rPr>
              <a:t>Renewable Program Lead</a:t>
            </a:r>
          </a:p>
          <a:p>
            <a:pPr algn="ctr"/>
            <a:endParaRPr lang="en-US" sz="2400" b="1" dirty="0" smtClean="0">
              <a:solidFill>
                <a:prstClr val="black"/>
              </a:solidFill>
            </a:endParaRPr>
          </a:p>
          <a:p>
            <a:pPr algn="ctr"/>
            <a:r>
              <a:rPr lang="en-US" sz="2400" b="1" dirty="0" smtClean="0">
                <a:solidFill>
                  <a:prstClr val="black"/>
                </a:solidFill>
              </a:rPr>
              <a:t>Stacy Miller</a:t>
            </a:r>
          </a:p>
          <a:p>
            <a:pPr algn="ctr"/>
            <a:r>
              <a:rPr lang="en-US" sz="2400" b="1" dirty="0" smtClean="0">
                <a:solidFill>
                  <a:prstClr val="black"/>
                </a:solidFill>
              </a:rPr>
              <a:t>Minnesota Department of Commerce</a:t>
            </a:r>
            <a:endParaRPr lang="en-US" sz="2400" b="1" dirty="0">
              <a:solidFill>
                <a:prstClr val="black"/>
              </a:solidFill>
            </a:endParaRPr>
          </a:p>
          <a:p>
            <a:pPr algn="ctr"/>
            <a:r>
              <a:rPr lang="en-US" sz="2400" b="1" dirty="0">
                <a:solidFill>
                  <a:prstClr val="black"/>
                </a:solidFill>
              </a:rPr>
              <a:t>Solar Policy Specialist</a:t>
            </a:r>
          </a:p>
          <a:p>
            <a:endParaRPr lang="en-US" dirty="0"/>
          </a:p>
        </p:txBody>
      </p:sp>
    </p:spTree>
    <p:extLst>
      <p:ext uri="{BB962C8B-B14F-4D97-AF65-F5344CB8AC3E}">
        <p14:creationId xmlns:p14="http://schemas.microsoft.com/office/powerpoint/2010/main" val="3895602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Federal Investment Tax Credit (ITC)	</a:t>
            </a:r>
            <a:endParaRPr lang="en-US" dirty="0"/>
          </a:p>
        </p:txBody>
      </p:sp>
      <p:sp>
        <p:nvSpPr>
          <p:cNvPr id="3" name="Content Placeholder 2"/>
          <p:cNvSpPr>
            <a:spLocks noGrp="1"/>
          </p:cNvSpPr>
          <p:nvPr>
            <p:ph idx="1"/>
          </p:nvPr>
        </p:nvSpPr>
        <p:spPr/>
        <p:txBody>
          <a:bodyPr/>
          <a:lstStyle/>
          <a:p>
            <a:r>
              <a:rPr lang="en-US" dirty="0" smtClean="0"/>
              <a:t>30% Federal Tax credit for Commercial and Residential systems in service by 12/31/2019</a:t>
            </a:r>
          </a:p>
          <a:p>
            <a:r>
              <a:rPr lang="en-US" dirty="0" smtClean="0"/>
              <a:t>Sunset begins in 2020 for commercial systems</a:t>
            </a:r>
          </a:p>
          <a:p>
            <a:pPr lvl="1"/>
            <a:r>
              <a:rPr lang="en-US" dirty="0" smtClean="0"/>
              <a:t>2021 – 26%</a:t>
            </a:r>
          </a:p>
          <a:p>
            <a:pPr lvl="1"/>
            <a:r>
              <a:rPr lang="en-US" dirty="0" smtClean="0"/>
              <a:t>2022- 22%</a:t>
            </a:r>
          </a:p>
          <a:p>
            <a:pPr lvl="1"/>
            <a:r>
              <a:rPr lang="en-US" dirty="0" smtClean="0"/>
              <a:t>2024- 10% (commercial)</a:t>
            </a:r>
          </a:p>
        </p:txBody>
      </p:sp>
      <p:sp>
        <p:nvSpPr>
          <p:cNvPr id="4" name="Slide Number Placeholder 3"/>
          <p:cNvSpPr>
            <a:spLocks noGrp="1"/>
          </p:cNvSpPr>
          <p:nvPr>
            <p:ph type="sldNum" sz="quarter" idx="12"/>
          </p:nvPr>
        </p:nvSpPr>
        <p:spPr/>
        <p:txBody>
          <a:bodyPr/>
          <a:lstStyle/>
          <a:p>
            <a:fld id="{E2312C3B-4E7C-465C-918E-9547A2614301}" type="slidenum">
              <a:rPr lang="en-US" smtClean="0"/>
              <a:t>10</a:t>
            </a:fld>
            <a:endParaRPr lang="en-US"/>
          </a:p>
        </p:txBody>
      </p:sp>
    </p:spTree>
    <p:extLst>
      <p:ext uri="{BB962C8B-B14F-4D97-AF65-F5344CB8AC3E}">
        <p14:creationId xmlns:p14="http://schemas.microsoft.com/office/powerpoint/2010/main" val="389035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Federal Programs	</a:t>
            </a:r>
            <a:endParaRPr lang="en-US" dirty="0"/>
          </a:p>
        </p:txBody>
      </p:sp>
      <p:sp>
        <p:nvSpPr>
          <p:cNvPr id="3" name="Content Placeholder 2"/>
          <p:cNvSpPr>
            <a:spLocks noGrp="1"/>
          </p:cNvSpPr>
          <p:nvPr>
            <p:ph idx="1"/>
          </p:nvPr>
        </p:nvSpPr>
        <p:spPr/>
        <p:txBody>
          <a:bodyPr/>
          <a:lstStyle/>
          <a:p>
            <a:r>
              <a:rPr lang="en-US" dirty="0" smtClean="0"/>
              <a:t>Modified Accelerated </a:t>
            </a:r>
            <a:r>
              <a:rPr lang="en-US" dirty="0"/>
              <a:t>Cost Recovery System (</a:t>
            </a:r>
            <a:r>
              <a:rPr lang="en-US" dirty="0" smtClean="0"/>
              <a:t>MACRS)</a:t>
            </a:r>
          </a:p>
          <a:p>
            <a:pPr lvl="1"/>
            <a:r>
              <a:rPr lang="en-US" dirty="0" smtClean="0"/>
              <a:t>a </a:t>
            </a:r>
            <a:r>
              <a:rPr lang="en-US" dirty="0"/>
              <a:t>depreciation </a:t>
            </a:r>
            <a:r>
              <a:rPr lang="en-US" dirty="0" smtClean="0"/>
              <a:t>tool to take rapid depreciation of solar assets over a five year window</a:t>
            </a:r>
          </a:p>
          <a:p>
            <a:r>
              <a:rPr lang="en-US" dirty="0" smtClean="0"/>
              <a:t>REAP Grants- Rural Energy for America Program</a:t>
            </a:r>
          </a:p>
          <a:p>
            <a:pPr lvl="1"/>
            <a:r>
              <a:rPr lang="en-US" dirty="0" smtClean="0"/>
              <a:t>Up to $2,500-500,000 grants up to 25% of system cost</a:t>
            </a:r>
          </a:p>
          <a:p>
            <a:pPr lvl="1"/>
            <a:r>
              <a:rPr lang="en-US" dirty="0" smtClean="0"/>
              <a:t>Up to $25 million loan up to 75% of system cost</a:t>
            </a:r>
          </a:p>
          <a:p>
            <a:pPr lvl="1"/>
            <a:r>
              <a:rPr lang="en-US" dirty="0" smtClean="0"/>
              <a:t>Agricultural producers and small businesses in rural areas for energy efficiency and renewable energy projects</a:t>
            </a:r>
          </a:p>
          <a:p>
            <a:r>
              <a:rPr lang="en-US" dirty="0" smtClean="0"/>
              <a:t>DOE-</a:t>
            </a:r>
            <a:r>
              <a:rPr lang="en-US" dirty="0" err="1" smtClean="0"/>
              <a:t>Sunshot</a:t>
            </a:r>
            <a:r>
              <a:rPr lang="en-US" dirty="0" smtClean="0"/>
              <a:t> initiative- driving cost down</a:t>
            </a:r>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11</a:t>
            </a:fld>
            <a:endParaRPr lang="en-US"/>
          </a:p>
        </p:txBody>
      </p:sp>
    </p:spTree>
    <p:extLst>
      <p:ext uri="{BB962C8B-B14F-4D97-AF65-F5344CB8AC3E}">
        <p14:creationId xmlns:p14="http://schemas.microsoft.com/office/powerpoint/2010/main" val="138265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 Renewables	</a:t>
            </a:r>
            <a:endParaRPr lang="en-US" dirty="0"/>
          </a:p>
        </p:txBody>
      </p:sp>
      <p:sp>
        <p:nvSpPr>
          <p:cNvPr id="3" name="Content Placeholder 2"/>
          <p:cNvSpPr>
            <a:spLocks noGrp="1"/>
          </p:cNvSpPr>
          <p:nvPr>
            <p:ph idx="1"/>
          </p:nvPr>
        </p:nvSpPr>
        <p:spPr>
          <a:xfrm>
            <a:off x="381000" y="1905000"/>
            <a:ext cx="7467600" cy="4343400"/>
          </a:xfrm>
        </p:spPr>
        <p:txBody>
          <a:bodyPr>
            <a:normAutofit/>
          </a:bodyPr>
          <a:lstStyle/>
          <a:p>
            <a:r>
              <a:rPr lang="en-US" dirty="0" smtClean="0"/>
              <a:t>Minnesota 25% renewable by 2025</a:t>
            </a:r>
          </a:p>
          <a:p>
            <a:r>
              <a:rPr lang="en-US" dirty="0" smtClean="0"/>
              <a:t>Solar Energy Standard 1.5% x 2020</a:t>
            </a:r>
          </a:p>
          <a:p>
            <a:r>
              <a:rPr lang="en-US" dirty="0" smtClean="0"/>
              <a:t>New net metering rules</a:t>
            </a:r>
          </a:p>
          <a:p>
            <a:r>
              <a:rPr lang="en-US" dirty="0" smtClean="0"/>
              <a:t>Community Solar</a:t>
            </a:r>
          </a:p>
          <a:p>
            <a:r>
              <a:rPr lang="en-US" dirty="0" smtClean="0"/>
              <a:t>Value Of Solar</a:t>
            </a:r>
          </a:p>
          <a:p>
            <a:r>
              <a:rPr lang="en-US" sz="2800" dirty="0">
                <a:cs typeface="Arial" panose="020B0604020202020204" pitchFamily="34" charset="0"/>
              </a:rPr>
              <a:t>Stable Incentives</a:t>
            </a:r>
          </a:p>
          <a:p>
            <a:r>
              <a:rPr lang="en-US" sz="3600" b="1" dirty="0">
                <a:cs typeface="Arial" panose="020B0604020202020204" pitchFamily="34" charset="0"/>
              </a:rPr>
              <a:t>10% x 2030 Goal </a:t>
            </a:r>
          </a:p>
          <a:p>
            <a:endParaRPr lang="en-US" dirty="0" smtClean="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404753"/>
            <a:ext cx="3429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2312C3B-4E7C-465C-918E-9547A2614301}" type="slidenum">
              <a:rPr lang="en-US" smtClean="0"/>
              <a:t>12</a:t>
            </a:fld>
            <a:endParaRPr lang="en-US"/>
          </a:p>
        </p:txBody>
      </p:sp>
    </p:spTree>
    <p:extLst>
      <p:ext uri="{BB962C8B-B14F-4D97-AF65-F5344CB8AC3E}">
        <p14:creationId xmlns:p14="http://schemas.microsoft.com/office/powerpoint/2010/main" val="3982451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Incentives in Minnesota	</a:t>
            </a:r>
            <a:endParaRPr lang="en-US" dirty="0"/>
          </a:p>
        </p:txBody>
      </p:sp>
      <p:sp>
        <p:nvSpPr>
          <p:cNvPr id="3" name="Content Placeholder 2"/>
          <p:cNvSpPr>
            <a:spLocks noGrp="1"/>
          </p:cNvSpPr>
          <p:nvPr>
            <p:ph idx="1"/>
          </p:nvPr>
        </p:nvSpPr>
        <p:spPr/>
        <p:txBody>
          <a:bodyPr/>
          <a:lstStyle/>
          <a:p>
            <a:r>
              <a:rPr lang="en-US" dirty="0" smtClean="0"/>
              <a:t>Property Tax Incentive</a:t>
            </a:r>
          </a:p>
          <a:p>
            <a:r>
              <a:rPr lang="en-US" dirty="0" smtClean="0"/>
              <a:t>Sales Tax Incentive</a:t>
            </a:r>
          </a:p>
          <a:p>
            <a:r>
              <a:rPr lang="en-US" dirty="0" smtClean="0"/>
              <a:t>Made In Minnesota</a:t>
            </a:r>
          </a:p>
          <a:p>
            <a:r>
              <a:rPr lang="en-US" dirty="0" smtClean="0"/>
              <a:t>Utility Incentives</a:t>
            </a:r>
          </a:p>
          <a:p>
            <a:pPr lvl="1"/>
            <a:r>
              <a:rPr lang="en-US" dirty="0" smtClean="0"/>
              <a:t>Minnesota Power</a:t>
            </a:r>
          </a:p>
          <a:p>
            <a:pPr lvl="1"/>
            <a:r>
              <a:rPr lang="en-US" dirty="0" smtClean="0"/>
              <a:t>Xcel</a:t>
            </a:r>
          </a:p>
          <a:p>
            <a:pPr lvl="1"/>
            <a:r>
              <a:rPr lang="en-US" dirty="0" smtClean="0"/>
              <a:t>Others</a:t>
            </a:r>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13</a:t>
            </a:fld>
            <a:endParaRPr lang="en-US"/>
          </a:p>
        </p:txBody>
      </p:sp>
    </p:spTree>
    <p:extLst>
      <p:ext uri="{BB962C8B-B14F-4D97-AF65-F5344CB8AC3E}">
        <p14:creationId xmlns:p14="http://schemas.microsoft.com/office/powerpoint/2010/main" val="722257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8001000" cy="667512"/>
          </a:xfrm>
        </p:spPr>
        <p:txBody>
          <a:bodyPr>
            <a:noAutofit/>
          </a:bodyPr>
          <a:lstStyle/>
          <a:p>
            <a:r>
              <a:rPr lang="en-US" dirty="0"/>
              <a:t>Net Metering</a:t>
            </a:r>
          </a:p>
        </p:txBody>
      </p:sp>
      <p:sp>
        <p:nvSpPr>
          <p:cNvPr id="3" name="Content Placeholder 2"/>
          <p:cNvSpPr>
            <a:spLocks noGrp="1"/>
          </p:cNvSpPr>
          <p:nvPr>
            <p:ph idx="1"/>
          </p:nvPr>
        </p:nvSpPr>
        <p:spPr>
          <a:xfrm>
            <a:off x="457200" y="1371600"/>
            <a:ext cx="7848600" cy="5029200"/>
          </a:xfrm>
        </p:spPr>
        <p:txBody>
          <a:bodyPr>
            <a:normAutofit/>
          </a:bodyPr>
          <a:lstStyle/>
          <a:p>
            <a:pPr lvl="0"/>
            <a:r>
              <a:rPr lang="en-US" b="1" dirty="0" smtClean="0"/>
              <a:t>Investor owned utilities:</a:t>
            </a:r>
            <a:r>
              <a:rPr lang="en-US" dirty="0" smtClean="0"/>
              <a:t> </a:t>
            </a:r>
            <a:endParaRPr lang="en-US" sz="2800" dirty="0"/>
          </a:p>
          <a:p>
            <a:pPr lvl="1"/>
            <a:r>
              <a:rPr lang="en-US" sz="3000" dirty="0"/>
              <a:t>N</a:t>
            </a:r>
            <a:r>
              <a:rPr lang="en-US" sz="3000" dirty="0" smtClean="0"/>
              <a:t>et </a:t>
            </a:r>
            <a:r>
              <a:rPr lang="en-US" sz="3000" dirty="0"/>
              <a:t>metering cap raised to 1 </a:t>
            </a:r>
            <a:r>
              <a:rPr lang="en-US" sz="3000" dirty="0" smtClean="0"/>
              <a:t>MW in 2013 </a:t>
            </a:r>
            <a:endParaRPr lang="en-US" sz="3000" dirty="0"/>
          </a:p>
          <a:p>
            <a:pPr lvl="1"/>
            <a:endParaRPr lang="en-US" sz="3000" dirty="0" smtClean="0"/>
          </a:p>
          <a:p>
            <a:pPr lvl="1"/>
            <a:r>
              <a:rPr lang="en-US" sz="3000" dirty="0" smtClean="0"/>
              <a:t>Single-customer </a:t>
            </a:r>
            <a:r>
              <a:rPr lang="en-US" sz="3000" dirty="0"/>
              <a:t>meter aggregation on contiguous property </a:t>
            </a:r>
          </a:p>
          <a:p>
            <a:pPr lvl="1"/>
            <a:endParaRPr lang="en-US" sz="3000" dirty="0" smtClean="0"/>
          </a:p>
          <a:p>
            <a:pPr lvl="1"/>
            <a:r>
              <a:rPr lang="en-US" sz="3000" dirty="0" smtClean="0"/>
              <a:t>No </a:t>
            </a:r>
            <a:r>
              <a:rPr lang="en-US" sz="3000" dirty="0"/>
              <a:t>standby charges &lt; </a:t>
            </a:r>
            <a:r>
              <a:rPr lang="en-US" sz="3000" dirty="0" smtClean="0"/>
              <a:t>100kW </a:t>
            </a:r>
            <a:endParaRPr lang="en-US" sz="3000" dirty="0"/>
          </a:p>
          <a:p>
            <a:pPr lvl="1"/>
            <a:endParaRPr lang="en-US" sz="3000" dirty="0" smtClean="0"/>
          </a:p>
          <a:p>
            <a:pPr lvl="1"/>
            <a:r>
              <a:rPr lang="en-US" sz="3000" dirty="0" smtClean="0"/>
              <a:t>Systems </a:t>
            </a:r>
            <a:r>
              <a:rPr lang="en-US" sz="3000" dirty="0"/>
              <a:t>40 kW - 1,000 kW </a:t>
            </a:r>
          </a:p>
        </p:txBody>
      </p:sp>
      <p:pic>
        <p:nvPicPr>
          <p:cNvPr id="4" name="Picture 2"/>
          <p:cNvPicPr>
            <a:picLocks noChangeAspect="1" noChangeArrowheads="1"/>
          </p:cNvPicPr>
          <p:nvPr/>
        </p:nvPicPr>
        <p:blipFill>
          <a:blip r:embed="rId3" cstate="print"/>
          <a:srcRect/>
          <a:stretch>
            <a:fillRect/>
          </a:stretch>
        </p:blipFill>
        <p:spPr bwMode="auto">
          <a:xfrm>
            <a:off x="6344816" y="3657600"/>
            <a:ext cx="2819400" cy="2740351"/>
          </a:xfrm>
          <a:prstGeom prst="rect">
            <a:avLst/>
          </a:prstGeom>
          <a:noFill/>
          <a:ln w="9525">
            <a:noFill/>
            <a:miter lim="800000"/>
            <a:headEnd/>
            <a:tailEnd/>
          </a:ln>
          <a:effectLst/>
        </p:spPr>
      </p:pic>
      <p:sp>
        <p:nvSpPr>
          <p:cNvPr id="5" name="Slide Number Placeholder 4"/>
          <p:cNvSpPr>
            <a:spLocks noGrp="1"/>
          </p:cNvSpPr>
          <p:nvPr>
            <p:ph type="sldNum" sz="quarter" idx="12"/>
          </p:nvPr>
        </p:nvSpPr>
        <p:spPr>
          <a:xfrm>
            <a:off x="6553200" y="6463928"/>
            <a:ext cx="2133600" cy="365125"/>
          </a:xfrm>
        </p:spPr>
        <p:txBody>
          <a:bodyPr/>
          <a:lstStyle/>
          <a:p>
            <a:fld id="{67178BCA-803E-41C2-B4D3-58193E204F1A}" type="slidenum">
              <a:rPr lang="en-US" smtClean="0"/>
              <a:t>14</a:t>
            </a:fld>
            <a:endParaRPr lang="en-US" dirty="0"/>
          </a:p>
        </p:txBody>
      </p:sp>
    </p:spTree>
    <p:extLst>
      <p:ext uri="{BB962C8B-B14F-4D97-AF65-F5344CB8AC3E}">
        <p14:creationId xmlns:p14="http://schemas.microsoft.com/office/powerpoint/2010/main" val="186269798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Autofit/>
          </a:bodyPr>
          <a:lstStyle/>
          <a:p>
            <a:r>
              <a:rPr lang="en-US" dirty="0"/>
              <a:t>Net Metering</a:t>
            </a:r>
          </a:p>
        </p:txBody>
      </p:sp>
      <p:sp>
        <p:nvSpPr>
          <p:cNvPr id="3" name="Content Placeholder 2"/>
          <p:cNvSpPr>
            <a:spLocks noGrp="1"/>
          </p:cNvSpPr>
          <p:nvPr>
            <p:ph idx="1"/>
          </p:nvPr>
        </p:nvSpPr>
        <p:spPr>
          <a:xfrm>
            <a:off x="228600" y="1371600"/>
            <a:ext cx="8610600" cy="5029200"/>
          </a:xfrm>
        </p:spPr>
        <p:txBody>
          <a:bodyPr>
            <a:noAutofit/>
          </a:bodyPr>
          <a:lstStyle/>
          <a:p>
            <a:r>
              <a:rPr lang="en-US" sz="2400" b="1" dirty="0" smtClean="0"/>
              <a:t>Cooperative &amp; municipal utilities:</a:t>
            </a:r>
            <a:r>
              <a:rPr lang="en-US" sz="2400" dirty="0" smtClean="0"/>
              <a:t> </a:t>
            </a:r>
            <a:r>
              <a:rPr lang="en-US" sz="2000" dirty="0"/>
              <a:t>Changes effective July 1, 2015</a:t>
            </a:r>
          </a:p>
          <a:p>
            <a:pPr lvl="1"/>
            <a:r>
              <a:rPr lang="en-US" sz="2400" dirty="0" smtClean="0"/>
              <a:t>Net metering limit remains 40 kW</a:t>
            </a:r>
          </a:p>
          <a:p>
            <a:pPr lvl="1"/>
            <a:r>
              <a:rPr lang="en-US" sz="2400" dirty="0" smtClean="0"/>
              <a:t>Net metering fees authorized under certain conditions:</a:t>
            </a:r>
          </a:p>
          <a:p>
            <a:pPr marL="914400" lvl="2" indent="0">
              <a:buNone/>
            </a:pPr>
            <a:endParaRPr lang="en-US" sz="2000" u="sng" dirty="0" smtClean="0"/>
          </a:p>
          <a:p>
            <a:pPr marL="914400" lvl="2" indent="0">
              <a:buNone/>
            </a:pPr>
            <a:r>
              <a:rPr lang="en-US" sz="2000" u="sng" dirty="0" smtClean="0"/>
              <a:t>A </a:t>
            </a:r>
            <a:r>
              <a:rPr lang="en-US" sz="2000" u="sng" dirty="0"/>
              <a:t>cooperative </a:t>
            </a:r>
            <a:r>
              <a:rPr lang="en-US" sz="2000" u="sng" dirty="0" smtClean="0"/>
              <a:t>…or municipal </a:t>
            </a:r>
            <a:r>
              <a:rPr lang="en-US" sz="2000" u="sng" dirty="0"/>
              <a:t>utility may charge an additional fee to recover  </a:t>
            </a:r>
            <a:r>
              <a:rPr lang="en-US" sz="2000" u="sng" dirty="0" smtClean="0"/>
              <a:t>fixed </a:t>
            </a:r>
            <a:r>
              <a:rPr lang="en-US" sz="2000" u="sng" dirty="0"/>
              <a:t>costs not already paid for by the customer through the customer's </a:t>
            </a:r>
            <a:r>
              <a:rPr lang="en-US" sz="2000" u="sng" dirty="0" smtClean="0"/>
              <a:t>existing billing. </a:t>
            </a:r>
            <a:r>
              <a:rPr lang="en-US" sz="2000" u="sng" dirty="0"/>
              <a:t>Any additional charge </a:t>
            </a:r>
            <a:r>
              <a:rPr lang="en-US" sz="2000" u="sng" dirty="0" smtClean="0"/>
              <a:t>must </a:t>
            </a:r>
            <a:r>
              <a:rPr lang="en-US" sz="2000" u="sng" dirty="0"/>
              <a:t>be reasonable and appropriate </a:t>
            </a:r>
            <a:r>
              <a:rPr lang="en-US" sz="2000" u="sng" dirty="0" smtClean="0"/>
              <a:t>based </a:t>
            </a:r>
            <a:r>
              <a:rPr lang="en-US" sz="2000" u="sng" dirty="0"/>
              <a:t>on the most recent cost of service study. </a:t>
            </a:r>
            <a:endParaRPr lang="en-US" sz="2000" u="sng" dirty="0" smtClean="0"/>
          </a:p>
          <a:p>
            <a:pPr lvl="2"/>
            <a:endParaRPr lang="en-US" sz="2000" u="sng" dirty="0" smtClean="0"/>
          </a:p>
          <a:p>
            <a:pPr lvl="1"/>
            <a:r>
              <a:rPr lang="en-US" sz="2400" dirty="0" smtClean="0"/>
              <a:t>Customers </a:t>
            </a:r>
            <a:r>
              <a:rPr lang="en-US" sz="2400" dirty="0"/>
              <a:t>forfeit </a:t>
            </a:r>
            <a:r>
              <a:rPr lang="en-US" sz="2400" dirty="0" smtClean="0"/>
              <a:t>excess </a:t>
            </a:r>
            <a:r>
              <a:rPr lang="en-US" sz="2400" dirty="0"/>
              <a:t>generation at the end of the </a:t>
            </a:r>
            <a:r>
              <a:rPr lang="en-US" sz="2400" dirty="0" smtClean="0"/>
              <a:t>year </a:t>
            </a:r>
            <a:r>
              <a:rPr lang="en-US" sz="2400" b="1" dirty="0" smtClean="0"/>
              <a:t>unless they elect to receive monthly compensation at retail rate </a:t>
            </a:r>
            <a:endParaRPr lang="en-US" sz="2400" b="1" dirty="0"/>
          </a:p>
          <a:p>
            <a:pPr lvl="1"/>
            <a:r>
              <a:rPr lang="en-US" sz="2400" dirty="0" smtClean="0"/>
              <a:t>Customers </a:t>
            </a:r>
            <a:r>
              <a:rPr lang="en-US" sz="2400" dirty="0"/>
              <a:t>interconnected prior to July 1, 2015 </a:t>
            </a:r>
            <a:r>
              <a:rPr lang="en-US" sz="2400" dirty="0" smtClean="0"/>
              <a:t>unaffected.</a:t>
            </a:r>
          </a:p>
          <a:p>
            <a:pPr lvl="1"/>
            <a:endParaRPr lang="en-US" sz="2400" dirty="0"/>
          </a:p>
        </p:txBody>
      </p:sp>
      <p:sp>
        <p:nvSpPr>
          <p:cNvPr id="4" name="Slide Number Placeholder 3"/>
          <p:cNvSpPr>
            <a:spLocks noGrp="1"/>
          </p:cNvSpPr>
          <p:nvPr>
            <p:ph type="sldNum" sz="quarter" idx="12"/>
          </p:nvPr>
        </p:nvSpPr>
        <p:spPr>
          <a:xfrm>
            <a:off x="6553200" y="6492875"/>
            <a:ext cx="2133600" cy="365125"/>
          </a:xfrm>
        </p:spPr>
        <p:txBody>
          <a:bodyPr/>
          <a:lstStyle/>
          <a:p>
            <a:fld id="{67178BCA-803E-41C2-B4D3-58193E204F1A}" type="slidenum">
              <a:rPr lang="en-US" smtClean="0"/>
              <a:t>15</a:t>
            </a:fld>
            <a:endParaRPr lang="en-US" dirty="0"/>
          </a:p>
        </p:txBody>
      </p:sp>
    </p:spTree>
    <p:extLst>
      <p:ext uri="{BB962C8B-B14F-4D97-AF65-F5344CB8AC3E}">
        <p14:creationId xmlns:p14="http://schemas.microsoft.com/office/powerpoint/2010/main" val="14779743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819912"/>
          </a:xfrm>
        </p:spPr>
        <p:txBody>
          <a:bodyPr>
            <a:normAutofit/>
          </a:bodyPr>
          <a:lstStyle/>
          <a:p>
            <a:r>
              <a:rPr lang="en-US" b="1" dirty="0">
                <a:latin typeface="+mn-lt"/>
                <a:cs typeface="Arial" panose="020B0604020202020204" pitchFamily="34" charset="0"/>
              </a:rPr>
              <a:t>Community </a:t>
            </a:r>
            <a:r>
              <a:rPr lang="en-US" b="1" dirty="0" smtClean="0">
                <a:latin typeface="+mn-lt"/>
                <a:cs typeface="Arial" panose="020B0604020202020204" pitchFamily="34" charset="0"/>
              </a:rPr>
              <a:t>Solar</a:t>
            </a:r>
            <a:endParaRPr lang="en-US" b="1" dirty="0">
              <a:latin typeface="+mn-lt"/>
              <a:cs typeface="Arial" panose="020B0604020202020204" pitchFamily="34" charset="0"/>
            </a:endParaRPr>
          </a:p>
        </p:txBody>
      </p:sp>
      <p:sp>
        <p:nvSpPr>
          <p:cNvPr id="3" name="Content Placeholder 2"/>
          <p:cNvSpPr>
            <a:spLocks noGrp="1"/>
          </p:cNvSpPr>
          <p:nvPr>
            <p:ph idx="1"/>
          </p:nvPr>
        </p:nvSpPr>
        <p:spPr>
          <a:xfrm>
            <a:off x="304800" y="1752600"/>
            <a:ext cx="8382000" cy="4525963"/>
          </a:xfrm>
        </p:spPr>
        <p:txBody>
          <a:bodyPr>
            <a:normAutofit/>
          </a:bodyPr>
          <a:lstStyle/>
          <a:p>
            <a:pPr lvl="0"/>
            <a:r>
              <a:rPr lang="en-US" dirty="0" smtClean="0">
                <a:cs typeface="Arial" panose="020B0604020202020204" pitchFamily="34" charset="0"/>
              </a:rPr>
              <a:t>Xcel Energy program is the largest</a:t>
            </a:r>
          </a:p>
          <a:p>
            <a:pPr lvl="1"/>
            <a:r>
              <a:rPr lang="en-US" dirty="0" smtClean="0">
                <a:cs typeface="Arial" panose="020B0604020202020204" pitchFamily="34" charset="0"/>
              </a:rPr>
              <a:t>Minimum </a:t>
            </a:r>
            <a:r>
              <a:rPr lang="en-US" dirty="0">
                <a:cs typeface="Arial" panose="020B0604020202020204" pitchFamily="34" charset="0"/>
              </a:rPr>
              <a:t>of 5 subscribers who must </a:t>
            </a:r>
            <a:r>
              <a:rPr lang="en-US" dirty="0" smtClean="0">
                <a:cs typeface="Arial" panose="020B0604020202020204" pitchFamily="34" charset="0"/>
              </a:rPr>
              <a:t>be in </a:t>
            </a:r>
            <a:r>
              <a:rPr lang="en-US" dirty="0">
                <a:cs typeface="Arial" panose="020B0604020202020204" pitchFamily="34" charset="0"/>
              </a:rPr>
              <a:t>a contiguous county.</a:t>
            </a:r>
          </a:p>
          <a:p>
            <a:pPr lvl="1"/>
            <a:r>
              <a:rPr lang="en-US" dirty="0">
                <a:cs typeface="Arial" panose="020B0604020202020204" pitchFamily="34" charset="0"/>
              </a:rPr>
              <a:t>A single subscriber may </a:t>
            </a:r>
            <a:r>
              <a:rPr lang="en-US" dirty="0" smtClean="0">
                <a:cs typeface="Arial" panose="020B0604020202020204" pitchFamily="34" charset="0"/>
              </a:rPr>
              <a:t>subscribe to 40</a:t>
            </a:r>
            <a:r>
              <a:rPr lang="en-US" dirty="0">
                <a:cs typeface="Arial" panose="020B0604020202020204" pitchFamily="34" charset="0"/>
              </a:rPr>
              <a:t>% of </a:t>
            </a:r>
            <a:r>
              <a:rPr lang="en-US" dirty="0" smtClean="0">
                <a:cs typeface="Arial" panose="020B0604020202020204" pitchFamily="34" charset="0"/>
              </a:rPr>
              <a:t>a system</a:t>
            </a:r>
            <a:endParaRPr lang="en-US" dirty="0">
              <a:cs typeface="Arial" panose="020B0604020202020204" pitchFamily="34" charset="0"/>
            </a:endParaRPr>
          </a:p>
          <a:p>
            <a:pPr lvl="1"/>
            <a:r>
              <a:rPr lang="en-US" dirty="0">
                <a:cs typeface="Arial" panose="020B0604020202020204" pitchFamily="34" charset="0"/>
              </a:rPr>
              <a:t>Subscribers receive on-bill credit </a:t>
            </a:r>
            <a:endParaRPr lang="en-US" dirty="0" smtClean="0">
              <a:cs typeface="Arial" panose="020B0604020202020204" pitchFamily="34" charset="0"/>
            </a:endParaRPr>
          </a:p>
          <a:p>
            <a:pPr lvl="0"/>
            <a:r>
              <a:rPr lang="en-US" dirty="0" smtClean="0">
                <a:cs typeface="Arial" panose="020B0604020202020204" pitchFamily="34" charset="0"/>
              </a:rPr>
              <a:t>17 co-ops and Moorhead Public Service have community solar programs planned or available now</a:t>
            </a:r>
            <a:endParaRPr lang="en-US" dirty="0">
              <a:cs typeface="Arial" panose="020B0604020202020204" pitchFamily="34" charset="0"/>
            </a:endParaRPr>
          </a:p>
          <a:p>
            <a:endParaRPr lang="en-US" dirty="0"/>
          </a:p>
        </p:txBody>
      </p:sp>
      <p:sp>
        <p:nvSpPr>
          <p:cNvPr id="4" name="Slide Number Placeholder 3"/>
          <p:cNvSpPr>
            <a:spLocks noGrp="1"/>
          </p:cNvSpPr>
          <p:nvPr>
            <p:ph type="sldNum" sz="quarter" idx="12"/>
          </p:nvPr>
        </p:nvSpPr>
        <p:spPr>
          <a:xfrm>
            <a:off x="6553200" y="6492875"/>
            <a:ext cx="2133600" cy="365125"/>
          </a:xfrm>
        </p:spPr>
        <p:txBody>
          <a:bodyPr/>
          <a:lstStyle/>
          <a:p>
            <a:fld id="{67178BCA-803E-41C2-B4D3-58193E204F1A}" type="slidenum">
              <a:rPr lang="en-US" smtClean="0"/>
              <a:t>16</a:t>
            </a:fld>
            <a:endParaRPr lang="en-US" dirty="0"/>
          </a:p>
        </p:txBody>
      </p:sp>
    </p:spTree>
    <p:extLst>
      <p:ext uri="{BB962C8B-B14F-4D97-AF65-F5344CB8AC3E}">
        <p14:creationId xmlns:p14="http://schemas.microsoft.com/office/powerpoint/2010/main" val="365699304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475" t="18180" r="10142"/>
          <a:stretch/>
        </p:blipFill>
        <p:spPr bwMode="auto">
          <a:xfrm>
            <a:off x="685800" y="1143000"/>
            <a:ext cx="7467600"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27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latin typeface="Franklin Gothic Demi" panose="020B0703020102020204" pitchFamily="34" charset="0"/>
                <a:cs typeface="Arial" panose="020B0604020202020204" pitchFamily="34" charset="0"/>
              </a:rPr>
              <a:t>Made in Minnesota Solar</a:t>
            </a:r>
            <a:endParaRPr lang="en-US" dirty="0">
              <a:latin typeface="+mn-lt"/>
            </a:endParaRPr>
          </a:p>
        </p:txBody>
      </p:sp>
      <p:sp>
        <p:nvSpPr>
          <p:cNvPr id="3" name="Content Placeholder 2"/>
          <p:cNvSpPr>
            <a:spLocks noGrp="1"/>
          </p:cNvSpPr>
          <p:nvPr>
            <p:ph idx="1"/>
          </p:nvPr>
        </p:nvSpPr>
        <p:spPr>
          <a:solidFill>
            <a:schemeClr val="accent1">
              <a:lumMod val="20000"/>
              <a:lumOff val="80000"/>
            </a:schemeClr>
          </a:solidFill>
          <a:ln>
            <a:solidFill>
              <a:schemeClr val="accent1"/>
            </a:solidFill>
          </a:ln>
        </p:spPr>
        <p:txBody>
          <a:bodyPr>
            <a:normAutofit/>
          </a:bodyPr>
          <a:lstStyle/>
          <a:p>
            <a:pPr marL="171450" lvl="0" indent="-171450"/>
            <a:r>
              <a:rPr lang="en-US" sz="2800" b="1" dirty="0">
                <a:solidFill>
                  <a:schemeClr val="dk1"/>
                </a:solidFill>
              </a:rPr>
              <a:t>Made in Minnesota PV</a:t>
            </a:r>
          </a:p>
          <a:p>
            <a:pPr marL="628650" lvl="1" indent="-171450">
              <a:buFont typeface="Arial" panose="020B0604020202020204" pitchFamily="34" charset="0"/>
              <a:buChar char="•"/>
            </a:pPr>
            <a:r>
              <a:rPr lang="en-US" sz="2600" dirty="0">
                <a:solidFill>
                  <a:schemeClr val="dk1"/>
                </a:solidFill>
                <a:latin typeface="Franklin Gothic Book" panose="020B0503020102020204" pitchFamily="34" charset="0"/>
              </a:rPr>
              <a:t>$15 </a:t>
            </a:r>
            <a:r>
              <a:rPr lang="en-US" sz="2600" dirty="0" smtClean="0">
                <a:solidFill>
                  <a:schemeClr val="dk1"/>
                </a:solidFill>
                <a:latin typeface="Franklin Gothic Book" panose="020B0503020102020204" pitchFamily="34" charset="0"/>
              </a:rPr>
              <a:t>million/year through 2023 </a:t>
            </a:r>
            <a:endParaRPr lang="en-US" sz="2600" dirty="0">
              <a:solidFill>
                <a:schemeClr val="dk1"/>
              </a:solidFill>
              <a:latin typeface="Franklin Gothic Book" panose="020B0503020102020204" pitchFamily="34" charset="0"/>
            </a:endParaRPr>
          </a:p>
          <a:p>
            <a:pPr marL="628650" lvl="1" indent="-171450">
              <a:buFont typeface="Arial" panose="020B0604020202020204" pitchFamily="34" charset="0"/>
              <a:buChar char="•"/>
            </a:pPr>
            <a:r>
              <a:rPr lang="en-US" sz="2600" dirty="0" smtClean="0">
                <a:solidFill>
                  <a:schemeClr val="dk1"/>
                </a:solidFill>
                <a:latin typeface="Franklin Gothic Book" panose="020B0503020102020204" pitchFamily="34" charset="0"/>
              </a:rPr>
              <a:t>Xcel </a:t>
            </a:r>
            <a:r>
              <a:rPr lang="en-US" sz="2600" dirty="0">
                <a:solidFill>
                  <a:schemeClr val="dk1"/>
                </a:solidFill>
                <a:latin typeface="Franklin Gothic Book" panose="020B0503020102020204" pitchFamily="34" charset="0"/>
              </a:rPr>
              <a:t>Energy, </a:t>
            </a:r>
            <a:r>
              <a:rPr lang="en-US" sz="2600" dirty="0" smtClean="0">
                <a:solidFill>
                  <a:schemeClr val="dk1"/>
                </a:solidFill>
                <a:latin typeface="Franklin Gothic Book" panose="020B0503020102020204" pitchFamily="34" charset="0"/>
              </a:rPr>
              <a:t>Minnesota Power, Otter </a:t>
            </a:r>
            <a:r>
              <a:rPr lang="en-US" sz="2600" dirty="0">
                <a:solidFill>
                  <a:schemeClr val="dk1"/>
                </a:solidFill>
                <a:latin typeface="Franklin Gothic Book" panose="020B0503020102020204" pitchFamily="34" charset="0"/>
              </a:rPr>
              <a:t>Tail </a:t>
            </a:r>
            <a:r>
              <a:rPr lang="en-US" sz="2600" dirty="0" smtClean="0">
                <a:solidFill>
                  <a:schemeClr val="dk1"/>
                </a:solidFill>
                <a:latin typeface="Franklin Gothic Book" panose="020B0503020102020204" pitchFamily="34" charset="0"/>
              </a:rPr>
              <a:t>Power</a:t>
            </a:r>
            <a:endParaRPr lang="en-US" sz="2600" dirty="0">
              <a:solidFill>
                <a:schemeClr val="dk1"/>
              </a:solidFill>
              <a:latin typeface="Franklin Gothic Book" panose="020B0503020102020204" pitchFamily="34" charset="0"/>
            </a:endParaRPr>
          </a:p>
          <a:p>
            <a:pPr marL="628650" lvl="1" indent="-171450">
              <a:buFont typeface="Arial" panose="020B0604020202020204" pitchFamily="34" charset="0"/>
              <a:buChar char="•"/>
            </a:pPr>
            <a:r>
              <a:rPr lang="en-US" sz="2600" dirty="0">
                <a:solidFill>
                  <a:schemeClr val="dk1"/>
                </a:solidFill>
                <a:latin typeface="Franklin Gothic Book" panose="020B0503020102020204" pitchFamily="34" charset="0"/>
              </a:rPr>
              <a:t>Production Based Incentive (PBI) </a:t>
            </a:r>
            <a:endParaRPr lang="en-US" sz="2600" dirty="0" smtClean="0">
              <a:solidFill>
                <a:schemeClr val="dk1"/>
              </a:solidFill>
              <a:latin typeface="Franklin Gothic Book" panose="020B0503020102020204" pitchFamily="34" charset="0"/>
            </a:endParaRPr>
          </a:p>
          <a:p>
            <a:pPr marL="628650" lvl="1" indent="-171450">
              <a:buFont typeface="Arial" panose="020B0604020202020204" pitchFamily="34" charset="0"/>
              <a:buChar char="•"/>
            </a:pPr>
            <a:r>
              <a:rPr lang="en-US" sz="2600" dirty="0" smtClean="0">
                <a:solidFill>
                  <a:schemeClr val="dk1"/>
                </a:solidFill>
                <a:latin typeface="Franklin Gothic Book" panose="020B0503020102020204" pitchFamily="34" charset="0"/>
              </a:rPr>
              <a:t>Projects </a:t>
            </a:r>
            <a:r>
              <a:rPr lang="en-US" sz="2600" dirty="0">
                <a:solidFill>
                  <a:schemeClr val="dk1"/>
                </a:solidFill>
                <a:latin typeface="Franklin Gothic Book" panose="020B0503020102020204" pitchFamily="34" charset="0"/>
              </a:rPr>
              <a:t>&lt; 40 kW Commercial, &lt; 10 kW Residential</a:t>
            </a:r>
          </a:p>
          <a:p>
            <a:pPr marL="628650" lvl="1" indent="-171450">
              <a:buFont typeface="Arial" panose="020B0604020202020204" pitchFamily="34" charset="0"/>
              <a:buChar char="•"/>
            </a:pPr>
            <a:r>
              <a:rPr lang="en-US" sz="2600" dirty="0" smtClean="0">
                <a:solidFill>
                  <a:schemeClr val="dk1"/>
                </a:solidFill>
                <a:latin typeface="Franklin Gothic Book" panose="020B0503020102020204" pitchFamily="34" charset="0"/>
              </a:rPr>
              <a:t>Applications </a:t>
            </a:r>
            <a:r>
              <a:rPr lang="en-US" sz="2600" dirty="0">
                <a:solidFill>
                  <a:schemeClr val="dk1"/>
                </a:solidFill>
                <a:latin typeface="Franklin Gothic Book" panose="020B0503020102020204" pitchFamily="34" charset="0"/>
              </a:rPr>
              <a:t>accepted annually </a:t>
            </a:r>
            <a:r>
              <a:rPr lang="en-US" b="1" dirty="0">
                <a:solidFill>
                  <a:schemeClr val="dk1"/>
                </a:solidFill>
                <a:latin typeface="Franklin Gothic Book" panose="020B0503020102020204" pitchFamily="34" charset="0"/>
              </a:rPr>
              <a:t>Jan </a:t>
            </a:r>
            <a:r>
              <a:rPr lang="en-US" b="1" dirty="0" smtClean="0">
                <a:solidFill>
                  <a:schemeClr val="dk1"/>
                </a:solidFill>
                <a:latin typeface="Franklin Gothic Book" panose="020B0503020102020204" pitchFamily="34" charset="0"/>
              </a:rPr>
              <a:t>1 </a:t>
            </a:r>
            <a:r>
              <a:rPr lang="en-US" b="1" dirty="0">
                <a:solidFill>
                  <a:schemeClr val="dk1"/>
                </a:solidFill>
                <a:latin typeface="Franklin Gothic Book" panose="020B0503020102020204" pitchFamily="34" charset="0"/>
              </a:rPr>
              <a:t>– </a:t>
            </a:r>
            <a:r>
              <a:rPr lang="en-US" b="1" dirty="0" smtClean="0">
                <a:solidFill>
                  <a:schemeClr val="dk1"/>
                </a:solidFill>
                <a:latin typeface="Franklin Gothic Book" panose="020B0503020102020204" pitchFamily="34" charset="0"/>
              </a:rPr>
              <a:t>Feb 28</a:t>
            </a:r>
            <a:endParaRPr lang="en-US" sz="2600" b="1" dirty="0">
              <a:solidFill>
                <a:schemeClr val="dk1"/>
              </a:solidFill>
              <a:latin typeface="Franklin Gothic Book" panose="020B0503020102020204" pitchFamily="34" charset="0"/>
            </a:endParaRPr>
          </a:p>
          <a:p>
            <a:pPr marL="0" lvl="0" indent="0">
              <a:buNone/>
            </a:pPr>
            <a:endParaRPr lang="en-US" sz="2000" dirty="0">
              <a:solidFill>
                <a:schemeClr val="dk1"/>
              </a:solidFill>
              <a:latin typeface="Franklin Gothic Book" panose="020B0503020102020204" pitchFamily="34" charset="0"/>
            </a:endParaRPr>
          </a:p>
        </p:txBody>
      </p:sp>
      <p:pic>
        <p:nvPicPr>
          <p:cNvPr id="4" name="Picture 5" descr="C:\Users\agroebne\AppData\Local\Microsoft\Windows\Temporary Internet Files\Content.IE5\OL469WXW\MC9004369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876800"/>
            <a:ext cx="1452418" cy="146257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6553200" y="6492875"/>
            <a:ext cx="2133600" cy="365125"/>
          </a:xfrm>
        </p:spPr>
        <p:txBody>
          <a:bodyPr/>
          <a:lstStyle/>
          <a:p>
            <a:fld id="{67178BCA-803E-41C2-B4D3-58193E204F1A}"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11579482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Made in Minnesota 2016 Solar Thermal Incentives</a:t>
            </a:r>
            <a:endParaRPr lang="en-US" sz="2800" dirty="0"/>
          </a:p>
        </p:txBody>
      </p:sp>
      <p:sp>
        <p:nvSpPr>
          <p:cNvPr id="4" name="Slide Number Placeholder 3"/>
          <p:cNvSpPr>
            <a:spLocks noGrp="1"/>
          </p:cNvSpPr>
          <p:nvPr>
            <p:ph type="sldNum" sz="quarter" idx="12"/>
          </p:nvPr>
        </p:nvSpPr>
        <p:spPr/>
        <p:txBody>
          <a:bodyPr/>
          <a:lstStyle/>
          <a:p>
            <a:fld id="{0BF3AE9E-CA39-4C48-9C71-4982440D96EE}" type="slidenum">
              <a:rPr lang="en-US" smtClean="0"/>
              <a:pPr/>
              <a:t>19</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83137" cy="3976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flipH="1">
            <a:off x="8839200" y="5715000"/>
            <a:ext cx="83818" cy="228601"/>
          </a:xfrm>
        </p:spPr>
        <p:txBody>
          <a:bodyPr>
            <a:normAutofit fontScale="40000" lnSpcReduction="20000"/>
          </a:bodyPr>
          <a:lstStyle/>
          <a:p>
            <a:endParaRPr lang="en-US" dirty="0"/>
          </a:p>
        </p:txBody>
      </p:sp>
    </p:spTree>
    <p:extLst>
      <p:ext uri="{BB962C8B-B14F-4D97-AF65-F5344CB8AC3E}">
        <p14:creationId xmlns:p14="http://schemas.microsoft.com/office/powerpoint/2010/main" val="3569203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5638799"/>
          </a:xfrm>
        </p:spPr>
        <p:txBody>
          <a:bodyPr>
            <a:noAutofit/>
          </a:bodyPr>
          <a:lstStyle/>
          <a:p>
            <a:pPr algn="l"/>
            <a:r>
              <a:rPr lang="en-US" sz="2800" dirty="0" smtClean="0"/>
              <a:t>In accordance with the Department of Labor and Industry’s statute 326.0981, </a:t>
            </a:r>
            <a:r>
              <a:rPr lang="en-US" sz="2800" dirty="0" err="1" smtClean="0"/>
              <a:t>Subd</a:t>
            </a:r>
            <a:r>
              <a:rPr lang="en-US" sz="2800" dirty="0" smtClean="0"/>
              <a:t>. 11,</a:t>
            </a:r>
            <a:br>
              <a:rPr lang="en-US" sz="2800" dirty="0" smtClean="0"/>
            </a:br>
            <a:r>
              <a:rPr lang="en-US" sz="2800" dirty="0"/>
              <a:t/>
            </a:r>
            <a:br>
              <a:rPr lang="en-US" sz="2800" dirty="0"/>
            </a:br>
            <a:r>
              <a:rPr lang="en-US" sz="2800" dirty="0" smtClean="0"/>
              <a:t>“This educational offering is recognized by the Minnesota Department of Labor and Industry as satisfying </a:t>
            </a:r>
            <a:r>
              <a:rPr lang="en-US" sz="2800" b="1" dirty="0" smtClean="0"/>
              <a:t>1.5</a:t>
            </a:r>
            <a:r>
              <a:rPr lang="en-US" sz="2800" dirty="0" smtClean="0"/>
              <a:t> </a:t>
            </a:r>
            <a:r>
              <a:rPr lang="en-US" sz="2800" b="1" dirty="0" smtClean="0"/>
              <a:t>hours</a:t>
            </a:r>
            <a:r>
              <a:rPr lang="en-US" sz="2800" dirty="0" smtClean="0"/>
              <a:t> of credit toward</a:t>
            </a:r>
            <a:r>
              <a:rPr lang="en-US" sz="2800" b="1" dirty="0" smtClean="0"/>
              <a:t> Building Officials and Residential Contractors code/energy</a:t>
            </a:r>
            <a:r>
              <a:rPr lang="en-US" sz="2800" dirty="0" smtClean="0"/>
              <a:t> continuing education requirements.”</a:t>
            </a:r>
            <a:r>
              <a:rPr lang="en-US" sz="2800" dirty="0"/>
              <a:t/>
            </a:r>
            <a:br>
              <a:rPr lang="en-US" sz="2800" dirty="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For additional continuing education approvals, please see your credit tracking card. </a:t>
            </a:r>
            <a:endParaRPr lang="en-US" sz="2800" dirty="0"/>
          </a:p>
        </p:txBody>
      </p:sp>
    </p:spTree>
    <p:extLst>
      <p:ext uri="{BB962C8B-B14F-4D97-AF65-F5344CB8AC3E}">
        <p14:creationId xmlns:p14="http://schemas.microsoft.com/office/powerpoint/2010/main" val="1313974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965" y="838200"/>
            <a:ext cx="8229600" cy="1143000"/>
          </a:xfrm>
        </p:spPr>
        <p:txBody>
          <a:bodyPr>
            <a:normAutofit fontScale="90000"/>
          </a:bodyPr>
          <a:lstStyle/>
          <a:p>
            <a:r>
              <a:rPr lang="en-US" dirty="0" smtClean="0"/>
              <a:t>Made in Minnesota Participation Eligibility</a:t>
            </a:r>
            <a:endParaRPr lang="en-US" dirty="0"/>
          </a:p>
        </p:txBody>
      </p:sp>
      <p:sp>
        <p:nvSpPr>
          <p:cNvPr id="3" name="Content Placeholder 2"/>
          <p:cNvSpPr>
            <a:spLocks noGrp="1"/>
          </p:cNvSpPr>
          <p:nvPr>
            <p:ph idx="1"/>
          </p:nvPr>
        </p:nvSpPr>
        <p:spPr>
          <a:xfrm>
            <a:off x="304800" y="2286000"/>
            <a:ext cx="8572500" cy="4114800"/>
          </a:xfrm>
        </p:spPr>
        <p:txBody>
          <a:bodyPr/>
          <a:lstStyle/>
          <a:p>
            <a:r>
              <a:rPr lang="en-US" sz="2000" dirty="0" smtClean="0"/>
              <a:t>Cannot receive a utility incentive in addition to a Made in Minnesota incentive</a:t>
            </a:r>
          </a:p>
          <a:p>
            <a:r>
              <a:rPr lang="en-US" sz="2000" dirty="0" smtClean="0"/>
              <a:t>Must be a customer of an investor-owned utility to participate:  Minnesota Power, Xcel Energy, Otter Tail Power</a:t>
            </a:r>
            <a:endParaRPr lang="en-US" sz="2000" dirty="0"/>
          </a:p>
          <a:p>
            <a:pPr marL="0" indent="0">
              <a:buNone/>
            </a:pPr>
            <a:r>
              <a:rPr lang="en-US" sz="2000" b="1" u="sng" dirty="0" smtClean="0"/>
              <a:t>Solar PV</a:t>
            </a:r>
          </a:p>
          <a:p>
            <a:r>
              <a:rPr lang="en-US" sz="2000" dirty="0"/>
              <a:t>Commercial systems must have a capacity of less than 40 kW and residential systems may have a capacity of up to 10 kW. </a:t>
            </a:r>
            <a:endParaRPr lang="en-US" sz="2000" dirty="0" smtClean="0"/>
          </a:p>
          <a:p>
            <a:pPr marL="0" indent="0">
              <a:buNone/>
            </a:pPr>
            <a:r>
              <a:rPr lang="en-US" sz="2000" b="1" u="sng" dirty="0" smtClean="0"/>
              <a:t>Solar Thermal</a:t>
            </a:r>
            <a:endParaRPr lang="en-US" sz="2000" b="1" u="sng" dirty="0"/>
          </a:p>
          <a:p>
            <a:r>
              <a:rPr lang="en-US" sz="2000" dirty="0"/>
              <a:t>The solar thermal systems may be installed in residential and commercial facilities for, among other purposes, water heating, space heating, and pool heating purposes. </a:t>
            </a:r>
            <a:r>
              <a:rPr lang="en-US" sz="2000" dirty="0" smtClean="0"/>
              <a:t>Open statewide if there are unused incentives.</a:t>
            </a:r>
            <a:endParaRPr lang="en-US" sz="2000" dirty="0"/>
          </a:p>
          <a:p>
            <a:endParaRPr lang="en-US" dirty="0"/>
          </a:p>
        </p:txBody>
      </p:sp>
      <p:sp>
        <p:nvSpPr>
          <p:cNvPr id="4" name="Slide Number Placeholder 3"/>
          <p:cNvSpPr>
            <a:spLocks noGrp="1"/>
          </p:cNvSpPr>
          <p:nvPr>
            <p:ph type="sldNum" sz="quarter" idx="12"/>
          </p:nvPr>
        </p:nvSpPr>
        <p:spPr/>
        <p:txBody>
          <a:bodyPr/>
          <a:lstStyle/>
          <a:p>
            <a:fld id="{0BF3AE9E-CA39-4C48-9C71-4982440D96EE}" type="slidenum">
              <a:rPr lang="en-US" smtClean="0"/>
              <a:pPr/>
              <a:t>20</a:t>
            </a:fld>
            <a:endParaRPr lang="en-US" dirty="0"/>
          </a:p>
        </p:txBody>
      </p:sp>
    </p:spTree>
    <p:extLst>
      <p:ext uri="{BB962C8B-B14F-4D97-AF65-F5344CB8AC3E}">
        <p14:creationId xmlns:p14="http://schemas.microsoft.com/office/powerpoint/2010/main" val="2744205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Xcel Energy Solar*Rewards </a:t>
            </a:r>
          </a:p>
        </p:txBody>
      </p:sp>
      <p:sp>
        <p:nvSpPr>
          <p:cNvPr id="3" name="Content Placeholder 2"/>
          <p:cNvSpPr>
            <a:spLocks noGrp="1"/>
          </p:cNvSpPr>
          <p:nvPr>
            <p:ph idx="1"/>
          </p:nvPr>
        </p:nvSpPr>
        <p:spPr>
          <a:xfrm>
            <a:off x="457200" y="1600200"/>
            <a:ext cx="7848600" cy="4724400"/>
          </a:xfrm>
        </p:spPr>
        <p:txBody>
          <a:bodyPr>
            <a:normAutofit/>
          </a:bodyPr>
          <a:lstStyle/>
          <a:p>
            <a:endParaRPr lang="en-US" dirty="0" smtClean="0">
              <a:cs typeface="Arial" panose="020B0604020202020204" pitchFamily="34" charset="0"/>
            </a:endParaRPr>
          </a:p>
          <a:p>
            <a:r>
              <a:rPr lang="en-US" dirty="0" smtClean="0">
                <a:cs typeface="Arial" panose="020B0604020202020204" pitchFamily="34" charset="0"/>
              </a:rPr>
              <a:t>$</a:t>
            </a:r>
            <a:r>
              <a:rPr lang="en-US" dirty="0">
                <a:cs typeface="Arial" panose="020B0604020202020204" pitchFamily="34" charset="0"/>
              </a:rPr>
              <a:t>5 million annually </a:t>
            </a:r>
            <a:r>
              <a:rPr lang="en-US" dirty="0" smtClean="0">
                <a:cs typeface="Arial" panose="020B0604020202020204" pitchFamily="34" charset="0"/>
              </a:rPr>
              <a:t>2014-2017</a:t>
            </a:r>
          </a:p>
          <a:p>
            <a:r>
              <a:rPr lang="en-US" dirty="0" smtClean="0">
                <a:cs typeface="Arial" panose="020B0604020202020204" pitchFamily="34" charset="0"/>
              </a:rPr>
              <a:t>Production </a:t>
            </a:r>
            <a:r>
              <a:rPr lang="en-US" dirty="0">
                <a:cs typeface="Arial" panose="020B0604020202020204" pitchFamily="34" charset="0"/>
              </a:rPr>
              <a:t>Based Incentive </a:t>
            </a:r>
            <a:r>
              <a:rPr lang="en-US" dirty="0" smtClean="0">
                <a:cs typeface="Arial" panose="020B0604020202020204" pitchFamily="34" charset="0"/>
              </a:rPr>
              <a:t>of $.08/kWh paid annually for 10 years</a:t>
            </a:r>
          </a:p>
          <a:p>
            <a:r>
              <a:rPr lang="en-US" dirty="0" smtClean="0">
                <a:cs typeface="Arial" panose="020B0604020202020204" pitchFamily="34" charset="0"/>
              </a:rPr>
              <a:t>20 kW maximum</a:t>
            </a:r>
          </a:p>
          <a:p>
            <a:r>
              <a:rPr lang="en-US" dirty="0" smtClean="0">
                <a:cs typeface="Arial" panose="020B0604020202020204" pitchFamily="34" charset="0"/>
              </a:rPr>
              <a:t>Dakota Electric, Rochester, Minnesota Power, Ottertail Power also have small solar programs</a:t>
            </a:r>
            <a:endParaRPr lang="en-US" dirty="0">
              <a:cs typeface="Arial" panose="020B0604020202020204" pitchFamily="34" charset="0"/>
            </a:endParaRPr>
          </a:p>
          <a:p>
            <a:endParaRPr lang="en-US" dirty="0"/>
          </a:p>
        </p:txBody>
      </p:sp>
      <p:pic>
        <p:nvPicPr>
          <p:cNvPr id="4" name="Picture 6" descr="C:\Users\agroebne\AppData\Local\Microsoft\Windows\Temporary Internet Files\Content.IE5\ASHI1SBE\MC90043805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572000"/>
            <a:ext cx="2017712" cy="201771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6629400" y="6475669"/>
            <a:ext cx="2133600" cy="365125"/>
          </a:xfrm>
        </p:spPr>
        <p:txBody>
          <a:bodyPr/>
          <a:lstStyle/>
          <a:p>
            <a:fld id="{67178BCA-803E-41C2-B4D3-58193E204F1A}" type="slidenum">
              <a:rPr lang="en-US" smtClean="0"/>
              <a:t>21</a:t>
            </a:fld>
            <a:endParaRPr lang="en-US" dirty="0"/>
          </a:p>
        </p:txBody>
      </p:sp>
    </p:spTree>
    <p:extLst>
      <p:ext uri="{BB962C8B-B14F-4D97-AF65-F5344CB8AC3E}">
        <p14:creationId xmlns:p14="http://schemas.microsoft.com/office/powerpoint/2010/main" val="297414822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704088"/>
            <a:ext cx="8229600" cy="896112"/>
          </a:xfrm>
        </p:spPr>
        <p:txBody>
          <a:bodyPr/>
          <a:lstStyle/>
          <a:p>
            <a:r>
              <a:rPr lang="en-US" dirty="0" smtClean="0"/>
              <a:t>SolarSense</a:t>
            </a:r>
            <a:endParaRPr lang="en-US" dirty="0"/>
          </a:p>
        </p:txBody>
      </p:sp>
      <p:sp>
        <p:nvSpPr>
          <p:cNvPr id="11" name="Content Placeholder 10"/>
          <p:cNvSpPr>
            <a:spLocks noGrp="1"/>
          </p:cNvSpPr>
          <p:nvPr>
            <p:ph idx="1"/>
          </p:nvPr>
        </p:nvSpPr>
        <p:spPr>
          <a:xfrm>
            <a:off x="304800" y="1752599"/>
            <a:ext cx="8572500" cy="5105401"/>
          </a:xfrm>
        </p:spPr>
        <p:txBody>
          <a:bodyPr/>
          <a:lstStyle/>
          <a:p>
            <a:r>
              <a:rPr lang="en-US" sz="2000" dirty="0" smtClean="0"/>
              <a:t>Available for solar photovoltaic (PV) and solar thermal systems</a:t>
            </a:r>
          </a:p>
          <a:p>
            <a:r>
              <a:rPr lang="en-US" sz="2000" dirty="0"/>
              <a:t>Lottery application process</a:t>
            </a:r>
          </a:p>
          <a:p>
            <a:pPr lvl="1"/>
            <a:r>
              <a:rPr lang="en-US" sz="1800" dirty="0"/>
              <a:t>Closes February </a:t>
            </a:r>
            <a:r>
              <a:rPr lang="en-US" sz="1800" dirty="0" smtClean="0"/>
              <a:t>28</a:t>
            </a:r>
            <a:r>
              <a:rPr lang="en-US" sz="1800" baseline="30000" dirty="0" smtClean="0"/>
              <a:t>th</a:t>
            </a:r>
            <a:endParaRPr lang="en-US" sz="1800" dirty="0" smtClean="0"/>
          </a:p>
          <a:p>
            <a:pPr marL="0" indent="0">
              <a:buNone/>
            </a:pPr>
            <a:r>
              <a:rPr lang="en-US" sz="2000" b="1" u="sng" dirty="0" smtClean="0"/>
              <a:t>Solar PV</a:t>
            </a:r>
          </a:p>
          <a:p>
            <a:r>
              <a:rPr lang="en-US" sz="2000" dirty="0"/>
              <a:t>Capacity-based, tiered rebate</a:t>
            </a:r>
          </a:p>
          <a:p>
            <a:pPr lvl="1"/>
            <a:r>
              <a:rPr lang="en-US" sz="1800" dirty="0" smtClean="0"/>
              <a:t>$750/kW </a:t>
            </a:r>
            <a:r>
              <a:rPr lang="en-US" sz="1800" dirty="0"/>
              <a:t>base incentive</a:t>
            </a:r>
          </a:p>
          <a:p>
            <a:pPr lvl="1"/>
            <a:r>
              <a:rPr lang="en-US" sz="1800" dirty="0" smtClean="0"/>
              <a:t>$250/kW </a:t>
            </a:r>
            <a:r>
              <a:rPr lang="en-US" sz="1800" dirty="0"/>
              <a:t>NABCEP certified installer</a:t>
            </a:r>
          </a:p>
          <a:p>
            <a:pPr lvl="1"/>
            <a:r>
              <a:rPr lang="en-US" sz="1800" dirty="0" smtClean="0"/>
              <a:t>$250/kW </a:t>
            </a:r>
            <a:r>
              <a:rPr lang="en-US" sz="1800" dirty="0"/>
              <a:t>non-profit or tax-exempt </a:t>
            </a:r>
            <a:r>
              <a:rPr lang="en-US" sz="1800" dirty="0" smtClean="0"/>
              <a:t>customers</a:t>
            </a:r>
            <a:endParaRPr lang="en-US" sz="1800" u="sng" dirty="0" smtClean="0"/>
          </a:p>
          <a:p>
            <a:pPr marL="0" indent="0">
              <a:buNone/>
            </a:pPr>
            <a:r>
              <a:rPr lang="en-US" sz="2000" b="1" u="sng" dirty="0" smtClean="0"/>
              <a:t>Solar Thermal</a:t>
            </a:r>
          </a:p>
          <a:p>
            <a:r>
              <a:rPr lang="en-US" sz="2000" dirty="0" smtClean="0"/>
              <a:t>Rebate </a:t>
            </a:r>
            <a:r>
              <a:rPr lang="en-US" sz="2000" dirty="0"/>
              <a:t>of up to 25% of project costs, not to </a:t>
            </a:r>
            <a:r>
              <a:rPr lang="en-US" sz="2000" dirty="0" smtClean="0"/>
              <a:t>exceed</a:t>
            </a:r>
          </a:p>
          <a:p>
            <a:pPr lvl="1"/>
            <a:r>
              <a:rPr lang="en-US" sz="1800" dirty="0" smtClean="0"/>
              <a:t>$2,000 for residential</a:t>
            </a:r>
          </a:p>
          <a:p>
            <a:pPr lvl="1"/>
            <a:r>
              <a:rPr lang="en-US" sz="1800" dirty="0" smtClean="0"/>
              <a:t>$4,000 for 2-3 family units</a:t>
            </a:r>
          </a:p>
          <a:p>
            <a:pPr lvl="1"/>
            <a:r>
              <a:rPr lang="en-US" sz="1800" dirty="0" smtClean="0"/>
              <a:t>$10,000 for 4 or more family units</a:t>
            </a:r>
          </a:p>
          <a:p>
            <a:pPr lvl="1"/>
            <a:r>
              <a:rPr lang="en-US" sz="1800" dirty="0" smtClean="0"/>
              <a:t>$25,000 for businesses</a:t>
            </a:r>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0BF3AE9E-CA39-4C48-9C71-4982440D96EE}" type="slidenum">
              <a:rPr lang="en-US" smtClean="0"/>
              <a:t>22</a:t>
            </a:fld>
            <a:endParaRPr lang="en-US"/>
          </a:p>
        </p:txBody>
      </p:sp>
    </p:spTree>
    <p:extLst>
      <p:ext uri="{BB962C8B-B14F-4D97-AF65-F5344CB8AC3E}">
        <p14:creationId xmlns:p14="http://schemas.microsoft.com/office/powerpoint/2010/main" val="4192582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Incentives Database</a:t>
            </a:r>
            <a:endParaRPr lang="en-US" dirty="0">
              <a:latin typeface="+mn-lt"/>
            </a:endParaRPr>
          </a:p>
        </p:txBody>
      </p:sp>
      <p:sp>
        <p:nvSpPr>
          <p:cNvPr id="4" name="Slide Number Placeholder 3"/>
          <p:cNvSpPr>
            <a:spLocks noGrp="1"/>
          </p:cNvSpPr>
          <p:nvPr>
            <p:ph type="sldNum" sz="quarter" idx="12"/>
          </p:nvPr>
        </p:nvSpPr>
        <p:spPr>
          <a:xfrm>
            <a:off x="6553200" y="6475669"/>
            <a:ext cx="2133600" cy="365125"/>
          </a:xfrm>
        </p:spPr>
        <p:txBody>
          <a:bodyPr/>
          <a:lstStyle/>
          <a:p>
            <a:fld id="{67178BCA-803E-41C2-B4D3-58193E204F1A}" type="slidenum">
              <a:rPr lang="en-US" smtClean="0"/>
              <a:t>23</a:t>
            </a:fld>
            <a:endParaRPr lang="en-US"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539" r="23769"/>
          <a:stretch/>
        </p:blipFill>
        <p:spPr>
          <a:xfrm>
            <a:off x="2514600" y="2062626"/>
            <a:ext cx="3825987" cy="312260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438400" y="5172364"/>
            <a:ext cx="4370294" cy="707886"/>
          </a:xfrm>
          <a:prstGeom prst="rect">
            <a:avLst/>
          </a:prstGeom>
          <a:noFill/>
        </p:spPr>
        <p:txBody>
          <a:bodyPr wrap="square" rtlCol="0">
            <a:spAutoFit/>
          </a:bodyPr>
          <a:lstStyle/>
          <a:p>
            <a:r>
              <a:rPr lang="en-US" sz="4000" dirty="0" smtClean="0">
                <a:cs typeface="Arial" panose="020B0604020202020204" pitchFamily="34" charset="0"/>
              </a:rPr>
              <a:t>www.dsireusa.org</a:t>
            </a:r>
            <a:endParaRPr lang="en-US" sz="4000" dirty="0">
              <a:cs typeface="Arial" panose="020B0604020202020204" pitchFamily="34" charset="0"/>
            </a:endParaRPr>
          </a:p>
        </p:txBody>
      </p:sp>
    </p:spTree>
    <p:extLst>
      <p:ext uri="{BB962C8B-B14F-4D97-AF65-F5344CB8AC3E}">
        <p14:creationId xmlns:p14="http://schemas.microsoft.com/office/powerpoint/2010/main" val="245870158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NABCEP Certification	</a:t>
            </a:r>
            <a:endParaRPr lang="en-US" dirty="0"/>
          </a:p>
        </p:txBody>
      </p:sp>
      <p:sp>
        <p:nvSpPr>
          <p:cNvPr id="3" name="Content Placeholder 2"/>
          <p:cNvSpPr>
            <a:spLocks noGrp="1"/>
          </p:cNvSpPr>
          <p:nvPr>
            <p:ph idx="1"/>
          </p:nvPr>
        </p:nvSpPr>
        <p:spPr/>
        <p:txBody>
          <a:bodyPr/>
          <a:lstStyle/>
          <a:p>
            <a:r>
              <a:rPr lang="en-US" dirty="0" smtClean="0"/>
              <a:t>North American Board of Certified Energy Practitioners (NABCEP)</a:t>
            </a:r>
          </a:p>
          <a:p>
            <a:r>
              <a:rPr lang="en-US" dirty="0" smtClean="0">
                <a:hlinkClick r:id="rId3"/>
              </a:rPr>
              <a:t>www.nabcep.org</a:t>
            </a:r>
            <a:endParaRPr lang="en-US" dirty="0" smtClean="0"/>
          </a:p>
          <a:p>
            <a:r>
              <a:rPr lang="en-US" dirty="0" smtClean="0"/>
              <a:t>Certification </a:t>
            </a:r>
            <a:r>
              <a:rPr lang="en-US" dirty="0"/>
              <a:t>offers the public a high degree of protection because practitioners have to voluntarily meet standards and qualifications </a:t>
            </a:r>
            <a:r>
              <a:rPr lang="en-US" dirty="0" smtClean="0"/>
              <a:t>and </a:t>
            </a:r>
            <a:r>
              <a:rPr lang="en-US" dirty="0"/>
              <a:t>pass an exam</a:t>
            </a:r>
            <a:r>
              <a:rPr lang="en-US" dirty="0" smtClean="0"/>
              <a:t>.</a:t>
            </a:r>
          </a:p>
          <a:p>
            <a:r>
              <a:rPr lang="en-US" dirty="0" smtClean="0"/>
              <a:t>Requirements for becoming NABCEP certified</a:t>
            </a:r>
          </a:p>
          <a:p>
            <a:pPr lvl="1"/>
            <a:r>
              <a:rPr lang="en-US" dirty="0" smtClean="0"/>
              <a:t>Installation decision making experience and classroom requirements (documented)</a:t>
            </a:r>
          </a:p>
          <a:p>
            <a:pPr lvl="1"/>
            <a:r>
              <a:rPr lang="en-US" dirty="0" smtClean="0"/>
              <a:t>Detailed information for different track available online</a:t>
            </a:r>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24</a:t>
            </a:fld>
            <a:endParaRPr lang="en-US"/>
          </a:p>
        </p:txBody>
      </p:sp>
    </p:spTree>
    <p:extLst>
      <p:ext uri="{BB962C8B-B14F-4D97-AF65-F5344CB8AC3E}">
        <p14:creationId xmlns:p14="http://schemas.microsoft.com/office/powerpoint/2010/main" val="3412239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 Certified PV Installer		</a:t>
            </a:r>
            <a:endParaRPr lang="en-US" dirty="0"/>
          </a:p>
        </p:txBody>
      </p:sp>
      <p:sp>
        <p:nvSpPr>
          <p:cNvPr id="3" name="Content Placeholder 2"/>
          <p:cNvSpPr>
            <a:spLocks noGrp="1"/>
          </p:cNvSpPr>
          <p:nvPr>
            <p:ph idx="1"/>
          </p:nvPr>
        </p:nvSpPr>
        <p:spPr/>
        <p:txBody>
          <a:bodyPr/>
          <a:lstStyle/>
          <a:p>
            <a:r>
              <a:rPr lang="en-US" dirty="0" smtClean="0"/>
              <a:t>IBEW partnership</a:t>
            </a:r>
          </a:p>
          <a:p>
            <a:r>
              <a:rPr lang="en-US" dirty="0" smtClean="0"/>
              <a:t>Requires the passing of an exam based on a set of PV system installation duties and tasks</a:t>
            </a:r>
          </a:p>
          <a:p>
            <a:r>
              <a:rPr lang="en-US" dirty="0" smtClean="0"/>
              <a:t>Must be an electrician and pass OSHA 30 hours training</a:t>
            </a:r>
          </a:p>
          <a:p>
            <a:r>
              <a:rPr lang="en-US" dirty="0" smtClean="0"/>
              <a:t>Valid for three years</a:t>
            </a:r>
          </a:p>
          <a:p>
            <a:r>
              <a:rPr lang="en-US" dirty="0" smtClean="0"/>
              <a:t>CEUs required (6)</a:t>
            </a:r>
          </a:p>
          <a:p>
            <a:pPr marL="0" indent="0">
              <a:buNone/>
            </a:pPr>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25</a:t>
            </a:fld>
            <a:endParaRPr lang="en-US"/>
          </a:p>
        </p:txBody>
      </p:sp>
    </p:spTree>
    <p:extLst>
      <p:ext uri="{BB962C8B-B14F-4D97-AF65-F5344CB8AC3E}">
        <p14:creationId xmlns:p14="http://schemas.microsoft.com/office/powerpoint/2010/main" val="76865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Minnesota Educators</a:t>
            </a:r>
            <a:endParaRPr lang="en-US" dirty="0"/>
          </a:p>
        </p:txBody>
      </p:sp>
      <p:sp>
        <p:nvSpPr>
          <p:cNvPr id="3" name="Content Placeholder 2"/>
          <p:cNvSpPr>
            <a:spLocks noGrp="1"/>
          </p:cNvSpPr>
          <p:nvPr>
            <p:ph idx="1"/>
          </p:nvPr>
        </p:nvSpPr>
        <p:spPr/>
        <p:txBody>
          <a:bodyPr/>
          <a:lstStyle/>
          <a:p>
            <a:r>
              <a:rPr lang="en-US" dirty="0" smtClean="0"/>
              <a:t>Hibbing Community College Program:</a:t>
            </a:r>
          </a:p>
          <a:p>
            <a:pPr lvl="1"/>
            <a:r>
              <a:rPr lang="en-US" dirty="0" smtClean="0"/>
              <a:t>Solar PV Technician Program</a:t>
            </a:r>
          </a:p>
          <a:p>
            <a:pPr lvl="1"/>
            <a:r>
              <a:rPr lang="en-US" dirty="0" smtClean="0"/>
              <a:t>25 credit course gets you test ready for NABCEP certificate of knowledge</a:t>
            </a:r>
          </a:p>
          <a:p>
            <a:r>
              <a:rPr lang="en-US" dirty="0" smtClean="0"/>
              <a:t>Century College</a:t>
            </a:r>
          </a:p>
          <a:p>
            <a:pPr lvl="1"/>
            <a:r>
              <a:rPr lang="en-US" dirty="0" smtClean="0"/>
              <a:t>Advanced Solar PV Energy Systems</a:t>
            </a:r>
          </a:p>
          <a:p>
            <a:pPr lvl="1"/>
            <a:r>
              <a:rPr lang="en-US" dirty="0" smtClean="0"/>
              <a:t>30 credit requirement</a:t>
            </a:r>
          </a:p>
          <a:p>
            <a:pPr lvl="1"/>
            <a:r>
              <a:rPr lang="en-US" dirty="0" smtClean="0"/>
              <a:t>Tests for NABCEP certificate of knowledge</a:t>
            </a:r>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26</a:t>
            </a:fld>
            <a:endParaRPr lang="en-US"/>
          </a:p>
        </p:txBody>
      </p:sp>
    </p:spTree>
    <p:extLst>
      <p:ext uri="{BB962C8B-B14F-4D97-AF65-F5344CB8AC3E}">
        <p14:creationId xmlns:p14="http://schemas.microsoft.com/office/powerpoint/2010/main" val="1195249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8229600" cy="1143000"/>
          </a:xfrm>
        </p:spPr>
        <p:txBody>
          <a:bodyPr>
            <a:normAutofit fontScale="90000"/>
          </a:bodyPr>
          <a:lstStyle/>
          <a:p>
            <a:r>
              <a:rPr lang="en-US" dirty="0" smtClean="0"/>
              <a:t>Trends in Technologies and Policy related to solar	</a:t>
            </a:r>
            <a:endParaRPr lang="en-US" dirty="0"/>
          </a:p>
        </p:txBody>
      </p:sp>
      <p:sp>
        <p:nvSpPr>
          <p:cNvPr id="3" name="Content Placeholder 2"/>
          <p:cNvSpPr>
            <a:spLocks noGrp="1"/>
          </p:cNvSpPr>
          <p:nvPr>
            <p:ph idx="1"/>
          </p:nvPr>
        </p:nvSpPr>
        <p:spPr>
          <a:xfrm>
            <a:off x="381000" y="2514600"/>
            <a:ext cx="8305800" cy="3810000"/>
          </a:xfrm>
        </p:spPr>
        <p:txBody>
          <a:bodyPr/>
          <a:lstStyle/>
          <a:p>
            <a:r>
              <a:rPr lang="en-US" dirty="0" smtClean="0"/>
              <a:t>Energy Storage</a:t>
            </a:r>
          </a:p>
          <a:p>
            <a:pPr lvl="1"/>
            <a:r>
              <a:rPr lang="en-US" dirty="0" smtClean="0"/>
              <a:t>Technology advancements</a:t>
            </a:r>
          </a:p>
          <a:p>
            <a:pPr lvl="1"/>
            <a:r>
              <a:rPr lang="en-US" dirty="0" smtClean="0"/>
              <a:t>Economies of scale driving down costs (Tesla)</a:t>
            </a:r>
          </a:p>
          <a:p>
            <a:pPr lvl="1"/>
            <a:r>
              <a:rPr lang="en-US" dirty="0" smtClean="0"/>
              <a:t>Complements solar energy systems</a:t>
            </a:r>
          </a:p>
          <a:p>
            <a:r>
              <a:rPr lang="en-US" dirty="0" smtClean="0"/>
              <a:t>Electric Vehicles</a:t>
            </a:r>
          </a:p>
          <a:p>
            <a:pPr lvl="1"/>
            <a:r>
              <a:rPr lang="en-US" dirty="0" smtClean="0"/>
              <a:t>Driving scale for storage technologies</a:t>
            </a:r>
          </a:p>
          <a:p>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27</a:t>
            </a:fld>
            <a:endParaRPr lang="en-US"/>
          </a:p>
        </p:txBody>
      </p:sp>
    </p:spTree>
    <p:extLst>
      <p:ext uri="{BB962C8B-B14F-4D97-AF65-F5344CB8AC3E}">
        <p14:creationId xmlns:p14="http://schemas.microsoft.com/office/powerpoint/2010/main" val="3542106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762000"/>
          </a:xfrm>
        </p:spPr>
        <p:txBody>
          <a:bodyPr>
            <a:normAutofit fontScale="90000"/>
          </a:bodyPr>
          <a:lstStyle/>
          <a:p>
            <a:r>
              <a:rPr lang="en-US" dirty="0" smtClean="0"/>
              <a:t>St. Louis County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182C319-645C-4794-A86D-3FD9F8F41C2E}" type="slidenum">
              <a:rPr lang="en-US" smtClean="0"/>
              <a:t>28</a:t>
            </a:fld>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05175"/>
            <a:ext cx="367665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004"/>
          <a:stretch/>
        </p:blipFill>
        <p:spPr bwMode="auto">
          <a:xfrm>
            <a:off x="0" y="1600200"/>
            <a:ext cx="6502400" cy="341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759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1900" dirty="0"/>
              <a:t>NRRI, Minnesota Power, and St. Louis County Solar Photovoltaic Study</a:t>
            </a:r>
          </a:p>
        </p:txBody>
      </p:sp>
      <p:sp>
        <p:nvSpPr>
          <p:cNvPr id="5" name="Subtitle 4"/>
          <p:cNvSpPr>
            <a:spLocks noGrp="1"/>
          </p:cNvSpPr>
          <p:nvPr>
            <p:ph type="subTitle" idx="1"/>
          </p:nvPr>
        </p:nvSpPr>
        <p:spPr>
          <a:xfrm>
            <a:off x="1143000" y="1000125"/>
            <a:ext cx="1756833" cy="2905125"/>
          </a:xfrm>
        </p:spPr>
        <p:txBody>
          <a:bodyPr>
            <a:noAutofit/>
          </a:bodyPr>
          <a:lstStyle/>
          <a:p>
            <a:pPr algn="l"/>
            <a:r>
              <a:rPr lang="en-US" sz="900" i="1" dirty="0"/>
              <a:t>Introduction</a:t>
            </a:r>
            <a:endParaRPr lang="en-US" sz="600" i="1" dirty="0"/>
          </a:p>
          <a:p>
            <a:pPr algn="l"/>
            <a:endParaRPr lang="en-US" sz="600" dirty="0"/>
          </a:p>
          <a:p>
            <a:pPr algn="l"/>
            <a:r>
              <a:rPr lang="en-US" sz="600" dirty="0"/>
              <a:t>Minnesota Power (MP) requested assistance from the University of Minnesota Duluth Natural Resources Research Institute (NRRI) to investigate the performance of three solar photovoltaic (PV) arrays in a Northern Minnesota environment.  This project would be a multi-year program to monitor solar system output, reliability, and other factors.  Three 10 kilowatt arrays were to be installed on top of the six story Government Services Center (GSC) in downtown Duluth.  The data from this study will be used internally at MP and the arrays would be a showpiece for St. Louis County, as well as a component of the pursuit of LEED certification for the GSC.  This study would be the final portion of the Pyramid of Conservation, as renewable energy generation generally requires the highest investment.  The Pyramid of Conservation is part of MP’s Power of One® Conservation Improvement Program. </a:t>
            </a:r>
          </a:p>
        </p:txBody>
      </p:sp>
      <p:pic>
        <p:nvPicPr>
          <p:cNvPr id="8" name="Picture 7"/>
          <p:cNvPicPr/>
          <p:nvPr/>
        </p:nvPicPr>
        <p:blipFill>
          <a:blip r:embed="rId3">
            <a:extLst>
              <a:ext uri="{28A0092B-C50C-407E-A947-70E740481C1C}">
                <a14:useLocalDpi xmlns:a14="http://schemas.microsoft.com/office/drawing/2010/main"/>
              </a:ext>
            </a:extLst>
          </a:blip>
          <a:stretch>
            <a:fillRect/>
          </a:stretch>
        </p:blipFill>
        <p:spPr>
          <a:xfrm>
            <a:off x="1245482" y="3510955"/>
            <a:ext cx="1664935" cy="1465858"/>
          </a:xfrm>
          <a:prstGeom prst="rect">
            <a:avLst/>
          </a:prstGeom>
        </p:spPr>
      </p:pic>
      <p:pic>
        <p:nvPicPr>
          <p:cNvPr id="12" name="Picture 11" descr="C:\Users\Matt Mlinar\Documents\MAM - NRRI CMRL Data\MAM - NRRI CMRL Data\External Projects\Energy\MN Power\PV Solar in Duluth\Reporting\Reports\End of Year Report - 2015\Resource Data\USA MN Duluth TMY2 - Monthly GHI.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102" y="4074567"/>
            <a:ext cx="1364015" cy="1804491"/>
          </a:xfrm>
          <a:prstGeom prst="rect">
            <a:avLst/>
          </a:prstGeom>
          <a:noFill/>
          <a:ln>
            <a:noFill/>
          </a:ln>
        </p:spPr>
      </p:pic>
      <p:pic>
        <p:nvPicPr>
          <p:cNvPr id="17" name="Picture 16" descr="C:\Users\Matt Mlinar\Documents\MAM - NRRI CMRL Data\MAM - NRRI CMRL Data\External Projects\Energy\MN Power\PV Solar in Duluth\Reporting\Reports\Q4 2014\E-Gauge Genera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6597" y="3204716"/>
            <a:ext cx="1889736" cy="1105347"/>
          </a:xfrm>
          <a:prstGeom prst="rect">
            <a:avLst/>
          </a:prstGeom>
          <a:noFill/>
          <a:ln>
            <a:noFill/>
          </a:ln>
        </p:spPr>
      </p:pic>
      <p:pic>
        <p:nvPicPr>
          <p:cNvPr id="18" name="Picture 17"/>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54333" y="4390827"/>
            <a:ext cx="1619250" cy="895548"/>
          </a:xfrm>
          <a:prstGeom prst="rect">
            <a:avLst/>
          </a:prstGeom>
          <a:noFill/>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56868" y="5409902"/>
            <a:ext cx="2095299" cy="733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5086" y="2309813"/>
            <a:ext cx="971256"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descr="C:\Users\Matt Mlinar\Documents\MAM - NRRI CMRL Data\MAM - NRRI CMRL Data\External Projects\Energy\MN Power\PV Solar in Duluth\Pics - Aug 2014\20140806_104728_resized.jpg"/>
          <p:cNvPicPr/>
          <p:nvPr/>
        </p:nvPicPr>
        <p:blipFill>
          <a:blip r:embed="rId9" cstate="email">
            <a:extLst>
              <a:ext uri="{28A0092B-C50C-407E-A947-70E740481C1C}">
                <a14:useLocalDpi xmlns:a14="http://schemas.microsoft.com/office/drawing/2010/main"/>
              </a:ext>
            </a:extLst>
          </a:blip>
          <a:srcRect/>
          <a:stretch>
            <a:fillRect/>
          </a:stretch>
        </p:blipFill>
        <p:spPr bwMode="auto">
          <a:xfrm>
            <a:off x="4635500" y="4333875"/>
            <a:ext cx="1185333" cy="1000125"/>
          </a:xfrm>
          <a:prstGeom prst="rect">
            <a:avLst/>
          </a:prstGeom>
          <a:noFill/>
          <a:ln>
            <a:noFill/>
          </a:ln>
        </p:spPr>
      </p:pic>
      <p:pic>
        <p:nvPicPr>
          <p:cNvPr id="32" name="Picture 31" descr="C:\Users\Matt Mlinar\Documents\MAM - NRRI CMRL Data\MAM - NRRI CMRL Data\External Projects\Energy\MN Power\PV Solar in Duluth\Pics - Aug 2014\20140806_104655_resized.jpg"/>
          <p:cNvPicPr/>
          <p:nvPr/>
        </p:nvPicPr>
        <p:blipFill rotWithShape="1">
          <a:blip r:embed="rId10" cstate="email">
            <a:extLst>
              <a:ext uri="{28A0092B-C50C-407E-A947-70E740481C1C}">
                <a14:useLocalDpi xmlns:a14="http://schemas.microsoft.com/office/drawing/2010/main"/>
              </a:ext>
            </a:extLst>
          </a:blip>
          <a:srcRect t="23237" b="1784"/>
          <a:stretch/>
        </p:blipFill>
        <p:spPr bwMode="auto">
          <a:xfrm>
            <a:off x="5863167" y="4333875"/>
            <a:ext cx="889000" cy="1000125"/>
          </a:xfrm>
          <a:prstGeom prst="rect">
            <a:avLst/>
          </a:prstGeom>
          <a:noFill/>
          <a:ln>
            <a:noFill/>
          </a:ln>
        </p:spPr>
      </p:pic>
      <p:pic>
        <p:nvPicPr>
          <p:cNvPr id="1037"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16333" y="1547813"/>
            <a:ext cx="1160009" cy="60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Subtitle 4"/>
          <p:cNvSpPr txBox="1">
            <a:spLocks/>
          </p:cNvSpPr>
          <p:nvPr/>
        </p:nvSpPr>
        <p:spPr>
          <a:xfrm>
            <a:off x="2899834" y="1000125"/>
            <a:ext cx="1756833" cy="2905125"/>
          </a:xfrm>
          <a:prstGeom prst="rect">
            <a:avLst/>
          </a:prstGeom>
        </p:spPr>
        <p:txBody>
          <a:bodyPr vert="horz" lIns="91394" tIns="45698" rIns="91394" bIns="45698" rtlCol="0">
            <a:noAutofit/>
          </a:bodyPr>
          <a:lstStyle>
            <a:lvl1pPr marL="0" indent="0" algn="ctr" defTabSz="3134239" rtl="0" eaLnBrk="1" latinLnBrk="0" hangingPunct="1">
              <a:spcBef>
                <a:spcPct val="20000"/>
              </a:spcBef>
              <a:buSzPct val="75000"/>
              <a:buFont typeface="Wingdings" panose="05000000000000000000" pitchFamily="2" charset="2"/>
              <a:buNone/>
              <a:defRPr sz="9600" b="1" kern="1200">
                <a:solidFill>
                  <a:srgbClr val="002060"/>
                </a:solidFill>
                <a:latin typeface="+mn-lt"/>
                <a:ea typeface="+mn-ea"/>
                <a:cs typeface="+mn-cs"/>
              </a:defRPr>
            </a:lvl1pPr>
            <a:lvl2pPr marL="1567119" indent="0" algn="ctr" defTabSz="3134239" rtl="0" eaLnBrk="1" latinLnBrk="0" hangingPunct="1">
              <a:spcBef>
                <a:spcPct val="20000"/>
              </a:spcBef>
              <a:buClr>
                <a:srgbClr val="912028"/>
              </a:buClr>
              <a:buSzPct val="130000"/>
              <a:buFont typeface="Wingdings" panose="05000000000000000000" pitchFamily="2" charset="2"/>
              <a:buNone/>
              <a:defRPr sz="8200" kern="1200">
                <a:solidFill>
                  <a:schemeClr val="tx1">
                    <a:tint val="75000"/>
                  </a:schemeClr>
                </a:solidFill>
                <a:latin typeface="+mn-lt"/>
                <a:ea typeface="+mn-ea"/>
                <a:cs typeface="+mn-cs"/>
              </a:defRPr>
            </a:lvl2pPr>
            <a:lvl3pPr marL="3134239"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3pPr>
            <a:lvl4pPr marL="4701358" indent="0" algn="ctr" defTabSz="3134239" rtl="0" eaLnBrk="1" latinLnBrk="0" hangingPunct="1">
              <a:spcBef>
                <a:spcPct val="20000"/>
              </a:spcBef>
              <a:buFont typeface="Arial" panose="020B0604020202020204" pitchFamily="34" charset="0"/>
              <a:buNone/>
              <a:defRPr sz="6200" kern="1200">
                <a:solidFill>
                  <a:schemeClr val="tx1">
                    <a:tint val="75000"/>
                  </a:schemeClr>
                </a:solidFill>
                <a:latin typeface="+mn-lt"/>
                <a:ea typeface="+mn-ea"/>
                <a:cs typeface="+mn-cs"/>
              </a:defRPr>
            </a:lvl4pPr>
            <a:lvl5pPr marL="6268477" indent="0" algn="ctr" defTabSz="3134239" rtl="0" eaLnBrk="1" latinLnBrk="0" hangingPunct="1">
              <a:spcBef>
                <a:spcPct val="20000"/>
              </a:spcBef>
              <a:buFont typeface="Arial" panose="020B0604020202020204" pitchFamily="34" charset="0"/>
              <a:buNone/>
              <a:defRPr sz="6200" kern="1200">
                <a:solidFill>
                  <a:schemeClr val="tx1">
                    <a:tint val="75000"/>
                  </a:schemeClr>
                </a:solidFill>
                <a:latin typeface="+mn-lt"/>
                <a:ea typeface="+mn-ea"/>
                <a:cs typeface="+mn-cs"/>
              </a:defRPr>
            </a:lvl5pPr>
            <a:lvl6pPr marL="7835597"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6pPr>
            <a:lvl7pPr marL="9402716"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7pPr>
            <a:lvl8pPr marL="10969835"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8pPr>
            <a:lvl9pPr marL="12536955"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9pPr>
          </a:lstStyle>
          <a:p>
            <a:pPr algn="l"/>
            <a:r>
              <a:rPr lang="en-US" sz="900" i="1" dirty="0"/>
              <a:t>Objectives</a:t>
            </a:r>
            <a:endParaRPr lang="en-US" sz="600" i="1" dirty="0"/>
          </a:p>
          <a:p>
            <a:pPr algn="l"/>
            <a:endParaRPr lang="en-US" sz="600" dirty="0"/>
          </a:p>
          <a:p>
            <a:pPr algn="l"/>
            <a:r>
              <a:rPr lang="en-US" sz="600" dirty="0"/>
              <a:t>NRRI’s objective would be to validate and analyze the data from the three solar PV arrays in Duluth, Minnesota.  Specifically, MP’s research goals for this research project included topics such as:</a:t>
            </a:r>
          </a:p>
          <a:p>
            <a:pPr algn="l"/>
            <a:r>
              <a:rPr lang="en-US" sz="600" dirty="0"/>
              <a:t> </a:t>
            </a:r>
          </a:p>
          <a:p>
            <a:pPr marL="99990" indent="-99990" algn="l">
              <a:buFont typeface="Arial" panose="020B0604020202020204" pitchFamily="34" charset="0"/>
              <a:buChar char="•"/>
            </a:pPr>
            <a:r>
              <a:rPr lang="en-US" sz="600" dirty="0"/>
              <a:t>Relative performance of arrays in the short and long term.</a:t>
            </a:r>
          </a:p>
          <a:p>
            <a:pPr marL="99990" indent="-99990" algn="l">
              <a:buFont typeface="Arial" panose="020B0604020202020204" pitchFamily="34" charset="0"/>
              <a:buChar char="•"/>
            </a:pPr>
            <a:r>
              <a:rPr lang="en-US" sz="600" dirty="0"/>
              <a:t>Correlation of actual data to modeled data in a Minnesota climate.</a:t>
            </a:r>
          </a:p>
          <a:p>
            <a:pPr marL="99990" indent="-99990" algn="l">
              <a:buFont typeface="Arial" panose="020B0604020202020204" pitchFamily="34" charset="0"/>
              <a:buChar char="•"/>
            </a:pPr>
            <a:r>
              <a:rPr lang="en-US" sz="600" dirty="0"/>
              <a:t>Generation reaction to weather, e.g., cloud cover and low light situations.</a:t>
            </a:r>
          </a:p>
          <a:p>
            <a:pPr marL="99990" indent="-99990" algn="l">
              <a:buFont typeface="Arial" panose="020B0604020202020204" pitchFamily="34" charset="0"/>
              <a:buChar char="•"/>
            </a:pPr>
            <a:r>
              <a:rPr lang="en-US" sz="600" dirty="0"/>
              <a:t>Validate vendor claims in regards to production.</a:t>
            </a:r>
          </a:p>
          <a:p>
            <a:pPr marL="99990" indent="-99990" algn="l">
              <a:buFont typeface="Arial" panose="020B0604020202020204" pitchFamily="34" charset="0"/>
              <a:buChar char="•"/>
            </a:pPr>
            <a:r>
              <a:rPr lang="en-US" sz="600" dirty="0"/>
              <a:t>Understand installation methods and procedures.</a:t>
            </a:r>
          </a:p>
          <a:p>
            <a:pPr marL="99990" indent="-99990" algn="l">
              <a:buFont typeface="Arial" panose="020B0604020202020204" pitchFamily="34" charset="0"/>
              <a:buChar char="•"/>
            </a:pPr>
            <a:r>
              <a:rPr lang="en-US" sz="600" dirty="0"/>
              <a:t>Performance measured against standard pyranometer measurements</a:t>
            </a:r>
          </a:p>
          <a:p>
            <a:pPr algn="l"/>
            <a:r>
              <a:rPr lang="en-US" sz="600" dirty="0"/>
              <a:t> </a:t>
            </a:r>
          </a:p>
          <a:p>
            <a:pPr algn="l"/>
            <a:r>
              <a:rPr lang="en-US" sz="600" dirty="0"/>
              <a:t>This study was to be an empirical study to investigate actual solar PV performance in a Northeastern Minnesota environment.</a:t>
            </a:r>
          </a:p>
        </p:txBody>
      </p:sp>
      <p:sp>
        <p:nvSpPr>
          <p:cNvPr id="36" name="Subtitle 4"/>
          <p:cNvSpPr txBox="1">
            <a:spLocks/>
          </p:cNvSpPr>
          <p:nvPr/>
        </p:nvSpPr>
        <p:spPr>
          <a:xfrm>
            <a:off x="4656667" y="1000125"/>
            <a:ext cx="1756833" cy="2905125"/>
          </a:xfrm>
          <a:prstGeom prst="rect">
            <a:avLst/>
          </a:prstGeom>
        </p:spPr>
        <p:txBody>
          <a:bodyPr vert="horz" lIns="91394" tIns="45698" rIns="91394" bIns="45698" rtlCol="0">
            <a:noAutofit/>
          </a:bodyPr>
          <a:lstStyle>
            <a:lvl1pPr marL="0" indent="0" algn="ctr" defTabSz="3134239" rtl="0" eaLnBrk="1" latinLnBrk="0" hangingPunct="1">
              <a:spcBef>
                <a:spcPct val="20000"/>
              </a:spcBef>
              <a:buSzPct val="75000"/>
              <a:buFont typeface="Wingdings" panose="05000000000000000000" pitchFamily="2" charset="2"/>
              <a:buNone/>
              <a:defRPr sz="9600" b="1" kern="1200">
                <a:solidFill>
                  <a:srgbClr val="002060"/>
                </a:solidFill>
                <a:latin typeface="+mn-lt"/>
                <a:ea typeface="+mn-ea"/>
                <a:cs typeface="+mn-cs"/>
              </a:defRPr>
            </a:lvl1pPr>
            <a:lvl2pPr marL="1567119" indent="0" algn="ctr" defTabSz="3134239" rtl="0" eaLnBrk="1" latinLnBrk="0" hangingPunct="1">
              <a:spcBef>
                <a:spcPct val="20000"/>
              </a:spcBef>
              <a:buClr>
                <a:srgbClr val="912028"/>
              </a:buClr>
              <a:buSzPct val="130000"/>
              <a:buFont typeface="Wingdings" panose="05000000000000000000" pitchFamily="2" charset="2"/>
              <a:buNone/>
              <a:defRPr sz="8200" kern="1200">
                <a:solidFill>
                  <a:schemeClr val="tx1">
                    <a:tint val="75000"/>
                  </a:schemeClr>
                </a:solidFill>
                <a:latin typeface="+mn-lt"/>
                <a:ea typeface="+mn-ea"/>
                <a:cs typeface="+mn-cs"/>
              </a:defRPr>
            </a:lvl2pPr>
            <a:lvl3pPr marL="3134239"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3pPr>
            <a:lvl4pPr marL="4701358" indent="0" algn="ctr" defTabSz="3134239" rtl="0" eaLnBrk="1" latinLnBrk="0" hangingPunct="1">
              <a:spcBef>
                <a:spcPct val="20000"/>
              </a:spcBef>
              <a:buFont typeface="Arial" panose="020B0604020202020204" pitchFamily="34" charset="0"/>
              <a:buNone/>
              <a:defRPr sz="6200" kern="1200">
                <a:solidFill>
                  <a:schemeClr val="tx1">
                    <a:tint val="75000"/>
                  </a:schemeClr>
                </a:solidFill>
                <a:latin typeface="+mn-lt"/>
                <a:ea typeface="+mn-ea"/>
                <a:cs typeface="+mn-cs"/>
              </a:defRPr>
            </a:lvl4pPr>
            <a:lvl5pPr marL="6268477" indent="0" algn="ctr" defTabSz="3134239" rtl="0" eaLnBrk="1" latinLnBrk="0" hangingPunct="1">
              <a:spcBef>
                <a:spcPct val="20000"/>
              </a:spcBef>
              <a:buFont typeface="Arial" panose="020B0604020202020204" pitchFamily="34" charset="0"/>
              <a:buNone/>
              <a:defRPr sz="6200" kern="1200">
                <a:solidFill>
                  <a:schemeClr val="tx1">
                    <a:tint val="75000"/>
                  </a:schemeClr>
                </a:solidFill>
                <a:latin typeface="+mn-lt"/>
                <a:ea typeface="+mn-ea"/>
                <a:cs typeface="+mn-cs"/>
              </a:defRPr>
            </a:lvl5pPr>
            <a:lvl6pPr marL="7835597"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6pPr>
            <a:lvl7pPr marL="9402716"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7pPr>
            <a:lvl8pPr marL="10969835"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8pPr>
            <a:lvl9pPr marL="12536955"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9pPr>
          </a:lstStyle>
          <a:p>
            <a:pPr algn="l"/>
            <a:r>
              <a:rPr lang="en-US" sz="900" i="1" dirty="0"/>
              <a:t>Materials and Methods</a:t>
            </a:r>
          </a:p>
          <a:p>
            <a:pPr algn="l"/>
            <a:endParaRPr lang="en-US" sz="600" dirty="0"/>
          </a:p>
          <a:p>
            <a:pPr algn="l"/>
            <a:r>
              <a:rPr lang="en-US" sz="600" dirty="0"/>
              <a:t>The physical location of the solar PV installation was on top of the GSC, 325 W 1</a:t>
            </a:r>
            <a:r>
              <a:rPr lang="en-US" sz="600" baseline="30000" dirty="0"/>
              <a:t>st</a:t>
            </a:r>
            <a:r>
              <a:rPr lang="en-US" sz="600" dirty="0"/>
              <a:t> Street, Duluth, Minnesota 55802.  Annual irradiance and weather data for this location according to the NREL SAM database include:</a:t>
            </a:r>
          </a:p>
          <a:p>
            <a:pPr marL="99990" indent="-99990" algn="l">
              <a:buFont typeface="Arial" panose="020B0604020202020204" pitchFamily="34" charset="0"/>
              <a:buChar char="•"/>
            </a:pPr>
            <a:r>
              <a:rPr lang="en-US" sz="600" dirty="0"/>
              <a:t>Global horizontal irradiance: 3.70 kWh/m</a:t>
            </a:r>
            <a:r>
              <a:rPr lang="en-US" sz="600" baseline="30000" dirty="0"/>
              <a:t>2</a:t>
            </a:r>
            <a:r>
              <a:rPr lang="en-US" sz="600" dirty="0"/>
              <a:t>/day</a:t>
            </a:r>
          </a:p>
          <a:p>
            <a:pPr marL="99990" indent="-99990" algn="l">
              <a:buFont typeface="Arial" panose="020B0604020202020204" pitchFamily="34" charset="0"/>
              <a:buChar char="•"/>
            </a:pPr>
            <a:r>
              <a:rPr lang="en-US" sz="600" dirty="0"/>
              <a:t>Diffuse horizontal irradiance: 1.78 kWh/m</a:t>
            </a:r>
            <a:r>
              <a:rPr lang="en-US" sz="600" baseline="30000" dirty="0"/>
              <a:t>2</a:t>
            </a:r>
            <a:r>
              <a:rPr lang="en-US" sz="600" dirty="0"/>
              <a:t>/day</a:t>
            </a:r>
          </a:p>
          <a:p>
            <a:pPr marL="99990" indent="-99990" algn="l">
              <a:buFont typeface="Arial" panose="020B0604020202020204" pitchFamily="34" charset="0"/>
              <a:buChar char="•"/>
            </a:pPr>
            <a:r>
              <a:rPr lang="en-US" sz="600" dirty="0"/>
              <a:t>Average temperature: 3.2°C</a:t>
            </a:r>
          </a:p>
          <a:p>
            <a:pPr marL="99990" indent="-99990" algn="l">
              <a:buFont typeface="Arial" panose="020B0604020202020204" pitchFamily="34" charset="0"/>
              <a:buChar char="•"/>
            </a:pPr>
            <a:r>
              <a:rPr lang="en-US" sz="600" dirty="0"/>
              <a:t>Average wind speed: 4.7 m/s</a:t>
            </a:r>
          </a:p>
          <a:p>
            <a:pPr marL="99990" indent="-99990" algn="l">
              <a:buFont typeface="Arial" panose="020B0604020202020204" pitchFamily="34" charset="0"/>
              <a:buChar char="•"/>
            </a:pPr>
            <a:endParaRPr lang="en-US" sz="600" dirty="0"/>
          </a:p>
          <a:p>
            <a:pPr lvl="0" algn="l"/>
            <a:r>
              <a:rPr lang="en-US" sz="600" dirty="0"/>
              <a:t>Production data was acquired from an E-Gauge system and MV90 inverter data from MP.  Weather data was provided by a weather station at the GSC.</a:t>
            </a:r>
          </a:p>
          <a:p>
            <a:endParaRPr lang="en-US" sz="600" dirty="0"/>
          </a:p>
        </p:txBody>
      </p:sp>
      <p:pic>
        <p:nvPicPr>
          <p:cNvPr id="1039"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98124" y="5017392"/>
            <a:ext cx="1359650" cy="111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43750" y="3395638"/>
            <a:ext cx="1629833" cy="8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Subtitle 4"/>
          <p:cNvSpPr txBox="1">
            <a:spLocks/>
          </p:cNvSpPr>
          <p:nvPr/>
        </p:nvSpPr>
        <p:spPr>
          <a:xfrm>
            <a:off x="6434667" y="1000125"/>
            <a:ext cx="1481667" cy="2905125"/>
          </a:xfrm>
          <a:prstGeom prst="rect">
            <a:avLst/>
          </a:prstGeom>
        </p:spPr>
        <p:txBody>
          <a:bodyPr vert="horz" lIns="91394" tIns="45698" rIns="91394" bIns="45698" rtlCol="0">
            <a:noAutofit/>
          </a:bodyPr>
          <a:lstStyle>
            <a:lvl1pPr marL="0" indent="0" algn="ctr" defTabSz="3134239" rtl="0" eaLnBrk="1" latinLnBrk="0" hangingPunct="1">
              <a:spcBef>
                <a:spcPct val="20000"/>
              </a:spcBef>
              <a:buSzPct val="75000"/>
              <a:buFont typeface="Wingdings" panose="05000000000000000000" pitchFamily="2" charset="2"/>
              <a:buNone/>
              <a:defRPr sz="9600" b="1" kern="1200">
                <a:solidFill>
                  <a:srgbClr val="002060"/>
                </a:solidFill>
                <a:latin typeface="+mn-lt"/>
                <a:ea typeface="+mn-ea"/>
                <a:cs typeface="+mn-cs"/>
              </a:defRPr>
            </a:lvl1pPr>
            <a:lvl2pPr marL="1567119" indent="0" algn="ctr" defTabSz="3134239" rtl="0" eaLnBrk="1" latinLnBrk="0" hangingPunct="1">
              <a:spcBef>
                <a:spcPct val="20000"/>
              </a:spcBef>
              <a:buClr>
                <a:srgbClr val="912028"/>
              </a:buClr>
              <a:buSzPct val="130000"/>
              <a:buFont typeface="Wingdings" panose="05000000000000000000" pitchFamily="2" charset="2"/>
              <a:buNone/>
              <a:defRPr sz="8200" kern="1200">
                <a:solidFill>
                  <a:schemeClr val="tx1">
                    <a:tint val="75000"/>
                  </a:schemeClr>
                </a:solidFill>
                <a:latin typeface="+mn-lt"/>
                <a:ea typeface="+mn-ea"/>
                <a:cs typeface="+mn-cs"/>
              </a:defRPr>
            </a:lvl2pPr>
            <a:lvl3pPr marL="3134239"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3pPr>
            <a:lvl4pPr marL="4701358" indent="0" algn="ctr" defTabSz="3134239" rtl="0" eaLnBrk="1" latinLnBrk="0" hangingPunct="1">
              <a:spcBef>
                <a:spcPct val="20000"/>
              </a:spcBef>
              <a:buFont typeface="Arial" panose="020B0604020202020204" pitchFamily="34" charset="0"/>
              <a:buNone/>
              <a:defRPr sz="6200" kern="1200">
                <a:solidFill>
                  <a:schemeClr val="tx1">
                    <a:tint val="75000"/>
                  </a:schemeClr>
                </a:solidFill>
                <a:latin typeface="+mn-lt"/>
                <a:ea typeface="+mn-ea"/>
                <a:cs typeface="+mn-cs"/>
              </a:defRPr>
            </a:lvl4pPr>
            <a:lvl5pPr marL="6268477" indent="0" algn="ctr" defTabSz="3134239" rtl="0" eaLnBrk="1" latinLnBrk="0" hangingPunct="1">
              <a:spcBef>
                <a:spcPct val="20000"/>
              </a:spcBef>
              <a:buFont typeface="Arial" panose="020B0604020202020204" pitchFamily="34" charset="0"/>
              <a:buNone/>
              <a:defRPr sz="6200" kern="1200">
                <a:solidFill>
                  <a:schemeClr val="tx1">
                    <a:tint val="75000"/>
                  </a:schemeClr>
                </a:solidFill>
                <a:latin typeface="+mn-lt"/>
                <a:ea typeface="+mn-ea"/>
                <a:cs typeface="+mn-cs"/>
              </a:defRPr>
            </a:lvl5pPr>
            <a:lvl6pPr marL="7835597"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6pPr>
            <a:lvl7pPr marL="9402716"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7pPr>
            <a:lvl8pPr marL="10969835"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8pPr>
            <a:lvl9pPr marL="12536955" indent="0" algn="ctr" defTabSz="3134239" rtl="0" eaLnBrk="1" latinLnBrk="0" hangingPunct="1">
              <a:spcBef>
                <a:spcPct val="20000"/>
              </a:spcBef>
              <a:buFont typeface="Arial" panose="020B0604020202020204" pitchFamily="34" charset="0"/>
              <a:buNone/>
              <a:defRPr sz="6900" kern="1200">
                <a:solidFill>
                  <a:schemeClr val="tx1">
                    <a:tint val="75000"/>
                  </a:schemeClr>
                </a:solidFill>
                <a:latin typeface="+mn-lt"/>
                <a:ea typeface="+mn-ea"/>
                <a:cs typeface="+mn-cs"/>
              </a:defRPr>
            </a:lvl9pPr>
          </a:lstStyle>
          <a:p>
            <a:pPr algn="l"/>
            <a:r>
              <a:rPr lang="en-US" sz="900" i="1" dirty="0"/>
              <a:t>Preliminary Results</a:t>
            </a:r>
          </a:p>
          <a:p>
            <a:pPr algn="l"/>
            <a:endParaRPr lang="en-US" sz="600" dirty="0"/>
          </a:p>
          <a:p>
            <a:pPr algn="l"/>
            <a:r>
              <a:rPr lang="en-US" sz="600" dirty="0"/>
              <a:t>In 2015 the three solar PV arrays produced approximately 37,763 kWh of electrical energy at a capacity factor of 14.1%.  The carbon dioxide offset due to this study was approximately 26,300 pounds as compared to energy production from coal.  The actual production data matched the simulated data relatively well except for the months of January and December, 2015.</a:t>
            </a:r>
          </a:p>
        </p:txBody>
      </p:sp>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9958" y="2595563"/>
            <a:ext cx="1557831" cy="56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6909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smtClean="0"/>
              <a:t>Overview of Solar Energy Markets in the US</a:t>
            </a:r>
          </a:p>
          <a:p>
            <a:r>
              <a:rPr lang="en-US" dirty="0" smtClean="0"/>
              <a:t>Overview of Minnesota renewable policy, markets</a:t>
            </a:r>
          </a:p>
          <a:p>
            <a:r>
              <a:rPr lang="en-US" dirty="0" smtClean="0"/>
              <a:t>Federal Incentives for Solar</a:t>
            </a:r>
          </a:p>
          <a:p>
            <a:r>
              <a:rPr lang="en-US" dirty="0" smtClean="0"/>
              <a:t>State policies and programs</a:t>
            </a:r>
          </a:p>
          <a:p>
            <a:r>
              <a:rPr lang="en-US" dirty="0" smtClean="0"/>
              <a:t>Utility Incentives and programs</a:t>
            </a:r>
          </a:p>
          <a:p>
            <a:r>
              <a:rPr lang="en-US" dirty="0" smtClean="0"/>
              <a:t>How do you get involved</a:t>
            </a:r>
          </a:p>
          <a:p>
            <a:r>
              <a:rPr lang="en-US" dirty="0" smtClean="0"/>
              <a:t>Technologies pushing solar forward</a:t>
            </a:r>
          </a:p>
          <a:p>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3</a:t>
            </a:fld>
            <a:endParaRPr lang="en-US"/>
          </a:p>
        </p:txBody>
      </p:sp>
    </p:spTree>
    <p:extLst>
      <p:ext uri="{BB962C8B-B14F-4D97-AF65-F5344CB8AC3E}">
        <p14:creationId xmlns:p14="http://schemas.microsoft.com/office/powerpoint/2010/main" val="1202354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Questions?</a:t>
            </a:r>
            <a:endParaRPr lang="en-US" dirty="0"/>
          </a:p>
        </p:txBody>
      </p:sp>
      <p:sp>
        <p:nvSpPr>
          <p:cNvPr id="3" name="Content Placeholder 2"/>
          <p:cNvSpPr>
            <a:spLocks noGrp="1"/>
          </p:cNvSpPr>
          <p:nvPr>
            <p:ph idx="1"/>
          </p:nvPr>
        </p:nvSpPr>
        <p:spPr/>
        <p:txBody>
          <a:bodyPr/>
          <a:lstStyle/>
          <a:p>
            <a:r>
              <a:rPr lang="en-US" sz="2800" dirty="0"/>
              <a:t>Stacy Miller</a:t>
            </a:r>
          </a:p>
          <a:p>
            <a:pPr marL="0" indent="0">
              <a:buFont typeface="Wingdings 2"/>
              <a:buNone/>
            </a:pPr>
            <a:r>
              <a:rPr lang="en-US" sz="2800" dirty="0"/>
              <a:t>Solar Policy Specialist</a:t>
            </a:r>
          </a:p>
          <a:p>
            <a:pPr marL="0" indent="0">
              <a:buFont typeface="Wingdings 2"/>
              <a:buNone/>
            </a:pPr>
            <a:r>
              <a:rPr lang="en-US" sz="2800" dirty="0"/>
              <a:t>(651) 539-1859</a:t>
            </a:r>
          </a:p>
          <a:p>
            <a:pPr marL="0" indent="0">
              <a:buNone/>
            </a:pPr>
            <a:endParaRPr lang="en-US" sz="2800" b="1" dirty="0">
              <a:solidFill>
                <a:prstClr val="black"/>
              </a:solidFill>
              <a:latin typeface="Calibri" pitchFamily="34" charset="0"/>
            </a:endParaRPr>
          </a:p>
          <a:p>
            <a:r>
              <a:rPr lang="en-US" sz="2800" dirty="0" smtClean="0"/>
              <a:t>Paul </a:t>
            </a:r>
            <a:r>
              <a:rPr lang="en-US" sz="2800" dirty="0"/>
              <a:t>Helstrom</a:t>
            </a:r>
          </a:p>
          <a:p>
            <a:pPr marL="0" indent="0">
              <a:spcBef>
                <a:spcPts val="0"/>
              </a:spcBef>
              <a:buNone/>
            </a:pPr>
            <a:r>
              <a:rPr lang="en-US" sz="2800" dirty="0"/>
              <a:t>Renewable Program Lead</a:t>
            </a:r>
          </a:p>
          <a:p>
            <a:pPr marL="0" indent="0">
              <a:spcBef>
                <a:spcPts val="0"/>
              </a:spcBef>
              <a:buNone/>
            </a:pPr>
            <a:r>
              <a:rPr lang="en-US" sz="2800" dirty="0"/>
              <a:t>(218) 355-3270</a:t>
            </a:r>
          </a:p>
          <a:p>
            <a:pPr marL="0" indent="0">
              <a:spcBef>
                <a:spcPts val="0"/>
              </a:spcBef>
              <a:buNone/>
            </a:pPr>
            <a:r>
              <a:rPr lang="en-US" sz="2800" dirty="0"/>
              <a:t>phelstrom@mnpower.com</a:t>
            </a:r>
          </a:p>
          <a:p>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30</a:t>
            </a:fld>
            <a:endParaRPr lang="en-US"/>
          </a:p>
        </p:txBody>
      </p:sp>
    </p:spTree>
    <p:extLst>
      <p:ext uri="{BB962C8B-B14F-4D97-AF65-F5344CB8AC3E}">
        <p14:creationId xmlns:p14="http://schemas.microsoft.com/office/powerpoint/2010/main" val="3144331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How solar works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2312C3B-4E7C-465C-918E-9547A2614301}" type="slidenum">
              <a:rPr lang="en-US" smtClean="0"/>
              <a:t>31</a:t>
            </a:fld>
            <a:endParaRPr lang="en-US"/>
          </a:p>
        </p:txBody>
      </p:sp>
    </p:spTree>
    <p:extLst>
      <p:ext uri="{BB962C8B-B14F-4D97-AF65-F5344CB8AC3E}">
        <p14:creationId xmlns:p14="http://schemas.microsoft.com/office/powerpoint/2010/main" val="3524787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Minnesota Solar Resource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86200" y="1981200"/>
            <a:ext cx="4730496" cy="3657600"/>
          </a:xfrm>
        </p:spPr>
      </p:pic>
      <p:sp>
        <p:nvSpPr>
          <p:cNvPr id="3" name="TextBox 2"/>
          <p:cNvSpPr txBox="1"/>
          <p:nvPr/>
        </p:nvSpPr>
        <p:spPr>
          <a:xfrm>
            <a:off x="381000" y="1905000"/>
            <a:ext cx="3429000"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Good solar potential in MN</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Solar PV likes it cool and clear</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Good installation sites can produce 1250-1350 kWh per year per </a:t>
            </a:r>
            <a:r>
              <a:rPr lang="en-US" sz="2000" dirty="0" err="1" smtClean="0"/>
              <a:t>kWp</a:t>
            </a:r>
            <a:r>
              <a:rPr lang="en-US" sz="2000" dirty="0" smtClean="0"/>
              <a:t> installed</a:t>
            </a:r>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E2312C3B-4E7C-465C-918E-9547A2614301}" type="slidenum">
              <a:rPr lang="en-US" smtClean="0"/>
              <a:t>32</a:t>
            </a:fld>
            <a:endParaRPr lang="en-US"/>
          </a:p>
        </p:txBody>
      </p:sp>
    </p:spTree>
    <p:extLst>
      <p:ext uri="{BB962C8B-B14F-4D97-AF65-F5344CB8AC3E}">
        <p14:creationId xmlns:p14="http://schemas.microsoft.com/office/powerpoint/2010/main" val="341954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PV Systems </a:t>
            </a:r>
            <a:endParaRPr lang="en-US" dirty="0"/>
          </a:p>
        </p:txBody>
      </p:sp>
      <p:sp>
        <p:nvSpPr>
          <p:cNvPr id="4" name="Slide Number Placeholder 3"/>
          <p:cNvSpPr>
            <a:spLocks noGrp="1"/>
          </p:cNvSpPr>
          <p:nvPr>
            <p:ph type="sldNum" sz="quarter" idx="12"/>
          </p:nvPr>
        </p:nvSpPr>
        <p:spPr/>
        <p:txBody>
          <a:bodyPr/>
          <a:lstStyle/>
          <a:p>
            <a:fld id="{0BF3AE9E-CA39-4C48-9C71-4982440D96EE}" type="slidenum">
              <a:rPr lang="en-US" smtClean="0"/>
              <a:pPr/>
              <a:t>33</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55" y="901701"/>
            <a:ext cx="7290749" cy="519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076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74" y="304800"/>
            <a:ext cx="8229600" cy="1143000"/>
          </a:xfrm>
        </p:spPr>
        <p:txBody>
          <a:bodyPr/>
          <a:lstStyle/>
          <a:p>
            <a:r>
              <a:rPr lang="en-US" dirty="0" smtClean="0"/>
              <a:t>Grid Tied System Components</a:t>
            </a:r>
            <a:endParaRPr lang="en-US" dirty="0"/>
          </a:p>
        </p:txBody>
      </p:sp>
      <p:pic>
        <p:nvPicPr>
          <p:cNvPr id="2050" name="Picture 2" descr="http://2.bp.blogspot.com/-K7NnEtKXpgY/UZZVXrOCuPI/AAAAAAAAASU/uRON4O-H0Ig/s1600/Solar-Tracking-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82" y="1600200"/>
            <a:ext cx="1905000" cy="14144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2.gstatic.com/images?q=tbn:ANd9GcRN1s3aTR7wkNhwddQSotFua-tgr1hytVgf2p7ohzWIbTn3FZhYdxyiTuqw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581400"/>
            <a:ext cx="2378957"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directindustry.com/images_di/photo-g/disconnect-switches-photovoltaic-applications-111909-397244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174" y="3810000"/>
            <a:ext cx="195224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omehintsenews.com/assets/servicep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114800"/>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2.wp.com/cleantechnica.com/files/2012/08/smart_meter.jpg?resize=500%2C37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3350" y="14478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ebmag.com/media/k2/items/cache/f06ff80983956f990d45d73356a1b24e_X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6800" y="1316831"/>
            <a:ext cx="1320800" cy="1981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371600" y="3014663"/>
            <a:ext cx="0" cy="9477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905000" y="5067300"/>
            <a:ext cx="1524000" cy="2667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00600" y="4800600"/>
            <a:ext cx="685800" cy="115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486400" y="2819400"/>
            <a:ext cx="50800" cy="199274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943600" y="2819400"/>
            <a:ext cx="1" cy="1981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943600" y="4812145"/>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058" idx="2"/>
          </p:cNvCxnSpPr>
          <p:nvPr/>
        </p:nvCxnSpPr>
        <p:spPr>
          <a:xfrm>
            <a:off x="7346950" y="2743200"/>
            <a:ext cx="0" cy="1371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48" name="TextBox 2047"/>
          <p:cNvSpPr txBox="1"/>
          <p:nvPr/>
        </p:nvSpPr>
        <p:spPr>
          <a:xfrm>
            <a:off x="1066800" y="5867400"/>
            <a:ext cx="660758" cy="584775"/>
          </a:xfrm>
          <a:prstGeom prst="rect">
            <a:avLst/>
          </a:prstGeom>
          <a:noFill/>
        </p:spPr>
        <p:txBody>
          <a:bodyPr wrap="none" rtlCol="0">
            <a:spAutoFit/>
          </a:bodyPr>
          <a:lstStyle/>
          <a:p>
            <a:r>
              <a:rPr lang="en-US" sz="3200" b="1" dirty="0" smtClean="0">
                <a:solidFill>
                  <a:srgbClr val="0070C0"/>
                </a:solidFill>
              </a:rPr>
              <a:t>DC</a:t>
            </a:r>
            <a:endParaRPr lang="en-US" sz="3200" b="1" dirty="0">
              <a:solidFill>
                <a:srgbClr val="0070C0"/>
              </a:solidFill>
            </a:endParaRPr>
          </a:p>
        </p:txBody>
      </p:sp>
      <p:sp>
        <p:nvSpPr>
          <p:cNvPr id="2049" name="TextBox 2048"/>
          <p:cNvSpPr txBox="1"/>
          <p:nvPr/>
        </p:nvSpPr>
        <p:spPr>
          <a:xfrm>
            <a:off x="5620435" y="5766667"/>
            <a:ext cx="646331" cy="584775"/>
          </a:xfrm>
          <a:prstGeom prst="rect">
            <a:avLst/>
          </a:prstGeom>
          <a:noFill/>
        </p:spPr>
        <p:txBody>
          <a:bodyPr wrap="none" rtlCol="0">
            <a:spAutoFit/>
          </a:bodyPr>
          <a:lstStyle/>
          <a:p>
            <a:r>
              <a:rPr lang="en-US" sz="3200" b="1" dirty="0" smtClean="0">
                <a:solidFill>
                  <a:srgbClr val="FF0000"/>
                </a:solidFill>
              </a:rPr>
              <a:t>AC</a:t>
            </a:r>
            <a:endParaRPr lang="en-US" sz="3200" b="1" dirty="0">
              <a:solidFill>
                <a:srgbClr val="FF0000"/>
              </a:solidFill>
            </a:endParaRPr>
          </a:p>
        </p:txBody>
      </p:sp>
      <p:sp>
        <p:nvSpPr>
          <p:cNvPr id="2051" name="TextBox 2050"/>
          <p:cNvSpPr txBox="1"/>
          <p:nvPr/>
        </p:nvSpPr>
        <p:spPr>
          <a:xfrm>
            <a:off x="896228" y="5301734"/>
            <a:ext cx="1540486" cy="369332"/>
          </a:xfrm>
          <a:prstGeom prst="rect">
            <a:avLst/>
          </a:prstGeom>
          <a:noFill/>
        </p:spPr>
        <p:txBody>
          <a:bodyPr wrap="none" rtlCol="0">
            <a:spAutoFit/>
          </a:bodyPr>
          <a:lstStyle/>
          <a:p>
            <a:r>
              <a:rPr lang="en-US" dirty="0" smtClean="0"/>
              <a:t>DC Disconnect</a:t>
            </a:r>
            <a:endParaRPr lang="en-US" dirty="0"/>
          </a:p>
        </p:txBody>
      </p:sp>
      <p:sp>
        <p:nvSpPr>
          <p:cNvPr id="2055" name="TextBox 2054"/>
          <p:cNvSpPr txBox="1"/>
          <p:nvPr/>
        </p:nvSpPr>
        <p:spPr>
          <a:xfrm>
            <a:off x="3544936" y="6324600"/>
            <a:ext cx="927883" cy="369332"/>
          </a:xfrm>
          <a:prstGeom prst="rect">
            <a:avLst/>
          </a:prstGeom>
          <a:noFill/>
        </p:spPr>
        <p:txBody>
          <a:bodyPr wrap="none" rtlCol="0">
            <a:spAutoFit/>
          </a:bodyPr>
          <a:lstStyle/>
          <a:p>
            <a:r>
              <a:rPr lang="en-US" dirty="0" smtClean="0"/>
              <a:t>Inverter</a:t>
            </a:r>
            <a:endParaRPr lang="en-US" dirty="0"/>
          </a:p>
        </p:txBody>
      </p:sp>
      <p:sp>
        <p:nvSpPr>
          <p:cNvPr id="3" name="Slide Number Placeholder 2"/>
          <p:cNvSpPr>
            <a:spLocks noGrp="1"/>
          </p:cNvSpPr>
          <p:nvPr>
            <p:ph type="sldNum" sz="quarter" idx="12"/>
          </p:nvPr>
        </p:nvSpPr>
        <p:spPr/>
        <p:txBody>
          <a:bodyPr/>
          <a:lstStyle/>
          <a:p>
            <a:fld id="{0BF3AE9E-CA39-4C48-9C71-4982440D96EE}" type="slidenum">
              <a:rPr lang="en-US" smtClean="0"/>
              <a:pPr/>
              <a:t>34</a:t>
            </a:fld>
            <a:endParaRPr lang="en-US" dirty="0"/>
          </a:p>
        </p:txBody>
      </p:sp>
    </p:spTree>
    <p:extLst>
      <p:ext uri="{BB962C8B-B14F-4D97-AF65-F5344CB8AC3E}">
        <p14:creationId xmlns:p14="http://schemas.microsoft.com/office/powerpoint/2010/main" val="42775349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982" y="704088"/>
            <a:ext cx="7192817" cy="591312"/>
          </a:xfrm>
        </p:spPr>
        <p:txBody>
          <a:bodyPr>
            <a:normAutofit fontScale="90000"/>
          </a:bodyPr>
          <a:lstStyle/>
          <a:p>
            <a:r>
              <a:rPr lang="en-US" dirty="0" smtClean="0"/>
              <a:t>Grid Tied Battery Backup</a:t>
            </a:r>
            <a:endParaRPr lang="en-US" dirty="0"/>
          </a:p>
        </p:txBody>
      </p:sp>
      <p:pic>
        <p:nvPicPr>
          <p:cNvPr id="3" name="Picture 2" descr="http://2.bp.blogspot.com/-K7NnEtKXpgY/UZZVXrOCuPI/AAAAAAAAASU/uRON4O-H0Ig/s1600/Solar-Tracking-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82" y="1659153"/>
            <a:ext cx="1905000" cy="14144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img.directindustry.com/images_di/photo-g/disconnect-switches-photovoltaic-applications-111909-397244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8267" y="2017363"/>
            <a:ext cx="1236426" cy="10134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olarprofessional.com/sites/default/files/articles/images/17_Inverter---Xantrex-X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155" y="3276600"/>
            <a:ext cx="3580274" cy="33670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powerfactorinc.com/images/L16Rack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1515" y="4895965"/>
            <a:ext cx="1854154" cy="17477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walmartimages.com/i/mp/00/85/18/90/00/0085189000048_P255045_180X18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496014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homehintsenews.com/assets/servicep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1948" y="2895600"/>
            <a:ext cx="14287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c1.co/is/image/Grainger/1H344_AS01?$mdmai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600" y="1141727"/>
            <a:ext cx="1562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http://i2.wp.com/cleantechnica.com/files/2012/08/smart_meter.jpg?resize=500%2C37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52830" y="1427692"/>
            <a:ext cx="1727200" cy="12954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446482" y="2524095"/>
            <a:ext cx="59137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2667000"/>
            <a:ext cx="0" cy="4572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57400" y="3276601"/>
            <a:ext cx="0" cy="1999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057400" y="3124200"/>
            <a:ext cx="106680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62400" y="4495800"/>
            <a:ext cx="990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953000" y="4495800"/>
            <a:ext cx="0" cy="4643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267200" y="3885205"/>
            <a:ext cx="2209800" cy="9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flipV="1">
            <a:off x="6477000" y="3886200"/>
            <a:ext cx="0" cy="685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a:off x="6477000" y="4572000"/>
            <a:ext cx="533401" cy="5334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flipV="1">
            <a:off x="2971800" y="3276601"/>
            <a:ext cx="0" cy="1999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p:nvPr/>
        </p:nvCxnSpPr>
        <p:spPr>
          <a:xfrm>
            <a:off x="2936538" y="3276601"/>
            <a:ext cx="4343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flipV="1">
            <a:off x="8069332" y="2616187"/>
            <a:ext cx="0" cy="21381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a:stCxn id="10" idx="3"/>
          </p:cNvCxnSpPr>
          <p:nvPr/>
        </p:nvCxnSpPr>
        <p:spPr>
          <a:xfrm flipV="1">
            <a:off x="6980030" y="1922777"/>
            <a:ext cx="811420" cy="15261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47" name="TextBox 1046"/>
          <p:cNvSpPr txBox="1"/>
          <p:nvPr/>
        </p:nvSpPr>
        <p:spPr>
          <a:xfrm>
            <a:off x="5562600" y="2829997"/>
            <a:ext cx="1242648" cy="369332"/>
          </a:xfrm>
          <a:prstGeom prst="rect">
            <a:avLst/>
          </a:prstGeom>
          <a:noFill/>
        </p:spPr>
        <p:txBody>
          <a:bodyPr wrap="none" rtlCol="0">
            <a:spAutoFit/>
          </a:bodyPr>
          <a:lstStyle/>
          <a:p>
            <a:r>
              <a:rPr lang="en-US" dirty="0" smtClean="0"/>
              <a:t>Main Panel</a:t>
            </a:r>
            <a:endParaRPr lang="en-US" dirty="0"/>
          </a:p>
        </p:txBody>
      </p:sp>
      <p:sp>
        <p:nvSpPr>
          <p:cNvPr id="1048" name="TextBox 1047"/>
          <p:cNvSpPr txBox="1"/>
          <p:nvPr/>
        </p:nvSpPr>
        <p:spPr>
          <a:xfrm>
            <a:off x="4724400" y="3515873"/>
            <a:ext cx="1962653" cy="369332"/>
          </a:xfrm>
          <a:prstGeom prst="rect">
            <a:avLst/>
          </a:prstGeom>
          <a:noFill/>
        </p:spPr>
        <p:txBody>
          <a:bodyPr wrap="none" rtlCol="0">
            <a:spAutoFit/>
          </a:bodyPr>
          <a:lstStyle/>
          <a:p>
            <a:r>
              <a:rPr lang="en-US" dirty="0" smtClean="0"/>
              <a:t>Solar Backup panel</a:t>
            </a:r>
            <a:endParaRPr lang="en-US" dirty="0"/>
          </a:p>
        </p:txBody>
      </p:sp>
      <p:sp>
        <p:nvSpPr>
          <p:cNvPr id="1049" name="TextBox 1048"/>
          <p:cNvSpPr txBox="1"/>
          <p:nvPr/>
        </p:nvSpPr>
        <p:spPr>
          <a:xfrm>
            <a:off x="4191000" y="4115538"/>
            <a:ext cx="1834477" cy="369332"/>
          </a:xfrm>
          <a:prstGeom prst="rect">
            <a:avLst/>
          </a:prstGeom>
          <a:noFill/>
        </p:spPr>
        <p:txBody>
          <a:bodyPr wrap="none" rtlCol="0">
            <a:spAutoFit/>
          </a:bodyPr>
          <a:lstStyle/>
          <a:p>
            <a:r>
              <a:rPr lang="en-US" dirty="0" smtClean="0"/>
              <a:t>Charge Controller</a:t>
            </a:r>
            <a:endParaRPr lang="en-US" dirty="0"/>
          </a:p>
        </p:txBody>
      </p:sp>
      <p:cxnSp>
        <p:nvCxnSpPr>
          <p:cNvPr id="1051" name="Straight Arrow Connector 1050"/>
          <p:cNvCxnSpPr>
            <a:stCxn id="1049" idx="1"/>
          </p:cNvCxnSpPr>
          <p:nvPr/>
        </p:nvCxnSpPr>
        <p:spPr>
          <a:xfrm flipH="1">
            <a:off x="4089429" y="4300204"/>
            <a:ext cx="101571"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052" name="TextBox 1051"/>
          <p:cNvSpPr txBox="1"/>
          <p:nvPr/>
        </p:nvSpPr>
        <p:spPr>
          <a:xfrm>
            <a:off x="710560" y="5903028"/>
            <a:ext cx="2424638" cy="369332"/>
          </a:xfrm>
          <a:prstGeom prst="rect">
            <a:avLst/>
          </a:prstGeom>
          <a:noFill/>
        </p:spPr>
        <p:txBody>
          <a:bodyPr wrap="none" rtlCol="0">
            <a:spAutoFit/>
          </a:bodyPr>
          <a:lstStyle/>
          <a:p>
            <a:r>
              <a:rPr lang="en-US" dirty="0" smtClean="0"/>
              <a:t>Inverter/Transfer Switch</a:t>
            </a:r>
            <a:endParaRPr lang="en-US" dirty="0"/>
          </a:p>
        </p:txBody>
      </p:sp>
      <p:sp>
        <p:nvSpPr>
          <p:cNvPr id="5" name="Slide Number Placeholder 4"/>
          <p:cNvSpPr>
            <a:spLocks noGrp="1"/>
          </p:cNvSpPr>
          <p:nvPr>
            <p:ph type="sldNum" sz="quarter" idx="12"/>
          </p:nvPr>
        </p:nvSpPr>
        <p:spPr/>
        <p:txBody>
          <a:bodyPr/>
          <a:lstStyle/>
          <a:p>
            <a:fld id="{0BF3AE9E-CA39-4C48-9C71-4982440D96EE}" type="slidenum">
              <a:rPr lang="en-US" smtClean="0"/>
              <a:pPr/>
              <a:t>35</a:t>
            </a:fld>
            <a:endParaRPr lang="en-US" dirty="0"/>
          </a:p>
        </p:txBody>
      </p:sp>
      <p:cxnSp>
        <p:nvCxnSpPr>
          <p:cNvPr id="35" name="Straight Connector 34"/>
          <p:cNvCxnSpPr/>
          <p:nvPr/>
        </p:nvCxnSpPr>
        <p:spPr>
          <a:xfrm flipV="1">
            <a:off x="4290486" y="3276601"/>
            <a:ext cx="0" cy="6095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171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the Market	</a:t>
            </a:r>
            <a:endParaRPr lang="en-US" dirty="0"/>
          </a:p>
        </p:txBody>
      </p:sp>
      <p:sp>
        <p:nvSpPr>
          <p:cNvPr id="3" name="Content Placeholder 2"/>
          <p:cNvSpPr>
            <a:spLocks noGrp="1"/>
          </p:cNvSpPr>
          <p:nvPr>
            <p:ph idx="1"/>
          </p:nvPr>
        </p:nvSpPr>
        <p:spPr/>
        <p:txBody>
          <a:bodyPr/>
          <a:lstStyle/>
          <a:p>
            <a:r>
              <a:rPr lang="en-US" dirty="0" smtClean="0"/>
              <a:t>Parties interested in joining the market of solar installation companies should consider:</a:t>
            </a:r>
          </a:p>
          <a:p>
            <a:r>
              <a:rPr lang="en-US" dirty="0" smtClean="0"/>
              <a:t>Skills needed</a:t>
            </a:r>
          </a:p>
          <a:p>
            <a:r>
              <a:rPr lang="en-US" dirty="0" smtClean="0"/>
              <a:t>Tools needs</a:t>
            </a:r>
          </a:p>
          <a:p>
            <a:r>
              <a:rPr lang="en-US" dirty="0" smtClean="0"/>
              <a:t>Services values and expected</a:t>
            </a:r>
          </a:p>
          <a:p>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36</a:t>
            </a:fld>
            <a:endParaRPr lang="en-US"/>
          </a:p>
        </p:txBody>
      </p:sp>
    </p:spTree>
    <p:extLst>
      <p:ext uri="{BB962C8B-B14F-4D97-AF65-F5344CB8AC3E}">
        <p14:creationId xmlns:p14="http://schemas.microsoft.com/office/powerpoint/2010/main" val="919868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304800" y="3352800"/>
            <a:ext cx="8648700" cy="3352801"/>
          </a:xfrm>
        </p:spPr>
        <p:txBody>
          <a:bodyPr/>
          <a:lstStyle/>
          <a:p>
            <a:pPr marL="0" indent="0">
              <a:buNone/>
            </a:pPr>
            <a:endParaRPr lang="en-US" sz="2400" dirty="0" smtClean="0"/>
          </a:p>
          <a:p>
            <a:pPr marL="0" indent="0">
              <a:buNone/>
            </a:pPr>
            <a:endParaRPr lang="en-US" sz="2400" dirty="0" smtClean="0"/>
          </a:p>
          <a:p>
            <a:pPr marL="0" indent="0">
              <a:spcBef>
                <a:spcPts val="0"/>
              </a:spcBef>
              <a:buNone/>
            </a:pPr>
            <a:r>
              <a:rPr lang="en-US" sz="2400" dirty="0" smtClean="0"/>
              <a:t>Paul Helstrom</a:t>
            </a:r>
          </a:p>
          <a:p>
            <a:pPr marL="0" indent="0">
              <a:spcBef>
                <a:spcPts val="0"/>
              </a:spcBef>
              <a:buNone/>
            </a:pPr>
            <a:r>
              <a:rPr lang="en-US" sz="2400" dirty="0" smtClean="0"/>
              <a:t>Renewable Program Lead</a:t>
            </a:r>
          </a:p>
          <a:p>
            <a:pPr marL="0" indent="0">
              <a:spcBef>
                <a:spcPts val="0"/>
              </a:spcBef>
              <a:buNone/>
            </a:pPr>
            <a:r>
              <a:rPr lang="en-US" sz="2400" dirty="0" smtClean="0"/>
              <a:t>(218) 355-3270</a:t>
            </a:r>
          </a:p>
          <a:p>
            <a:pPr marL="0" indent="0">
              <a:spcBef>
                <a:spcPts val="0"/>
              </a:spcBef>
              <a:buNone/>
            </a:pPr>
            <a:r>
              <a:rPr lang="en-US" sz="2400" dirty="0" smtClean="0"/>
              <a:t>phelstrom@mnpower.com</a:t>
            </a:r>
          </a:p>
        </p:txBody>
      </p:sp>
      <p:sp>
        <p:nvSpPr>
          <p:cNvPr id="4" name="Slide Number Placeholder 3"/>
          <p:cNvSpPr>
            <a:spLocks noGrp="1"/>
          </p:cNvSpPr>
          <p:nvPr>
            <p:ph type="sldNum" sz="quarter" idx="12"/>
          </p:nvPr>
        </p:nvSpPr>
        <p:spPr/>
        <p:txBody>
          <a:bodyPr/>
          <a:lstStyle/>
          <a:p>
            <a:fld id="{0BF3AE9E-CA39-4C48-9C71-4982440D96EE}" type="slidenum">
              <a:rPr lang="en-US" smtClean="0"/>
              <a:pPr/>
              <a:t>37</a:t>
            </a:fld>
            <a:endParaRPr lang="en-US" dirty="0"/>
          </a:p>
        </p:txBody>
      </p:sp>
    </p:spTree>
    <p:extLst>
      <p:ext uri="{BB962C8B-B14F-4D97-AF65-F5344CB8AC3E}">
        <p14:creationId xmlns:p14="http://schemas.microsoft.com/office/powerpoint/2010/main" val="677949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Trends	</a:t>
            </a:r>
            <a:endParaRPr lang="en-US" dirty="0"/>
          </a:p>
        </p:txBody>
      </p:sp>
      <p:sp>
        <p:nvSpPr>
          <p:cNvPr id="3" name="Content Placeholder 2"/>
          <p:cNvSpPr>
            <a:spLocks noGrp="1"/>
          </p:cNvSpPr>
          <p:nvPr>
            <p:ph idx="1"/>
          </p:nvPr>
        </p:nvSpPr>
        <p:spPr/>
        <p:txBody>
          <a:bodyPr>
            <a:normAutofit/>
          </a:bodyPr>
          <a:lstStyle/>
          <a:p>
            <a:r>
              <a:rPr lang="en-US" dirty="0" smtClean="0"/>
              <a:t>Large developments in solar</a:t>
            </a:r>
          </a:p>
          <a:p>
            <a:pPr lvl="1"/>
            <a:r>
              <a:rPr lang="en-US" dirty="0" smtClean="0"/>
              <a:t>Decreasing costs has lead to rapid growth</a:t>
            </a:r>
          </a:p>
          <a:p>
            <a:pPr lvl="1"/>
            <a:r>
              <a:rPr lang="en-US" dirty="0" smtClean="0"/>
              <a:t>Solar is a fast growing energy resource in the world, the US and Minnesota</a:t>
            </a:r>
          </a:p>
          <a:p>
            <a:pPr lvl="1"/>
            <a:r>
              <a:rPr lang="en-US" dirty="0" smtClean="0"/>
              <a:t>Lots of growth = opportunity for new business, jobs, economic activity.</a:t>
            </a:r>
          </a:p>
          <a:p>
            <a:pPr lvl="1"/>
            <a:r>
              <a:rPr lang="en-US" dirty="0" smtClean="0"/>
              <a:t>Some challenges face the adoption of solar</a:t>
            </a:r>
          </a:p>
          <a:p>
            <a:pPr lvl="2"/>
            <a:r>
              <a:rPr lang="en-US" dirty="0" smtClean="0"/>
              <a:t>Technical integration</a:t>
            </a:r>
          </a:p>
          <a:p>
            <a:pPr lvl="2"/>
            <a:r>
              <a:rPr lang="en-US" dirty="0" smtClean="0"/>
              <a:t>Cost and value propositions </a:t>
            </a:r>
          </a:p>
          <a:p>
            <a:pPr lvl="1"/>
            <a:endParaRPr lang="en-US" dirty="0" smtClean="0"/>
          </a:p>
        </p:txBody>
      </p:sp>
      <p:sp>
        <p:nvSpPr>
          <p:cNvPr id="4" name="Slide Number Placeholder 3"/>
          <p:cNvSpPr>
            <a:spLocks noGrp="1"/>
          </p:cNvSpPr>
          <p:nvPr>
            <p:ph type="sldNum" sz="quarter" idx="12"/>
          </p:nvPr>
        </p:nvSpPr>
        <p:spPr/>
        <p:txBody>
          <a:bodyPr/>
          <a:lstStyle/>
          <a:p>
            <a:fld id="{E2312C3B-4E7C-465C-918E-9547A2614301}" type="slidenum">
              <a:rPr lang="en-US" smtClean="0"/>
              <a:t>4</a:t>
            </a:fld>
            <a:endParaRPr lang="en-US"/>
          </a:p>
        </p:txBody>
      </p:sp>
    </p:spTree>
    <p:extLst>
      <p:ext uri="{BB962C8B-B14F-4D97-AF65-F5344CB8AC3E}">
        <p14:creationId xmlns:p14="http://schemas.microsoft.com/office/powerpoint/2010/main" val="539828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00200"/>
            <a:ext cx="8148792" cy="3998817"/>
          </a:xfrm>
        </p:spPr>
      </p:pic>
      <p:sp>
        <p:nvSpPr>
          <p:cNvPr id="3" name="TextBox 2"/>
          <p:cNvSpPr txBox="1"/>
          <p:nvPr/>
        </p:nvSpPr>
        <p:spPr>
          <a:xfrm flipH="1">
            <a:off x="1000466" y="6324600"/>
            <a:ext cx="5019333" cy="369332"/>
          </a:xfrm>
          <a:prstGeom prst="rect">
            <a:avLst/>
          </a:prstGeom>
          <a:noFill/>
        </p:spPr>
        <p:txBody>
          <a:bodyPr wrap="square" rtlCol="0">
            <a:spAutoFit/>
          </a:bodyPr>
          <a:lstStyle/>
          <a:p>
            <a:r>
              <a:rPr lang="en-US" dirty="0" smtClean="0"/>
              <a:t>Graphic: SEPA- solar snapshot</a:t>
            </a:r>
            <a:endParaRPr lang="en-US" dirty="0"/>
          </a:p>
        </p:txBody>
      </p:sp>
      <p:sp>
        <p:nvSpPr>
          <p:cNvPr id="5" name="Slide Number Placeholder 4"/>
          <p:cNvSpPr>
            <a:spLocks noGrp="1"/>
          </p:cNvSpPr>
          <p:nvPr>
            <p:ph type="sldNum" sz="quarter" idx="12"/>
          </p:nvPr>
        </p:nvSpPr>
        <p:spPr/>
        <p:txBody>
          <a:bodyPr/>
          <a:lstStyle/>
          <a:p>
            <a:fld id="{E2312C3B-4E7C-465C-918E-9547A2614301}" type="slidenum">
              <a:rPr lang="en-US" smtClean="0"/>
              <a:t>5</a:t>
            </a:fld>
            <a:endParaRPr lang="en-US"/>
          </a:p>
        </p:txBody>
      </p:sp>
    </p:spTree>
    <p:extLst>
      <p:ext uri="{BB962C8B-B14F-4D97-AF65-F5344CB8AC3E}">
        <p14:creationId xmlns:p14="http://schemas.microsoft.com/office/powerpoint/2010/main" val="4202314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990600"/>
            <a:ext cx="8033947" cy="5181600"/>
          </a:xfrm>
        </p:spPr>
      </p:pic>
      <p:sp>
        <p:nvSpPr>
          <p:cNvPr id="3" name="TextBox 2"/>
          <p:cNvSpPr txBox="1"/>
          <p:nvPr/>
        </p:nvSpPr>
        <p:spPr>
          <a:xfrm>
            <a:off x="914400" y="6433066"/>
            <a:ext cx="3124200" cy="369332"/>
          </a:xfrm>
          <a:prstGeom prst="rect">
            <a:avLst/>
          </a:prstGeom>
          <a:noFill/>
        </p:spPr>
        <p:txBody>
          <a:bodyPr wrap="square" rtlCol="0">
            <a:spAutoFit/>
          </a:bodyPr>
          <a:lstStyle/>
          <a:p>
            <a:r>
              <a:rPr lang="en-US" dirty="0" smtClean="0"/>
              <a:t>Graphic: SEPA solar snapshot</a:t>
            </a:r>
            <a:endParaRPr lang="en-US" dirty="0"/>
          </a:p>
        </p:txBody>
      </p:sp>
      <p:sp>
        <p:nvSpPr>
          <p:cNvPr id="5" name="Slide Number Placeholder 4"/>
          <p:cNvSpPr>
            <a:spLocks noGrp="1"/>
          </p:cNvSpPr>
          <p:nvPr>
            <p:ph type="sldNum" sz="quarter" idx="12"/>
          </p:nvPr>
        </p:nvSpPr>
        <p:spPr/>
        <p:txBody>
          <a:bodyPr/>
          <a:lstStyle/>
          <a:p>
            <a:fld id="{E2312C3B-4E7C-465C-918E-9547A2614301}" type="slidenum">
              <a:rPr lang="en-US" smtClean="0"/>
              <a:t>6</a:t>
            </a:fld>
            <a:endParaRPr lang="en-US"/>
          </a:p>
        </p:txBody>
      </p:sp>
    </p:spTree>
    <p:extLst>
      <p:ext uri="{BB962C8B-B14F-4D97-AF65-F5344CB8AC3E}">
        <p14:creationId xmlns:p14="http://schemas.microsoft.com/office/powerpoint/2010/main" val="32874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Solar		</a:t>
            </a:r>
            <a:endParaRPr lang="en-US" dirty="0"/>
          </a:p>
        </p:txBody>
      </p:sp>
      <p:sp>
        <p:nvSpPr>
          <p:cNvPr id="3" name="Content Placeholder 2"/>
          <p:cNvSpPr>
            <a:spLocks noGrp="1"/>
          </p:cNvSpPr>
          <p:nvPr>
            <p:ph idx="1"/>
          </p:nvPr>
        </p:nvSpPr>
        <p:spPr/>
        <p:txBody>
          <a:bodyPr/>
          <a:lstStyle/>
          <a:p>
            <a:r>
              <a:rPr lang="en-US" dirty="0" smtClean="0"/>
              <a:t>Cost is still a challenge</a:t>
            </a:r>
          </a:p>
          <a:p>
            <a:r>
              <a:rPr lang="en-US" dirty="0" smtClean="0"/>
              <a:t>Getting the rate structure right</a:t>
            </a:r>
          </a:p>
          <a:p>
            <a:pPr lvl="1"/>
            <a:r>
              <a:rPr lang="en-US" dirty="0" smtClean="0"/>
              <a:t>National debates and regulations in flux</a:t>
            </a:r>
          </a:p>
          <a:p>
            <a:pPr lvl="2"/>
            <a:r>
              <a:rPr lang="en-US" dirty="0" smtClean="0"/>
              <a:t>Net Metering</a:t>
            </a:r>
          </a:p>
          <a:p>
            <a:pPr lvl="2"/>
            <a:r>
              <a:rPr lang="en-US" dirty="0" smtClean="0"/>
              <a:t>Value of Solar</a:t>
            </a:r>
          </a:p>
          <a:p>
            <a:pPr lvl="2"/>
            <a:r>
              <a:rPr lang="en-US" dirty="0" smtClean="0"/>
              <a:t>Regulatory proceedings in high penetration states</a:t>
            </a:r>
          </a:p>
          <a:p>
            <a:pPr lvl="3"/>
            <a:r>
              <a:rPr lang="en-US" dirty="0" smtClean="0"/>
              <a:t>Hawaii, Nevada, California examples</a:t>
            </a:r>
          </a:p>
          <a:p>
            <a:r>
              <a:rPr lang="en-US" dirty="0" smtClean="0"/>
              <a:t>Advanced inverter technology</a:t>
            </a:r>
          </a:p>
          <a:p>
            <a:pPr lvl="1"/>
            <a:r>
              <a:rPr lang="en-US" dirty="0" smtClean="0"/>
              <a:t>Enabling high value services to the grid</a:t>
            </a:r>
          </a:p>
          <a:p>
            <a:r>
              <a:rPr lang="en-US" dirty="0" smtClean="0"/>
              <a:t>Meeting peak demands</a:t>
            </a:r>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7</a:t>
            </a:fld>
            <a:endParaRPr lang="en-US"/>
          </a:p>
        </p:txBody>
      </p:sp>
    </p:spTree>
    <p:extLst>
      <p:ext uri="{BB962C8B-B14F-4D97-AF65-F5344CB8AC3E}">
        <p14:creationId xmlns:p14="http://schemas.microsoft.com/office/powerpoint/2010/main" val="244097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Solar		</a:t>
            </a:r>
            <a:endParaRPr lang="en-US" dirty="0"/>
          </a:p>
        </p:txBody>
      </p:sp>
      <p:sp>
        <p:nvSpPr>
          <p:cNvPr id="3" name="Content Placeholder 2"/>
          <p:cNvSpPr>
            <a:spLocks noGrp="1"/>
          </p:cNvSpPr>
          <p:nvPr>
            <p:ph idx="1"/>
          </p:nvPr>
        </p:nvSpPr>
        <p:spPr>
          <a:xfrm>
            <a:off x="452252" y="2438202"/>
            <a:ext cx="8229600" cy="4389120"/>
          </a:xfrm>
        </p:spPr>
        <p:txBody>
          <a:bodyPr/>
          <a:lstStyle/>
          <a:p>
            <a:r>
              <a:rPr lang="en-US" dirty="0" smtClean="0"/>
              <a:t>Labor Shortages</a:t>
            </a:r>
          </a:p>
          <a:p>
            <a:endParaRPr lang="en-US" dirty="0"/>
          </a:p>
          <a:p>
            <a:r>
              <a:rPr lang="en-US" dirty="0" smtClean="0"/>
              <a:t>Permitting</a:t>
            </a:r>
          </a:p>
          <a:p>
            <a:endParaRPr lang="en-US" dirty="0" smtClean="0"/>
          </a:p>
          <a:p>
            <a:r>
              <a:rPr lang="en-US" dirty="0" smtClean="0"/>
              <a:t>Interconnection issues</a:t>
            </a:r>
          </a:p>
          <a:p>
            <a:endParaRPr lang="en-US" dirty="0" smtClean="0"/>
          </a:p>
          <a:p>
            <a:r>
              <a:rPr lang="en-US" dirty="0" smtClean="0"/>
              <a:t>Billing issues</a:t>
            </a:r>
          </a:p>
          <a:p>
            <a:endParaRPr lang="en-US" dirty="0"/>
          </a:p>
        </p:txBody>
      </p:sp>
      <p:sp>
        <p:nvSpPr>
          <p:cNvPr id="4" name="Slide Number Placeholder 3"/>
          <p:cNvSpPr>
            <a:spLocks noGrp="1"/>
          </p:cNvSpPr>
          <p:nvPr>
            <p:ph type="sldNum" sz="quarter" idx="12"/>
          </p:nvPr>
        </p:nvSpPr>
        <p:spPr/>
        <p:txBody>
          <a:bodyPr/>
          <a:lstStyle/>
          <a:p>
            <a:fld id="{E2312C3B-4E7C-465C-918E-9547A2614301}" type="slidenum">
              <a:rPr lang="en-US" smtClean="0"/>
              <a:t>8</a:t>
            </a:fld>
            <a:endParaRPr lang="en-US"/>
          </a:p>
        </p:txBody>
      </p:sp>
      <p:sp>
        <p:nvSpPr>
          <p:cNvPr id="5" name="Content Placeholder 4"/>
          <p:cNvSpPr txBox="1">
            <a:spLocks/>
          </p:cNvSpPr>
          <p:nvPr/>
        </p:nvSpPr>
        <p:spPr>
          <a:xfrm>
            <a:off x="4648200" y="1905000"/>
            <a:ext cx="4038600" cy="452596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Font typeface="Wingdings 2"/>
              <a:buNone/>
            </a:pPr>
            <a:r>
              <a:rPr lang="en-US" b="1" dirty="0" smtClean="0"/>
              <a:t>Consumer Affairs Office</a:t>
            </a:r>
          </a:p>
          <a:p>
            <a:r>
              <a:rPr lang="en-US" dirty="0" smtClean="0"/>
              <a:t>(651)296-0406 or </a:t>
            </a:r>
          </a:p>
          <a:p>
            <a:pPr marL="0" indent="0">
              <a:buFont typeface="Wingdings 2"/>
              <a:buNone/>
            </a:pPr>
            <a:r>
              <a:rPr lang="en-US" dirty="0" smtClean="0"/>
              <a:t>    1-800-657-3782</a:t>
            </a:r>
          </a:p>
          <a:p>
            <a:pPr marL="0" indent="0">
              <a:buFont typeface="Wingdings 2"/>
              <a:buNone/>
            </a:pPr>
            <a:r>
              <a:rPr lang="en-US" sz="2400" dirty="0" smtClean="0">
                <a:hlinkClick r:id="rId3"/>
              </a:rPr>
              <a:t>consumer.puc@state.mn.us</a:t>
            </a:r>
            <a:endParaRPr lang="en-US" sz="2400" dirty="0" smtClean="0"/>
          </a:p>
          <a:p>
            <a:pPr marL="0" indent="0">
              <a:buFont typeface="Wingdings 2"/>
              <a:buNone/>
            </a:pPr>
            <a:endParaRPr lang="en-US" b="1" dirty="0" smtClean="0"/>
          </a:p>
          <a:p>
            <a:pPr marL="0" indent="0">
              <a:buFont typeface="Wingdings 2"/>
              <a:buNone/>
            </a:pPr>
            <a:r>
              <a:rPr lang="en-US" b="1" dirty="0" smtClean="0"/>
              <a:t>Department of Labor &amp; Industry </a:t>
            </a:r>
          </a:p>
          <a:p>
            <a:r>
              <a:rPr lang="en-US" dirty="0" smtClean="0"/>
              <a:t>(651)284-5069 or </a:t>
            </a:r>
          </a:p>
          <a:p>
            <a:pPr marL="0" indent="0">
              <a:buNone/>
            </a:pPr>
            <a:r>
              <a:rPr lang="en-US" dirty="0" smtClean="0"/>
              <a:t>1 (800) 342-5354</a:t>
            </a:r>
            <a:endParaRPr lang="en-US" dirty="0"/>
          </a:p>
        </p:txBody>
      </p:sp>
    </p:spTree>
    <p:extLst>
      <p:ext uri="{BB962C8B-B14F-4D97-AF65-F5344CB8AC3E}">
        <p14:creationId xmlns:p14="http://schemas.microsoft.com/office/powerpoint/2010/main" val="2599416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400" dirty="0" smtClean="0">
                <a:latin typeface="+mn-lt"/>
              </a:rPr>
              <a:t>Challenges for Solar		</a:t>
            </a:r>
            <a:endParaRPr lang="en-US" sz="4400" dirty="0">
              <a:latin typeface="+mn-lt"/>
            </a:endParaRPr>
          </a:p>
        </p:txBody>
      </p:sp>
      <p:sp>
        <p:nvSpPr>
          <p:cNvPr id="4" name="Slide Number Placeholder 3"/>
          <p:cNvSpPr>
            <a:spLocks noGrp="1"/>
          </p:cNvSpPr>
          <p:nvPr>
            <p:ph type="sldNum" sz="quarter" idx="12"/>
          </p:nvPr>
        </p:nvSpPr>
        <p:spPr/>
        <p:txBody>
          <a:bodyPr/>
          <a:lstStyle/>
          <a:p>
            <a:fld id="{E2312C3B-4E7C-465C-918E-9547A2614301}" type="slidenum">
              <a:rPr lang="en-US" smtClean="0"/>
              <a:t>9</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618" y="1905000"/>
            <a:ext cx="702945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0691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2758</TotalTime>
  <Words>3543</Words>
  <Application>Microsoft Office PowerPoint</Application>
  <PresentationFormat>On-screen Show (4:3)</PresentationFormat>
  <Paragraphs>437</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Solar Energy Technology:  Policy, Programs, and Possibilities</vt:lpstr>
      <vt:lpstr>In accordance with the Department of Labor and Industry’s statute 326.0981, Subd. 11,  “This educational offering is recognized by the Minnesota Department of Labor and Industry as satisfying 1.5 hours of credit toward Building Officials and Residential Contractors code/energy continuing education requirements.”    For additional continuing education approvals, please see your credit tracking card. </vt:lpstr>
      <vt:lpstr>Agenda </vt:lpstr>
      <vt:lpstr>National Trends </vt:lpstr>
      <vt:lpstr>PowerPoint Presentation</vt:lpstr>
      <vt:lpstr>PowerPoint Presentation</vt:lpstr>
      <vt:lpstr>Challenges for Solar  </vt:lpstr>
      <vt:lpstr>Challenges for Solar  </vt:lpstr>
      <vt:lpstr>Challenges for Solar  </vt:lpstr>
      <vt:lpstr>Federal Investment Tax Credit (ITC) </vt:lpstr>
      <vt:lpstr>Other Federal Programs </vt:lpstr>
      <vt:lpstr>Minnesota Renewables </vt:lpstr>
      <vt:lpstr>Incentives in Minnesota </vt:lpstr>
      <vt:lpstr>Net Metering</vt:lpstr>
      <vt:lpstr>Net Metering</vt:lpstr>
      <vt:lpstr>Community Solar</vt:lpstr>
      <vt:lpstr>PowerPoint Presentation</vt:lpstr>
      <vt:lpstr>Made in Minnesota Solar</vt:lpstr>
      <vt:lpstr>Made in Minnesota 2016 Solar Thermal Incentives</vt:lpstr>
      <vt:lpstr>Made in Minnesota Participation Eligibility</vt:lpstr>
      <vt:lpstr>Xcel Energy Solar*Rewards </vt:lpstr>
      <vt:lpstr>SolarSense</vt:lpstr>
      <vt:lpstr>Incentives Database</vt:lpstr>
      <vt:lpstr>NABCEP Certification </vt:lpstr>
      <vt:lpstr>UL Certified PV Installer  </vt:lpstr>
      <vt:lpstr>Minnesota Educators</vt:lpstr>
      <vt:lpstr>Trends in Technologies and Policy related to solar </vt:lpstr>
      <vt:lpstr>St. Louis County</vt:lpstr>
      <vt:lpstr>NRRI, Minnesota Power, and St. Louis County Solar Photovoltaic Study</vt:lpstr>
      <vt:lpstr>Thank you!  Questions?</vt:lpstr>
      <vt:lpstr>Appendix:  How solar works</vt:lpstr>
      <vt:lpstr>Minnesota Solar Resource</vt:lpstr>
      <vt:lpstr>PV Systems </vt:lpstr>
      <vt:lpstr>Grid Tied System Components</vt:lpstr>
      <vt:lpstr>Grid Tied Battery Backup</vt:lpstr>
      <vt:lpstr>Entering the Market </vt:lpstr>
      <vt:lpstr>Questions?</vt:lpstr>
    </vt:vector>
  </TitlesOfParts>
  <Company>Allete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Renewable Energy Technology:  Policy, Programs, and Possibilities</dc:title>
  <dc:creator>Paul Helstrom</dc:creator>
  <cp:lastModifiedBy>Paul Helstrom</cp:lastModifiedBy>
  <cp:revision>57</cp:revision>
  <cp:lastPrinted>2016-02-22T19:59:23Z</cp:lastPrinted>
  <dcterms:created xsi:type="dcterms:W3CDTF">2015-12-17T21:12:13Z</dcterms:created>
  <dcterms:modified xsi:type="dcterms:W3CDTF">2016-02-23T11:46:21Z</dcterms:modified>
</cp:coreProperties>
</file>