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  <p:sldId id="264" r:id="rId9"/>
    <p:sldId id="265" r:id="rId10"/>
    <p:sldId id="266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5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7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7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0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B0B247-30E8-4A9E-A89A-99FAD9237041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C3AB40-3FC1-452C-88AD-6CBAE4F8D3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6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592329"/>
            <a:ext cx="10058400" cy="1741180"/>
          </a:xfrm>
        </p:spPr>
        <p:txBody>
          <a:bodyPr/>
          <a:lstStyle/>
          <a:p>
            <a:r>
              <a:rPr lang="en-US" b="1" dirty="0" smtClean="0"/>
              <a:t>HVAC Replacement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Project Review of  the MN Power Cloquet Service Center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VRF research project.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051" y="3333509"/>
            <a:ext cx="4896091" cy="729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Case Study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59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453"/>
            <a:ext cx="10058400" cy="1171807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Design/Installation Issues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7780"/>
            <a:ext cx="10515600" cy="465888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Note: Some of the design issues noted may have happened after initial Installation.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Bathroom exhaust only ventilation causes problems in wild plenum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No Dampers on the HRV’s in the office areas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HRV Ducting (Balanced flow, Flexible ducting)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Schedules and settings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Occupancy Variables  (all units are on or off)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Garage (Master of Bathrooms)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BAS Controls, Manufacturer and contractor controls (who commands Who)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IT Room Heat Recovery ( Was never achieved)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62" t="54092" r="-7662" b="-8968"/>
          <a:stretch/>
        </p:blipFill>
        <p:spPr>
          <a:xfrm>
            <a:off x="7598234" y="2743200"/>
            <a:ext cx="3998635" cy="26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145" y="3150658"/>
            <a:ext cx="3333750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784"/>
            <a:ext cx="10515600" cy="107934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Costs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471" y="2091715"/>
            <a:ext cx="6363397" cy="3776649"/>
          </a:xfrm>
        </p:spPr>
        <p:txBody>
          <a:bodyPr>
            <a:normAutofit/>
          </a:bodyPr>
          <a:lstStyle/>
          <a:p>
            <a:r>
              <a:rPr lang="en-US" b="1" dirty="0" smtClean="0"/>
              <a:t>Initial Design Costs</a:t>
            </a:r>
          </a:p>
          <a:p>
            <a:pPr marL="201168" lvl="1" indent="0">
              <a:buNone/>
            </a:pPr>
            <a:r>
              <a:rPr lang="en-US" sz="2000" b="1" dirty="0" smtClean="0"/>
              <a:t>Replacement cost</a:t>
            </a:r>
          </a:p>
          <a:p>
            <a:pPr lvl="2"/>
            <a:r>
              <a:rPr lang="en-US" sz="2000" b="1" dirty="0" smtClean="0"/>
              <a:t>Initial replacement costs $130,000</a:t>
            </a:r>
          </a:p>
          <a:p>
            <a:pPr lvl="2"/>
            <a:r>
              <a:rPr lang="en-US" sz="2000" b="1" dirty="0" smtClean="0"/>
              <a:t>Call backs (numerous mechanical and control calls)</a:t>
            </a:r>
          </a:p>
          <a:p>
            <a:pPr lvl="2"/>
            <a:r>
              <a:rPr lang="en-US" sz="2000" b="1" dirty="0" smtClean="0"/>
              <a:t>Consultants to help with the repairs. $20,000</a:t>
            </a:r>
          </a:p>
          <a:p>
            <a:pPr lvl="2"/>
            <a:r>
              <a:rPr lang="en-US" sz="2000" b="1" dirty="0" smtClean="0"/>
              <a:t>Contractor Costs to implement mechanical Fixes  $35,000</a:t>
            </a:r>
          </a:p>
          <a:p>
            <a:pPr lvl="2"/>
            <a:r>
              <a:rPr lang="en-US" sz="2000" b="1" dirty="0" smtClean="0"/>
              <a:t>Contractor to fix the controls $15,000</a:t>
            </a:r>
          </a:p>
          <a:p>
            <a:pPr marL="201168" lvl="1" indent="0">
              <a:buNone/>
            </a:pPr>
            <a:r>
              <a:rPr lang="en-US" sz="2000" b="1" dirty="0" smtClean="0"/>
              <a:t>Other Costs</a:t>
            </a:r>
          </a:p>
          <a:p>
            <a:pPr lvl="2"/>
            <a:r>
              <a:rPr lang="en-US" sz="2000" b="1" dirty="0" smtClean="0"/>
              <a:t>Higher energy costs</a:t>
            </a:r>
          </a:p>
          <a:p>
            <a:pPr lvl="2"/>
            <a:r>
              <a:rPr lang="en-US" sz="2000" b="1" dirty="0" smtClean="0"/>
              <a:t>Local personnel time and comfort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80868" y="5952066"/>
            <a:ext cx="3401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http://wildmorrealty.com/wp-content/uploads/labor-cost.jpg</a:t>
            </a:r>
          </a:p>
        </p:txBody>
      </p:sp>
    </p:spTree>
    <p:extLst>
      <p:ext uri="{BB962C8B-B14F-4D97-AF65-F5344CB8AC3E}">
        <p14:creationId xmlns:p14="http://schemas.microsoft.com/office/powerpoint/2010/main" val="66779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606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Could this have been prevented?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314" y="2264788"/>
            <a:ext cx="7001777" cy="3452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Design Phase</a:t>
            </a:r>
          </a:p>
          <a:p>
            <a:r>
              <a:rPr lang="en-US" b="1" dirty="0" smtClean="0"/>
              <a:t>Goal requirements agreed upon.</a:t>
            </a:r>
          </a:p>
          <a:p>
            <a:pPr lvl="1"/>
            <a:r>
              <a:rPr lang="en-US" sz="2000" b="1" dirty="0" smtClean="0"/>
              <a:t>VRF system for 100% heating and cooling (can it be done?)</a:t>
            </a:r>
          </a:p>
          <a:p>
            <a:pPr lvl="1"/>
            <a:r>
              <a:rPr lang="en-US" sz="2000" b="1" dirty="0" smtClean="0"/>
              <a:t>Programing, schedules and control</a:t>
            </a:r>
          </a:p>
          <a:p>
            <a:pPr lvl="1"/>
            <a:r>
              <a:rPr lang="en-US" sz="2000" b="1" dirty="0" smtClean="0"/>
              <a:t>Ventilation Requirements </a:t>
            </a:r>
          </a:p>
          <a:p>
            <a:pPr lvl="1"/>
            <a:r>
              <a:rPr lang="en-US" sz="2000" b="1" dirty="0" smtClean="0"/>
              <a:t>Energy Efficiency </a:t>
            </a:r>
          </a:p>
          <a:p>
            <a:pPr lvl="1"/>
            <a:r>
              <a:rPr lang="en-US" sz="2000" b="1" dirty="0" smtClean="0"/>
              <a:t>Maintenance schedules and equipment</a:t>
            </a:r>
          </a:p>
          <a:p>
            <a:pPr lvl="1"/>
            <a:r>
              <a:rPr lang="en-US" sz="2000" b="1" dirty="0" smtClean="0"/>
              <a:t>Change orders ( Impacts of changes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472" y="3519590"/>
            <a:ext cx="3292328" cy="2197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9977" y="5729045"/>
            <a:ext cx="3735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https://www.yos.org/sites/www.yos.org/files/assets/prevention.jpg</a:t>
            </a:r>
          </a:p>
        </p:txBody>
      </p:sp>
    </p:spTree>
    <p:extLst>
      <p:ext uri="{BB962C8B-B14F-4D97-AF65-F5344CB8AC3E}">
        <p14:creationId xmlns:p14="http://schemas.microsoft.com/office/powerpoint/2010/main" val="152527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891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In-Depth Design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26063"/>
            <a:ext cx="10256520" cy="3658329"/>
          </a:xfrm>
        </p:spPr>
        <p:txBody>
          <a:bodyPr/>
          <a:lstStyle/>
          <a:p>
            <a:r>
              <a:rPr lang="en-US" b="1" dirty="0" smtClean="0"/>
              <a:t>How much more will it cost?</a:t>
            </a:r>
          </a:p>
          <a:p>
            <a:r>
              <a:rPr lang="en-US" b="1" dirty="0" smtClean="0"/>
              <a:t>How much longer </a:t>
            </a:r>
            <a:r>
              <a:rPr lang="en-US" b="1" dirty="0"/>
              <a:t>w</a:t>
            </a:r>
            <a:r>
              <a:rPr lang="en-US" b="1" dirty="0" smtClean="0"/>
              <a:t>ill it take?</a:t>
            </a:r>
          </a:p>
          <a:p>
            <a:r>
              <a:rPr lang="en-US" b="1" dirty="0" smtClean="0"/>
              <a:t>Do customers </a:t>
            </a:r>
            <a:r>
              <a:rPr lang="en-US" b="1" dirty="0"/>
              <a:t>s</a:t>
            </a:r>
            <a:r>
              <a:rPr lang="en-US" b="1" dirty="0" smtClean="0"/>
              <a:t>ee the value up front?</a:t>
            </a:r>
          </a:p>
          <a:p>
            <a:r>
              <a:rPr lang="en-US" b="1" dirty="0" smtClean="0"/>
              <a:t>Will better design result in less call backs?</a:t>
            </a:r>
          </a:p>
          <a:p>
            <a:r>
              <a:rPr lang="en-US" b="1" dirty="0"/>
              <a:t>Will we have more energy efficient buildings?</a:t>
            </a:r>
          </a:p>
          <a:p>
            <a:r>
              <a:rPr lang="en-US" b="1" dirty="0" smtClean="0"/>
              <a:t>Will In-Depth design with the Contractor, Building Owner and Maintenance reduce call backs?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3" y="2057119"/>
            <a:ext cx="3056467" cy="2029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8356" y="4174954"/>
            <a:ext cx="3323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smtClean="0"/>
              <a:t>www.mavinconstruction.com/wp-content/uploads/2012/09/pre-construction-meeting.jpg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1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19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Building Overview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26" y="1559295"/>
            <a:ext cx="3352060" cy="435133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Built: 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1982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Original HVAC System: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Electric forced air with </a:t>
            </a:r>
            <a:r>
              <a:rPr lang="en-US" sz="2000" b="1" dirty="0">
                <a:solidFill>
                  <a:schemeClr val="tx1"/>
                </a:solidFill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</a:rPr>
              <a:t>ir conditioning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Building size and capacity: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19,500 total Sq. Ft.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9,650 Office Space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1 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3160" r="10123" b="5655"/>
          <a:stretch/>
        </p:blipFill>
        <p:spPr>
          <a:xfrm rot="5400000">
            <a:off x="5075149" y="179488"/>
            <a:ext cx="5065287" cy="75016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71317" y="2352583"/>
            <a:ext cx="39949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882593" y="2355273"/>
            <a:ext cx="7081" cy="29359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71317" y="2351179"/>
            <a:ext cx="0" cy="6783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80562" y="3205018"/>
            <a:ext cx="1852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65818" y="3186545"/>
            <a:ext cx="9237" cy="152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79304" y="3029527"/>
            <a:ext cx="3920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79304" y="3029527"/>
            <a:ext cx="4623" cy="660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479306" y="3706470"/>
            <a:ext cx="392011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99756" y="3186545"/>
            <a:ext cx="7071" cy="5484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65818" y="4710545"/>
            <a:ext cx="203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264400" y="4710545"/>
            <a:ext cx="4619" cy="5806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69018" y="5291183"/>
            <a:ext cx="36206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75055" y="3154743"/>
            <a:ext cx="781681" cy="2131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56736" y="3176056"/>
            <a:ext cx="0" cy="15344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273637" y="4710545"/>
            <a:ext cx="58309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75310" y="6093617"/>
            <a:ext cx="26046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MP Service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7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180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HVAC Replacement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205" y="1875353"/>
            <a:ext cx="11065397" cy="464119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/>
              <a:t>HVAC Replacement </a:t>
            </a:r>
          </a:p>
          <a:p>
            <a:pPr lvl="1">
              <a:lnSpc>
                <a:spcPct val="150000"/>
              </a:lnSpc>
            </a:pPr>
            <a:r>
              <a:rPr lang="en-US" sz="4200" b="1" dirty="0" smtClean="0"/>
              <a:t>System is  28 years old</a:t>
            </a:r>
          </a:p>
          <a:p>
            <a:pPr lvl="1">
              <a:lnSpc>
                <a:spcPct val="150000"/>
              </a:lnSpc>
            </a:pPr>
            <a:r>
              <a:rPr lang="en-US" sz="4200" b="1" dirty="0" smtClean="0"/>
              <a:t>Internal Duct insulation</a:t>
            </a:r>
          </a:p>
          <a:p>
            <a:pPr>
              <a:lnSpc>
                <a:spcPct val="150000"/>
              </a:lnSpc>
            </a:pPr>
            <a:r>
              <a:rPr lang="en-US" sz="4200" b="1" dirty="0" smtClean="0"/>
              <a:t>Project Scheduled for October 2010</a:t>
            </a:r>
          </a:p>
          <a:p>
            <a:pPr lvl="1">
              <a:lnSpc>
                <a:spcPct val="150000"/>
              </a:lnSpc>
            </a:pPr>
            <a:r>
              <a:rPr lang="en-US" sz="4200" b="1" dirty="0"/>
              <a:t>R</a:t>
            </a:r>
            <a:r>
              <a:rPr lang="en-US" sz="4200" b="1" dirty="0" smtClean="0"/>
              <a:t>egular HVAC designer used for project</a:t>
            </a:r>
          </a:p>
          <a:p>
            <a:pPr lvl="1">
              <a:lnSpc>
                <a:spcPct val="150000"/>
              </a:lnSpc>
            </a:pPr>
            <a:r>
              <a:rPr lang="en-US" sz="4200" b="1" dirty="0"/>
              <a:t>Replace the ductwork</a:t>
            </a:r>
          </a:p>
          <a:p>
            <a:pPr lvl="1">
              <a:lnSpc>
                <a:spcPct val="150000"/>
              </a:lnSpc>
            </a:pPr>
            <a:r>
              <a:rPr lang="en-US" sz="4200" b="1" dirty="0" smtClean="0"/>
              <a:t>Initial Replacement Quote – Replace with similar spec. equipment</a:t>
            </a:r>
          </a:p>
          <a:p>
            <a:pPr>
              <a:lnSpc>
                <a:spcPct val="150000"/>
              </a:lnSpc>
            </a:pPr>
            <a:r>
              <a:rPr lang="en-US" sz="4200" b="1" dirty="0" smtClean="0"/>
              <a:t>The project is currently undergoing a recommissioning to correct problems with comfort and efficiency</a:t>
            </a:r>
            <a:r>
              <a:rPr lang="en-US" sz="42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802" y="1972913"/>
            <a:ext cx="2987579" cy="2240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3582" y="4311156"/>
            <a:ext cx="298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Photo By:      ductworks.com/wp-content/uploads/2010/03/air-duct-insulation-300x225.jpg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7659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205" y="286394"/>
            <a:ext cx="10515600" cy="103989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Energy Efficiency Request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184" y="1790427"/>
            <a:ext cx="10515600" cy="4941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Energy Efficiency Group Requested Higher Efficiency HVAC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Management approved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Building Manager Agreed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New </a:t>
            </a:r>
            <a:r>
              <a:rPr lang="en-US" sz="2000" b="1" dirty="0"/>
              <a:t>type of system – Leading edge technology for the area.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The System - Variable Refrigerant Flow Air Source Heat Pumps.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Benefits </a:t>
            </a:r>
          </a:p>
          <a:p>
            <a:pPr lvl="2">
              <a:lnSpc>
                <a:spcPct val="100000"/>
              </a:lnSpc>
            </a:pPr>
            <a:r>
              <a:rPr lang="en-US" sz="2000" b="1" dirty="0" smtClean="0"/>
              <a:t>Smaller piping </a:t>
            </a:r>
          </a:p>
          <a:p>
            <a:pPr lvl="2">
              <a:lnSpc>
                <a:spcPct val="100000"/>
              </a:lnSpc>
            </a:pPr>
            <a:r>
              <a:rPr lang="en-US" sz="2000" b="1" dirty="0" smtClean="0"/>
              <a:t>High Efficiency</a:t>
            </a:r>
          </a:p>
          <a:p>
            <a:pPr lvl="2">
              <a:lnSpc>
                <a:spcPct val="100000"/>
              </a:lnSpc>
            </a:pPr>
            <a:r>
              <a:rPr lang="en-US" sz="2000" b="1" dirty="0" smtClean="0"/>
              <a:t>Heating and cooling</a:t>
            </a:r>
          </a:p>
          <a:p>
            <a:pPr lvl="2">
              <a:lnSpc>
                <a:spcPct val="100000"/>
              </a:lnSpc>
            </a:pPr>
            <a:r>
              <a:rPr lang="en-US" sz="2000" b="1" dirty="0" smtClean="0"/>
              <a:t>Limited Ducting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www.buildings.com/Portals/0/images/OnlineImages/2015/0615/VRFSystemsEmer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43" y="2037144"/>
            <a:ext cx="3447062" cy="28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0328" y="4910192"/>
            <a:ext cx="2973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By: http</a:t>
            </a:r>
            <a:r>
              <a:rPr lang="en-US" sz="1000" dirty="0"/>
              <a:t>://</a:t>
            </a:r>
            <a:r>
              <a:rPr lang="en-US" sz="1000" dirty="0" smtClean="0"/>
              <a:t>www.buildings.com/techindepth/vrf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548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171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1868"/>
            <a:ext cx="10515600" cy="35812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Proposal replace system with similar system.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Rejected by building owner required higher efficiency system.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Request for High efficiency VRF system by the customer.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Rejected by the designer said it will not work in Northern MN.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Proposal similar system in addition to high efficiency System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Rejected proposal because of the cost and 2 complete systems were not required.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Proposal for a stand alone VRF system.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/>
              <a:t>Requested by facilities manager and energy efficiency group.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7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4" y="137075"/>
            <a:ext cx="9102810" cy="6500311"/>
          </a:xfrm>
        </p:spPr>
      </p:pic>
    </p:spTree>
    <p:extLst>
      <p:ext uri="{BB962C8B-B14F-4D97-AF65-F5344CB8AC3E}">
        <p14:creationId xmlns:p14="http://schemas.microsoft.com/office/powerpoint/2010/main" val="37465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28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Challenges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82" y="1870379"/>
            <a:ext cx="10515600" cy="4614493"/>
          </a:xfrm>
        </p:spPr>
        <p:txBody>
          <a:bodyPr/>
          <a:lstStyle/>
          <a:p>
            <a:r>
              <a:rPr lang="en-US" b="1" dirty="0" smtClean="0"/>
              <a:t>Additional Equipment</a:t>
            </a:r>
          </a:p>
          <a:p>
            <a:pPr lvl="1"/>
            <a:r>
              <a:rPr lang="en-US" sz="2000" b="1" dirty="0" smtClean="0"/>
              <a:t>Ventilation System</a:t>
            </a:r>
          </a:p>
          <a:p>
            <a:pPr lvl="2"/>
            <a:r>
              <a:rPr lang="en-US" sz="2000" b="1" dirty="0" smtClean="0"/>
              <a:t>Duct work was removed</a:t>
            </a:r>
          </a:p>
          <a:p>
            <a:pPr lvl="2"/>
            <a:r>
              <a:rPr lang="en-US" sz="2000" b="1" dirty="0" smtClean="0"/>
              <a:t>Make up air </a:t>
            </a:r>
          </a:p>
          <a:p>
            <a:pPr lvl="1"/>
            <a:r>
              <a:rPr lang="en-US" sz="2000" b="1" dirty="0" smtClean="0"/>
              <a:t>Heat pumps spread around the building</a:t>
            </a:r>
          </a:p>
          <a:p>
            <a:pPr lvl="2"/>
            <a:r>
              <a:rPr lang="en-US" sz="2000" b="1" dirty="0" smtClean="0"/>
              <a:t>Power Requirements</a:t>
            </a:r>
          </a:p>
          <a:p>
            <a:pPr lvl="1"/>
            <a:r>
              <a:rPr lang="en-US" sz="2000" b="1" dirty="0" smtClean="0"/>
              <a:t>Expanded Control System</a:t>
            </a:r>
          </a:p>
          <a:p>
            <a:pPr lvl="2"/>
            <a:r>
              <a:rPr lang="en-US" sz="2000" b="1" dirty="0"/>
              <a:t>C</a:t>
            </a:r>
            <a:r>
              <a:rPr lang="en-US" sz="2000" b="1" dirty="0" smtClean="0"/>
              <a:t>ommunication </a:t>
            </a:r>
            <a:r>
              <a:rPr lang="en-US" sz="2000" b="1" dirty="0"/>
              <a:t>lines to individual </a:t>
            </a:r>
            <a:r>
              <a:rPr lang="en-US" sz="2000" b="1" dirty="0" smtClean="0"/>
              <a:t>heat pumps and thermostats</a:t>
            </a:r>
          </a:p>
          <a:p>
            <a:pPr lvl="1"/>
            <a:r>
              <a:rPr lang="en-US" sz="2000" b="1" dirty="0" smtClean="0"/>
              <a:t>Additional Cost</a:t>
            </a:r>
          </a:p>
          <a:p>
            <a:pPr lvl="2"/>
            <a:r>
              <a:rPr lang="en-US" sz="2000" b="1" dirty="0" smtClean="0"/>
              <a:t>Replacement cost for similar system approx. $65,000.</a:t>
            </a:r>
          </a:p>
          <a:p>
            <a:pPr lvl="2"/>
            <a:r>
              <a:rPr lang="en-US" sz="2000" b="1" dirty="0" smtClean="0"/>
              <a:t>New system $100,000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133" y="2275325"/>
            <a:ext cx="3603626" cy="2737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5234" y="5098448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https://www.pinterest.com/chels1292/hvac/</a:t>
            </a:r>
          </a:p>
        </p:txBody>
      </p:sp>
    </p:spTree>
    <p:extLst>
      <p:ext uri="{BB962C8B-B14F-4D97-AF65-F5344CB8AC3E}">
        <p14:creationId xmlns:p14="http://schemas.microsoft.com/office/powerpoint/2010/main" val="402602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4782659" cy="1194956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Design Phase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Customer Concerns </a:t>
            </a:r>
          </a:p>
          <a:p>
            <a:pPr lvl="1"/>
            <a:r>
              <a:rPr lang="en-US" sz="2000" b="1" dirty="0" smtClean="0"/>
              <a:t>Energy Efficiency</a:t>
            </a:r>
          </a:p>
          <a:p>
            <a:pPr lvl="1"/>
            <a:r>
              <a:rPr lang="en-US" sz="2000" b="1" dirty="0" smtClean="0"/>
              <a:t>Cost (Install only one system)</a:t>
            </a:r>
          </a:p>
          <a:p>
            <a:pPr lvl="1"/>
            <a:r>
              <a:rPr lang="en-US" sz="2000" b="1" dirty="0" smtClean="0"/>
              <a:t>Controllability (BAS, Energy Efficiency)</a:t>
            </a:r>
          </a:p>
          <a:p>
            <a:pPr marL="457200" lvl="1" indent="0">
              <a:buNone/>
            </a:pPr>
            <a:endParaRPr lang="en-US" sz="2000" b="1" dirty="0" smtClean="0"/>
          </a:p>
          <a:p>
            <a:r>
              <a:rPr lang="en-US" b="1" dirty="0" smtClean="0"/>
              <a:t>Contractor Concerns</a:t>
            </a:r>
          </a:p>
          <a:p>
            <a:pPr lvl="1"/>
            <a:r>
              <a:rPr lang="en-US" sz="2000" b="1" dirty="0" smtClean="0"/>
              <a:t>Will it Work in Northern MN (Customer Satisfaction)</a:t>
            </a:r>
          </a:p>
          <a:p>
            <a:pPr lvl="1"/>
            <a:r>
              <a:rPr lang="en-US" sz="2000" b="1" dirty="0" smtClean="0"/>
              <a:t>Customer Wish List vs. Standard Practices (HRV’s instead of a MAU)</a:t>
            </a:r>
          </a:p>
          <a:p>
            <a:pPr lvl="1"/>
            <a:r>
              <a:rPr lang="en-US" sz="2000" b="1" dirty="0" smtClean="0"/>
              <a:t>Cost (Initial, Long term and Call backs)</a:t>
            </a:r>
          </a:p>
          <a:p>
            <a:pPr lvl="1"/>
            <a:r>
              <a:rPr lang="en-US" sz="2000" b="1" dirty="0" smtClean="0"/>
              <a:t>Technical (New system design, what size, how to control…)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cloud5.com/wp-content/uploads/2014/11/blueprint-comp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05" y="1262592"/>
            <a:ext cx="4018694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9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15" y="286604"/>
            <a:ext cx="11285317" cy="116023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Building Comfort and Technical Issues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23" y="1988949"/>
            <a:ext cx="6262654" cy="3902606"/>
          </a:xfrm>
        </p:spPr>
        <p:txBody>
          <a:bodyPr/>
          <a:lstStyle/>
          <a:p>
            <a:r>
              <a:rPr lang="en-US" b="1" dirty="0" smtClean="0"/>
              <a:t>Problem maintaining temperatures.</a:t>
            </a:r>
          </a:p>
          <a:p>
            <a:r>
              <a:rPr lang="en-US" b="1" dirty="0" smtClean="0"/>
              <a:t>Very low humidity from over ventilation </a:t>
            </a:r>
          </a:p>
          <a:p>
            <a:r>
              <a:rPr lang="en-US" b="1" dirty="0" smtClean="0"/>
              <a:t>Dry floor drain traps (sewer smell) </a:t>
            </a:r>
          </a:p>
          <a:p>
            <a:r>
              <a:rPr lang="en-US" b="1" dirty="0" smtClean="0"/>
              <a:t>Drafty feel when heat pumps are not running</a:t>
            </a:r>
          </a:p>
          <a:p>
            <a:r>
              <a:rPr lang="en-US" b="1" dirty="0" smtClean="0"/>
              <a:t>System will not auto switch from AC to Heat </a:t>
            </a:r>
          </a:p>
          <a:p>
            <a:r>
              <a:rPr lang="en-US" b="1" dirty="0" smtClean="0"/>
              <a:t>System will fight itself  AC vs Cooling (both on)</a:t>
            </a:r>
          </a:p>
          <a:p>
            <a:r>
              <a:rPr lang="en-US" b="1" dirty="0" smtClean="0"/>
              <a:t>Communication and control issues </a:t>
            </a:r>
          </a:p>
          <a:p>
            <a:r>
              <a:rPr lang="en-US" b="1" dirty="0" smtClean="0"/>
              <a:t>Master and Slave control issues. (Slave set as master)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922" y="2440362"/>
            <a:ext cx="3689358" cy="24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25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1861</TotalTime>
  <Words>681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HVAC Replacement</vt:lpstr>
      <vt:lpstr>Building Overview</vt:lpstr>
      <vt:lpstr>HVAC Replacement</vt:lpstr>
      <vt:lpstr>Energy Efficiency Request</vt:lpstr>
      <vt:lpstr>Proposals</vt:lpstr>
      <vt:lpstr>PowerPoint Presentation</vt:lpstr>
      <vt:lpstr>Challenges</vt:lpstr>
      <vt:lpstr>Design Phase </vt:lpstr>
      <vt:lpstr>Building Comfort and Technical Issues</vt:lpstr>
      <vt:lpstr>Design/Installation Issues</vt:lpstr>
      <vt:lpstr>Costs</vt:lpstr>
      <vt:lpstr>Could this have been prevented?</vt:lpstr>
      <vt:lpstr>In-Depth Design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HVAC Replacement</dc:title>
  <dc:creator>Andy Imig</dc:creator>
  <cp:lastModifiedBy>AVR Duluth</cp:lastModifiedBy>
  <cp:revision>58</cp:revision>
  <dcterms:created xsi:type="dcterms:W3CDTF">2016-09-30T16:53:03Z</dcterms:created>
  <dcterms:modified xsi:type="dcterms:W3CDTF">2017-02-20T13:14:28Z</dcterms:modified>
</cp:coreProperties>
</file>