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46"/>
  </p:notesMasterIdLst>
  <p:sldIdLst>
    <p:sldId id="265" r:id="rId3"/>
    <p:sldId id="346" r:id="rId4"/>
    <p:sldId id="381" r:id="rId5"/>
    <p:sldId id="345" r:id="rId6"/>
    <p:sldId id="301" r:id="rId7"/>
    <p:sldId id="339" r:id="rId8"/>
    <p:sldId id="347" r:id="rId9"/>
    <p:sldId id="320" r:id="rId10"/>
    <p:sldId id="321" r:id="rId11"/>
    <p:sldId id="340" r:id="rId12"/>
    <p:sldId id="316" r:id="rId13"/>
    <p:sldId id="352" r:id="rId14"/>
    <p:sldId id="354" r:id="rId15"/>
    <p:sldId id="356" r:id="rId16"/>
    <p:sldId id="357" r:id="rId17"/>
    <p:sldId id="348" r:id="rId18"/>
    <p:sldId id="342" r:id="rId19"/>
    <p:sldId id="383" r:id="rId20"/>
    <p:sldId id="329" r:id="rId21"/>
    <p:sldId id="353" r:id="rId22"/>
    <p:sldId id="366" r:id="rId23"/>
    <p:sldId id="385" r:id="rId24"/>
    <p:sldId id="386" r:id="rId25"/>
    <p:sldId id="361" r:id="rId26"/>
    <p:sldId id="362" r:id="rId27"/>
    <p:sldId id="364" r:id="rId28"/>
    <p:sldId id="365" r:id="rId29"/>
    <p:sldId id="382"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286" r:id="rId45"/>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2571" autoAdjust="0"/>
  </p:normalViewPr>
  <p:slideViewPr>
    <p:cSldViewPr>
      <p:cViewPr varScale="1">
        <p:scale>
          <a:sx n="58" d="100"/>
          <a:sy n="58" d="100"/>
        </p:scale>
        <p:origin x="78" y="54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82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rinniJM\Documents\Dodge\Copy%20of%20DaikinApplied_2016Q1.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b="1" i="0" baseline="0" dirty="0">
                <a:effectLst/>
              </a:rPr>
              <a:t>Dodge Construction Starts by Vertical</a:t>
            </a:r>
            <a:endParaRPr lang="en-US" sz="1400" dirty="0">
              <a:effectLst/>
            </a:endParaRPr>
          </a:p>
          <a:p>
            <a:pPr>
              <a:defRPr sz="1400"/>
            </a:pPr>
            <a:r>
              <a:rPr lang="en-US" sz="1400" b="1" i="0" baseline="0" dirty="0">
                <a:effectLst/>
              </a:rPr>
              <a:t>2011 - 2020F</a:t>
            </a:r>
            <a:endParaRPr lang="en-US" sz="1400" dirty="0">
              <a:effectLst/>
            </a:endParaRPr>
          </a:p>
        </c:rich>
      </c:tx>
      <c:overlay val="0"/>
    </c:title>
    <c:autoTitleDeleted val="0"/>
    <c:plotArea>
      <c:layout>
        <c:manualLayout>
          <c:layoutTarget val="inner"/>
          <c:xMode val="edge"/>
          <c:yMode val="edge"/>
          <c:x val="0.16202026723233534"/>
          <c:y val="0.17734219859907724"/>
          <c:w val="0.59560473132659297"/>
          <c:h val="0.71788300615497092"/>
        </c:manualLayout>
      </c:layout>
      <c:lineChart>
        <c:grouping val="standard"/>
        <c:varyColors val="0"/>
        <c:ser>
          <c:idx val="0"/>
          <c:order val="0"/>
          <c:tx>
            <c:strRef>
              <c:f>Sheet4!$B$6</c:f>
              <c:strCache>
                <c:ptCount val="1"/>
                <c:pt idx="0">
                  <c:v>Multi-family Res</c:v>
                </c:pt>
              </c:strCache>
            </c:strRef>
          </c:tx>
          <c:spPr>
            <a:ln>
              <a:solidFill>
                <a:schemeClr val="accent1">
                  <a:lumMod val="60000"/>
                  <a:lumOff val="40000"/>
                </a:schemeClr>
              </a:solidFill>
            </a:ln>
          </c:spPr>
          <c:marker>
            <c:symbol val="none"/>
          </c:marker>
          <c:cat>
            <c:numRef>
              <c:f>Sheet4!$C$5:$L$5</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Sheet4!$C$6:$L$6</c:f>
              <c:numCache>
                <c:formatCode>General</c:formatCode>
                <c:ptCount val="10"/>
                <c:pt idx="0">
                  <c:v>27932324</c:v>
                </c:pt>
                <c:pt idx="1">
                  <c:v>38535022</c:v>
                </c:pt>
                <c:pt idx="2">
                  <c:v>49003915</c:v>
                </c:pt>
                <c:pt idx="3">
                  <c:v>65851647</c:v>
                </c:pt>
                <c:pt idx="4">
                  <c:v>80087094.038550034</c:v>
                </c:pt>
                <c:pt idx="5">
                  <c:v>83877078.184499994</c:v>
                </c:pt>
                <c:pt idx="6">
                  <c:v>84486647.615170047</c:v>
                </c:pt>
                <c:pt idx="7">
                  <c:v>79223192.831660017</c:v>
                </c:pt>
                <c:pt idx="8">
                  <c:v>69527459.771380022</c:v>
                </c:pt>
                <c:pt idx="9">
                  <c:v>65340596.765930019</c:v>
                </c:pt>
              </c:numCache>
            </c:numRef>
          </c:val>
          <c:smooth val="0"/>
        </c:ser>
        <c:ser>
          <c:idx val="1"/>
          <c:order val="1"/>
          <c:tx>
            <c:strRef>
              <c:f>Sheet4!$B$7</c:f>
              <c:strCache>
                <c:ptCount val="1"/>
                <c:pt idx="0">
                  <c:v>Retail</c:v>
                </c:pt>
              </c:strCache>
            </c:strRef>
          </c:tx>
          <c:spPr>
            <a:ln>
              <a:solidFill>
                <a:srgbClr val="FF0000"/>
              </a:solidFill>
            </a:ln>
          </c:spPr>
          <c:marker>
            <c:symbol val="none"/>
          </c:marker>
          <c:cat>
            <c:numRef>
              <c:f>Sheet4!$C$5:$L$5</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Sheet4!$C$7:$L$7</c:f>
              <c:numCache>
                <c:formatCode>General</c:formatCode>
                <c:ptCount val="10"/>
                <c:pt idx="0">
                  <c:v>13671618</c:v>
                </c:pt>
                <c:pt idx="1">
                  <c:v>15621822</c:v>
                </c:pt>
                <c:pt idx="2">
                  <c:v>16854855</c:v>
                </c:pt>
                <c:pt idx="3">
                  <c:v>17818953</c:v>
                </c:pt>
                <c:pt idx="4">
                  <c:v>18806581.486809999</c:v>
                </c:pt>
                <c:pt idx="5">
                  <c:v>20635900.844810002</c:v>
                </c:pt>
                <c:pt idx="6">
                  <c:v>23368166.435520004</c:v>
                </c:pt>
                <c:pt idx="7">
                  <c:v>27026480.38112</c:v>
                </c:pt>
                <c:pt idx="8">
                  <c:v>26646178.984320004</c:v>
                </c:pt>
                <c:pt idx="9">
                  <c:v>23969484.408130009</c:v>
                </c:pt>
              </c:numCache>
            </c:numRef>
          </c:val>
          <c:smooth val="0"/>
        </c:ser>
        <c:ser>
          <c:idx val="2"/>
          <c:order val="2"/>
          <c:tx>
            <c:strRef>
              <c:f>Sheet4!$B$8</c:f>
              <c:strCache>
                <c:ptCount val="1"/>
                <c:pt idx="0">
                  <c:v>Mfg</c:v>
                </c:pt>
              </c:strCache>
            </c:strRef>
          </c:tx>
          <c:spPr>
            <a:ln>
              <a:solidFill>
                <a:srgbClr val="7030A0"/>
              </a:solidFill>
            </a:ln>
          </c:spPr>
          <c:marker>
            <c:symbol val="none"/>
          </c:marker>
          <c:cat>
            <c:numRef>
              <c:f>Sheet4!$C$5:$L$5</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Sheet4!$C$8:$L$8</c:f>
              <c:numCache>
                <c:formatCode>General</c:formatCode>
                <c:ptCount val="10"/>
                <c:pt idx="0">
                  <c:v>17335718</c:v>
                </c:pt>
                <c:pt idx="1">
                  <c:v>13080224</c:v>
                </c:pt>
                <c:pt idx="2">
                  <c:v>19006778</c:v>
                </c:pt>
                <c:pt idx="3">
                  <c:v>35437280</c:v>
                </c:pt>
                <c:pt idx="4">
                  <c:v>22969684.23018999</c:v>
                </c:pt>
                <c:pt idx="5">
                  <c:v>21790052.421310004</c:v>
                </c:pt>
                <c:pt idx="6">
                  <c:v>23379947.098439999</c:v>
                </c:pt>
                <c:pt idx="7">
                  <c:v>23038395.007840004</c:v>
                </c:pt>
                <c:pt idx="8">
                  <c:v>22414105.147040013</c:v>
                </c:pt>
                <c:pt idx="9">
                  <c:v>19847882.1336</c:v>
                </c:pt>
              </c:numCache>
            </c:numRef>
          </c:val>
          <c:smooth val="0"/>
        </c:ser>
        <c:ser>
          <c:idx val="3"/>
          <c:order val="3"/>
          <c:tx>
            <c:strRef>
              <c:f>Sheet4!$B$9</c:f>
              <c:strCache>
                <c:ptCount val="1"/>
                <c:pt idx="0">
                  <c:v>Healthcare</c:v>
                </c:pt>
              </c:strCache>
            </c:strRef>
          </c:tx>
          <c:spPr>
            <a:ln>
              <a:solidFill>
                <a:srgbClr val="00B0F0"/>
              </a:solidFill>
            </a:ln>
          </c:spPr>
          <c:marker>
            <c:symbol val="none"/>
          </c:marker>
          <c:cat>
            <c:numRef>
              <c:f>Sheet4!$C$5:$L$5</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Sheet4!$C$9:$L$9</c:f>
              <c:numCache>
                <c:formatCode>General</c:formatCode>
                <c:ptCount val="10"/>
                <c:pt idx="0">
                  <c:v>23427434</c:v>
                </c:pt>
                <c:pt idx="1">
                  <c:v>22938420</c:v>
                </c:pt>
                <c:pt idx="2">
                  <c:v>22035457</c:v>
                </c:pt>
                <c:pt idx="3">
                  <c:v>22921182</c:v>
                </c:pt>
                <c:pt idx="4">
                  <c:v>21097588.710530005</c:v>
                </c:pt>
                <c:pt idx="5">
                  <c:v>22690224.378690019</c:v>
                </c:pt>
                <c:pt idx="6">
                  <c:v>25120610.087019995</c:v>
                </c:pt>
                <c:pt idx="7">
                  <c:v>28855470.604399987</c:v>
                </c:pt>
                <c:pt idx="8">
                  <c:v>31769265.082690004</c:v>
                </c:pt>
                <c:pt idx="9">
                  <c:v>30585715.8433</c:v>
                </c:pt>
              </c:numCache>
            </c:numRef>
          </c:val>
          <c:smooth val="0"/>
        </c:ser>
        <c:ser>
          <c:idx val="4"/>
          <c:order val="4"/>
          <c:tx>
            <c:strRef>
              <c:f>Sheet4!$B$10</c:f>
              <c:strCache>
                <c:ptCount val="1"/>
                <c:pt idx="0">
                  <c:v>Gov't</c:v>
                </c:pt>
              </c:strCache>
            </c:strRef>
          </c:tx>
          <c:spPr>
            <a:ln>
              <a:solidFill>
                <a:schemeClr val="bg2">
                  <a:lumMod val="25000"/>
                </a:schemeClr>
              </a:solidFill>
            </a:ln>
          </c:spPr>
          <c:marker>
            <c:symbol val="none"/>
          </c:marker>
          <c:cat>
            <c:numRef>
              <c:f>Sheet4!$C$5:$L$5</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Sheet4!$C$10:$L$10</c:f>
              <c:numCache>
                <c:formatCode>General</c:formatCode>
                <c:ptCount val="10"/>
                <c:pt idx="0">
                  <c:v>9468910</c:v>
                </c:pt>
                <c:pt idx="1">
                  <c:v>8725437</c:v>
                </c:pt>
                <c:pt idx="2">
                  <c:v>6569598</c:v>
                </c:pt>
                <c:pt idx="3">
                  <c:v>7645857</c:v>
                </c:pt>
                <c:pt idx="4">
                  <c:v>7529729.2393499976</c:v>
                </c:pt>
                <c:pt idx="5">
                  <c:v>8024498.1971500004</c:v>
                </c:pt>
                <c:pt idx="6">
                  <c:v>8892750.5198800024</c:v>
                </c:pt>
                <c:pt idx="7">
                  <c:v>10023034.826179996</c:v>
                </c:pt>
                <c:pt idx="8">
                  <c:v>10597135.765360001</c:v>
                </c:pt>
                <c:pt idx="9">
                  <c:v>10473265.89206</c:v>
                </c:pt>
              </c:numCache>
            </c:numRef>
          </c:val>
          <c:smooth val="0"/>
        </c:ser>
        <c:ser>
          <c:idx val="5"/>
          <c:order val="5"/>
          <c:tx>
            <c:strRef>
              <c:f>Sheet4!$B$11</c:f>
              <c:strCache>
                <c:ptCount val="1"/>
                <c:pt idx="0">
                  <c:v>K-12/Higher Ed</c:v>
                </c:pt>
              </c:strCache>
            </c:strRef>
          </c:tx>
          <c:spPr>
            <a:ln>
              <a:solidFill>
                <a:srgbClr val="00B050"/>
              </a:solidFill>
            </a:ln>
          </c:spPr>
          <c:marker>
            <c:symbol val="none"/>
          </c:marker>
          <c:cat>
            <c:numRef>
              <c:f>Sheet4!$C$5:$L$5</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Sheet4!$C$11:$L$11</c:f>
              <c:numCache>
                <c:formatCode>General</c:formatCode>
                <c:ptCount val="10"/>
                <c:pt idx="0">
                  <c:v>42698071</c:v>
                </c:pt>
                <c:pt idx="1">
                  <c:v>37681227</c:v>
                </c:pt>
                <c:pt idx="2">
                  <c:v>38670455</c:v>
                </c:pt>
                <c:pt idx="3">
                  <c:v>44416863</c:v>
                </c:pt>
                <c:pt idx="4">
                  <c:v>45853696.857900001</c:v>
                </c:pt>
                <c:pt idx="5">
                  <c:v>50152761.681280009</c:v>
                </c:pt>
                <c:pt idx="6">
                  <c:v>59032933.090420008</c:v>
                </c:pt>
                <c:pt idx="7">
                  <c:v>68866322.488889992</c:v>
                </c:pt>
                <c:pt idx="8">
                  <c:v>68819705.19077</c:v>
                </c:pt>
                <c:pt idx="9">
                  <c:v>64748842.236129999</c:v>
                </c:pt>
              </c:numCache>
            </c:numRef>
          </c:val>
          <c:smooth val="0"/>
        </c:ser>
        <c:ser>
          <c:idx val="6"/>
          <c:order val="6"/>
          <c:tx>
            <c:strRef>
              <c:f>Sheet4!$B$12</c:f>
              <c:strCache>
                <c:ptCount val="1"/>
                <c:pt idx="0">
                  <c:v>Offices/Banks</c:v>
                </c:pt>
              </c:strCache>
            </c:strRef>
          </c:tx>
          <c:spPr>
            <a:ln>
              <a:solidFill>
                <a:schemeClr val="tx1"/>
              </a:solidFill>
            </a:ln>
          </c:spPr>
          <c:marker>
            <c:symbol val="none"/>
          </c:marker>
          <c:cat>
            <c:numRef>
              <c:f>Sheet4!$C$5:$L$5</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Sheet4!$C$12:$L$12</c:f>
              <c:numCache>
                <c:formatCode>General</c:formatCode>
                <c:ptCount val="10"/>
                <c:pt idx="0">
                  <c:v>17443660</c:v>
                </c:pt>
                <c:pt idx="1">
                  <c:v>17968022</c:v>
                </c:pt>
                <c:pt idx="2">
                  <c:v>21316988</c:v>
                </c:pt>
                <c:pt idx="3">
                  <c:v>29125303</c:v>
                </c:pt>
                <c:pt idx="4">
                  <c:v>29481164.255519994</c:v>
                </c:pt>
                <c:pt idx="5">
                  <c:v>33198820.25915001</c:v>
                </c:pt>
                <c:pt idx="6">
                  <c:v>39193910.254419997</c:v>
                </c:pt>
                <c:pt idx="7">
                  <c:v>44691102.518829979</c:v>
                </c:pt>
                <c:pt idx="8">
                  <c:v>43583913.171119995</c:v>
                </c:pt>
                <c:pt idx="9">
                  <c:v>40112726.241480008</c:v>
                </c:pt>
              </c:numCache>
            </c:numRef>
          </c:val>
          <c:smooth val="0"/>
        </c:ser>
        <c:dLbls>
          <c:showLegendKey val="0"/>
          <c:showVal val="0"/>
          <c:showCatName val="0"/>
          <c:showSerName val="0"/>
          <c:showPercent val="0"/>
          <c:showBubbleSize val="0"/>
        </c:dLbls>
        <c:smooth val="0"/>
        <c:axId val="358709864"/>
        <c:axId val="358711824"/>
      </c:lineChart>
      <c:catAx>
        <c:axId val="358709864"/>
        <c:scaling>
          <c:orientation val="minMax"/>
        </c:scaling>
        <c:delete val="0"/>
        <c:axPos val="b"/>
        <c:numFmt formatCode="General" sourceLinked="1"/>
        <c:majorTickMark val="out"/>
        <c:minorTickMark val="none"/>
        <c:tickLblPos val="nextTo"/>
        <c:txPr>
          <a:bodyPr/>
          <a:lstStyle/>
          <a:p>
            <a:pPr>
              <a:defRPr sz="1200" b="0"/>
            </a:pPr>
            <a:endParaRPr lang="en-US"/>
          </a:p>
        </c:txPr>
        <c:crossAx val="358711824"/>
        <c:crosses val="autoZero"/>
        <c:auto val="1"/>
        <c:lblAlgn val="ctr"/>
        <c:lblOffset val="100"/>
        <c:noMultiLvlLbl val="0"/>
      </c:catAx>
      <c:valAx>
        <c:axId val="358711824"/>
        <c:scaling>
          <c:orientation val="minMax"/>
        </c:scaling>
        <c:delete val="0"/>
        <c:axPos val="l"/>
        <c:majorGridlines/>
        <c:numFmt formatCode="&quot;$&quot;#,##0" sourceLinked="0"/>
        <c:majorTickMark val="out"/>
        <c:minorTickMark val="none"/>
        <c:tickLblPos val="nextTo"/>
        <c:txPr>
          <a:bodyPr/>
          <a:lstStyle/>
          <a:p>
            <a:pPr>
              <a:defRPr sz="1200" b="0"/>
            </a:pPr>
            <a:endParaRPr lang="en-US"/>
          </a:p>
        </c:txPr>
        <c:crossAx val="358709864"/>
        <c:crosses val="autoZero"/>
        <c:crossBetween val="between"/>
      </c:valAx>
    </c:plotArea>
    <c:legend>
      <c:legendPos val="r"/>
      <c:layout>
        <c:manualLayout>
          <c:xMode val="edge"/>
          <c:yMode val="edge"/>
          <c:x val="0.75518478382003129"/>
          <c:y val="0.30702536085122362"/>
          <c:w val="0.23505435722438062"/>
          <c:h val="0.42902715893261145"/>
        </c:manualLayout>
      </c:layout>
      <c:overlay val="0"/>
      <c:txPr>
        <a:bodyPr/>
        <a:lstStyle/>
        <a:p>
          <a:pPr>
            <a:defRPr sz="1200" b="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smtClean="0"/>
              <a:t>Bldgs ≥50Kft² </a:t>
            </a:r>
            <a:r>
              <a:rPr lang="en-US" sz="1400" b="1" baseline="0" dirty="0" smtClean="0"/>
              <a:t> </a:t>
            </a:r>
            <a:endParaRPr lang="en-US" sz="1400" b="1" dirty="0"/>
          </a:p>
        </c:rich>
      </c:tx>
      <c:layout>
        <c:manualLayout>
          <c:xMode val="edge"/>
          <c:yMode val="edge"/>
          <c:x val="0.47325932237765739"/>
          <c:y val="6.3380281690140844E-2"/>
        </c:manualLayout>
      </c:layout>
      <c:overlay val="0"/>
      <c:spPr>
        <a:noFill/>
        <a:ln>
          <a:noFill/>
        </a:ln>
        <a:effectLst/>
      </c:spPr>
    </c:title>
    <c:autoTitleDeleted val="0"/>
    <c:plotArea>
      <c:layout>
        <c:manualLayout>
          <c:layoutTarget val="inner"/>
          <c:xMode val="edge"/>
          <c:yMode val="edge"/>
          <c:x val="0.39268202902139071"/>
          <c:y val="0.22512587335033826"/>
          <c:w val="0.38607662036976065"/>
          <c:h val="0.65021348563823889"/>
        </c:manualLayout>
      </c:layout>
      <c:pieChart>
        <c:varyColors val="1"/>
        <c:ser>
          <c:idx val="0"/>
          <c:order val="0"/>
          <c:tx>
            <c:strRef>
              <c:f>Sheet1!$B$1</c:f>
              <c:strCache>
                <c:ptCount val="1"/>
                <c:pt idx="0">
                  <c:v>Sites</c:v>
                </c:pt>
              </c:strCache>
            </c:strRef>
          </c:tx>
          <c:spPr>
            <a:scene3d>
              <a:camera prst="orthographicFront"/>
              <a:lightRig rig="sunset" dir="t"/>
            </a:scene3d>
            <a:sp3d prstMaterial="dkEdge">
              <a:bevelT prst="angle"/>
              <a:bevelB w="139700" h="139700" prst="divot"/>
            </a:sp3d>
          </c:spPr>
          <c:dPt>
            <c:idx val="0"/>
            <c:bubble3D val="0"/>
            <c:spPr>
              <a:solidFill>
                <a:schemeClr val="accent1"/>
              </a:solidFill>
              <a:ln w="19050">
                <a:solidFill>
                  <a:schemeClr val="lt1"/>
                </a:solidFill>
              </a:ln>
              <a:effectLst/>
              <a:scene3d>
                <a:camera prst="orthographicFront"/>
                <a:lightRig rig="sunset" dir="t"/>
              </a:scene3d>
              <a:sp3d prstMaterial="dkEdge">
                <a:bevelT prst="angle"/>
                <a:bevelB w="139700" h="139700" prst="divot"/>
              </a:sp3d>
            </c:spPr>
          </c:dPt>
          <c:dPt>
            <c:idx val="1"/>
            <c:bubble3D val="0"/>
            <c:spPr>
              <a:solidFill>
                <a:schemeClr val="accent2"/>
              </a:solidFill>
              <a:ln w="19050">
                <a:solidFill>
                  <a:schemeClr val="lt1"/>
                </a:solidFill>
              </a:ln>
              <a:effectLst/>
              <a:scene3d>
                <a:camera prst="orthographicFront"/>
                <a:lightRig rig="sunset" dir="t"/>
              </a:scene3d>
              <a:sp3d prstMaterial="dkEdge">
                <a:bevelT prst="angle"/>
                <a:bevelB w="139700" h="139700" prst="divot"/>
              </a:sp3d>
            </c:spPr>
          </c:dPt>
          <c:dLbls>
            <c:dLbl>
              <c:idx val="1"/>
              <c:tx>
                <c:rich>
                  <a:bodyPr/>
                  <a:lstStyle/>
                  <a:p>
                    <a:fld id="{CD0AE184-A82E-4553-9646-93E5893300E5}" type="PERCENTAGE">
                      <a:rPr lang="en-US" baseline="0" smtClean="0"/>
                      <a:pPr/>
                      <a:t>[PERCENTAGE]</a:t>
                    </a:fld>
                    <a:endParaRPr lang="en-US"/>
                  </a:p>
                </c:rich>
              </c:tx>
              <c:dLblPos val="ct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BAS</c:v>
                </c:pt>
                <c:pt idx="1">
                  <c:v>No BAS</c:v>
                </c:pt>
              </c:strCache>
            </c:strRef>
          </c:cat>
          <c:val>
            <c:numRef>
              <c:f>Sheet1!$B$2:$B$3</c:f>
              <c:numCache>
                <c:formatCode>General</c:formatCode>
                <c:ptCount val="2"/>
                <c:pt idx="0">
                  <c:v>197</c:v>
                </c:pt>
                <c:pt idx="1">
                  <c:v>138</c:v>
                </c:pt>
              </c:numCache>
            </c:numRef>
          </c:val>
        </c:ser>
        <c:dLbls>
          <c:showLegendKey val="0"/>
          <c:showVal val="0"/>
          <c:showCatName val="0"/>
          <c:showSerName val="0"/>
          <c:showPercent val="0"/>
          <c:showBubbleSize val="0"/>
          <c:showLeaderLines val="1"/>
        </c:dLbls>
        <c:firstSliceAng val="18"/>
      </c:pieChart>
      <c:spPr>
        <a:noFill/>
        <a:ln>
          <a:noFill/>
        </a:ln>
        <a:effectLst/>
      </c:spPr>
    </c:plotArea>
    <c:legend>
      <c:legendPos val="b"/>
      <c:layout>
        <c:manualLayout>
          <c:xMode val="edge"/>
          <c:yMode val="edge"/>
          <c:x val="0.75709862478960921"/>
          <c:y val="0.23616945769102807"/>
          <c:w val="0.19272371204079541"/>
          <c:h val="0.5103094155484085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smtClean="0"/>
              <a:t>Bldgs ≤50Kft² </a:t>
            </a:r>
            <a:r>
              <a:rPr lang="en-US" sz="1400" b="1" baseline="0" dirty="0" smtClean="0"/>
              <a:t> </a:t>
            </a:r>
            <a:endParaRPr lang="en-US" sz="1400" b="1" dirty="0"/>
          </a:p>
        </c:rich>
      </c:tx>
      <c:layout>
        <c:manualLayout>
          <c:xMode val="edge"/>
          <c:yMode val="edge"/>
          <c:x val="0.40217429955406414"/>
          <c:y val="6.3380281690140844E-2"/>
        </c:manualLayout>
      </c:layout>
      <c:overlay val="0"/>
      <c:spPr>
        <a:noFill/>
        <a:ln>
          <a:noFill/>
        </a:ln>
        <a:effectLst/>
      </c:spPr>
    </c:title>
    <c:autoTitleDeleted val="0"/>
    <c:plotArea>
      <c:layout>
        <c:manualLayout>
          <c:layoutTarget val="inner"/>
          <c:xMode val="edge"/>
          <c:yMode val="edge"/>
          <c:x val="0.36759319743659308"/>
          <c:y val="0.22512587335033826"/>
          <c:w val="0.38607662036976065"/>
          <c:h val="0.65021348563823889"/>
        </c:manualLayout>
      </c:layout>
      <c:pieChart>
        <c:varyColors val="1"/>
        <c:ser>
          <c:idx val="0"/>
          <c:order val="0"/>
          <c:tx>
            <c:strRef>
              <c:f>Sheet1!$B$1</c:f>
              <c:strCache>
                <c:ptCount val="1"/>
                <c:pt idx="0">
                  <c:v>Sites</c:v>
                </c:pt>
              </c:strCache>
            </c:strRef>
          </c:tx>
          <c:spPr>
            <a:scene3d>
              <a:camera prst="orthographicFront"/>
              <a:lightRig rig="sunset" dir="t"/>
            </a:scene3d>
            <a:sp3d prstMaterial="dkEdge">
              <a:bevelT prst="angle"/>
              <a:bevelB w="139700" h="139700" prst="divot"/>
            </a:sp3d>
          </c:spPr>
          <c:dPt>
            <c:idx val="0"/>
            <c:bubble3D val="0"/>
            <c:spPr>
              <a:solidFill>
                <a:schemeClr val="accent1"/>
              </a:solidFill>
              <a:ln w="19050">
                <a:solidFill>
                  <a:schemeClr val="lt1"/>
                </a:solidFill>
              </a:ln>
              <a:effectLst/>
              <a:scene3d>
                <a:camera prst="orthographicFront"/>
                <a:lightRig rig="sunset" dir="t"/>
              </a:scene3d>
              <a:sp3d prstMaterial="dkEdge">
                <a:bevelT prst="angle"/>
                <a:bevelB w="139700" h="139700" prst="divot"/>
              </a:sp3d>
            </c:spPr>
          </c:dPt>
          <c:dPt>
            <c:idx val="1"/>
            <c:bubble3D val="0"/>
            <c:spPr>
              <a:solidFill>
                <a:schemeClr val="accent2"/>
              </a:solidFill>
              <a:ln w="19050">
                <a:solidFill>
                  <a:schemeClr val="lt1"/>
                </a:solidFill>
              </a:ln>
              <a:effectLst/>
              <a:scene3d>
                <a:camera prst="orthographicFront"/>
                <a:lightRig rig="sunset" dir="t"/>
              </a:scene3d>
              <a:sp3d prstMaterial="dkEdge">
                <a:bevelT prst="angle"/>
                <a:bevelB w="139700" h="139700" prst="divot"/>
              </a:sp3d>
            </c:spPr>
          </c:dPt>
          <c:dLbls>
            <c:dLbl>
              <c:idx val="1"/>
              <c:tx>
                <c:rich>
                  <a:bodyPr/>
                  <a:lstStyle/>
                  <a:p>
                    <a:fld id="{CD0AE184-A82E-4553-9646-93E5893300E5}" type="PERCENTAGE">
                      <a:rPr lang="en-US" baseline="0" smtClean="0"/>
                      <a:pPr/>
                      <a:t>[PERCENTAGE]</a:t>
                    </a:fld>
                    <a:endParaRPr lang="en-US"/>
                  </a:p>
                </c:rich>
              </c:tx>
              <c:dLblPos val="ct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BAS</c:v>
                </c:pt>
                <c:pt idx="1">
                  <c:v>No BAS</c:v>
                </c:pt>
              </c:strCache>
            </c:strRef>
          </c:cat>
          <c:val>
            <c:numRef>
              <c:f>Sheet1!$B$2:$B$3</c:f>
              <c:numCache>
                <c:formatCode>General</c:formatCode>
                <c:ptCount val="2"/>
                <c:pt idx="0">
                  <c:v>584</c:v>
                </c:pt>
                <c:pt idx="1">
                  <c:v>4638</c:v>
                </c:pt>
              </c:numCache>
            </c:numRef>
          </c:val>
        </c:ser>
        <c:dLbls>
          <c:showLegendKey val="0"/>
          <c:showVal val="0"/>
          <c:showCatName val="0"/>
          <c:showSerName val="0"/>
          <c:showPercent val="0"/>
          <c:showBubbleSize val="0"/>
          <c:showLeaderLines val="1"/>
        </c:dLbls>
        <c:firstSliceAng val="18"/>
      </c:pieChart>
      <c:spPr>
        <a:noFill/>
        <a:ln>
          <a:noFill/>
        </a:ln>
        <a:effectLst/>
      </c:spPr>
    </c:plotArea>
    <c:legend>
      <c:legendPos val="b"/>
      <c:layout>
        <c:manualLayout>
          <c:xMode val="edge"/>
          <c:yMode val="edge"/>
          <c:x val="0.75709862478960921"/>
          <c:y val="0.23616945769102807"/>
          <c:w val="0.19272371204079541"/>
          <c:h val="0.5103094155484085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Total Cost Of Ownership - 40 Years</c:v>
                </c:pt>
              </c:strCache>
            </c:strRef>
          </c:tx>
          <c:dLbls>
            <c:dLbl>
              <c:idx val="0"/>
              <c:layout>
                <c:manualLayout>
                  <c:x val="-1.2353285936345335E-2"/>
                  <c:y val="8.8113748105430489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8.8885788548276126E-2"/>
                  <c:y val="0.14877102510073564"/>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12192441964171954"/>
                  <c:y val="-4.8090643599127576E-3"/>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9.5072369594577377E-2"/>
                  <c:y val="-0.26610735277808584"/>
                </c:manualLayout>
              </c:layout>
              <c:showLegendKey val="0"/>
              <c:showVal val="0"/>
              <c:showCatName val="0"/>
              <c:showSerName val="0"/>
              <c:showPercent val="1"/>
              <c:showBubbleSize val="0"/>
              <c:extLst>
                <c:ext xmlns:c15="http://schemas.microsoft.com/office/drawing/2012/chart" uri="{CE6537A1-D6FC-4f65-9D91-7224C49458BB}"/>
              </c:extLst>
            </c:dLbl>
            <c:dLbl>
              <c:idx val="6"/>
              <c:delete val="1"/>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Sheet1!$A$2:$A$26</c:f>
              <c:strCache>
                <c:ptCount val="4"/>
                <c:pt idx="0">
                  <c:v>Design &amp;CM Fees</c:v>
                </c:pt>
                <c:pt idx="1">
                  <c:v>Initial Cost of Construction</c:v>
                </c:pt>
                <c:pt idx="2">
                  <c:v>Cost of Money/Financing</c:v>
                </c:pt>
                <c:pt idx="3">
                  <c:v>Operational Cost (Maintenance, Repairs, Utilities, Janitorial, Capital Reserve)</c:v>
                </c:pt>
              </c:strCache>
            </c:strRef>
          </c:cat>
          <c:val>
            <c:numRef>
              <c:f>Sheet1!$B$2:$B$26</c:f>
              <c:numCache>
                <c:formatCode>General</c:formatCode>
                <c:ptCount val="25"/>
                <c:pt idx="0">
                  <c:v>3</c:v>
                </c:pt>
                <c:pt idx="1">
                  <c:v>20</c:v>
                </c:pt>
                <c:pt idx="2">
                  <c:v>6</c:v>
                </c:pt>
                <c:pt idx="3">
                  <c:v>71</c:v>
                </c:pt>
                <c:pt idx="6">
                  <c:v>0</c:v>
                </c:pt>
              </c:numCache>
            </c:numRef>
          </c:val>
        </c:ser>
        <c:ser>
          <c:idx val="1"/>
          <c:order val="1"/>
          <c:tx>
            <c:strRef>
              <c:f>Sheet1!$C$1</c:f>
              <c:strCache>
                <c:ptCount val="1"/>
                <c:pt idx="0">
                  <c:v>Column1</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Sheet1!$A$2:$A$26</c:f>
              <c:strCache>
                <c:ptCount val="4"/>
                <c:pt idx="0">
                  <c:v>Design &amp;CM Fees</c:v>
                </c:pt>
                <c:pt idx="1">
                  <c:v>Initial Cost of Construction</c:v>
                </c:pt>
                <c:pt idx="2">
                  <c:v>Cost of Money/Financing</c:v>
                </c:pt>
                <c:pt idx="3">
                  <c:v>Operational Cost (Maintenance, Repairs, Utilities, Janitorial, Capital Reserve)</c:v>
                </c:pt>
              </c:strCache>
            </c:strRef>
          </c:cat>
          <c:val>
            <c:numRef>
              <c:f>Sheet1!$C$2:$C$26</c:f>
              <c:numCache>
                <c:formatCode>General</c:formatCode>
                <c:ptCount val="25"/>
              </c:numCache>
            </c:numRef>
          </c:val>
        </c:ser>
        <c:ser>
          <c:idx val="2"/>
          <c:order val="2"/>
          <c:tx>
            <c:strRef>
              <c:f>Sheet1!$D$1</c:f>
              <c:strCache>
                <c:ptCount val="1"/>
                <c:pt idx="0">
                  <c:v>Column2</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Sheet1!$A$2:$A$26</c:f>
              <c:strCache>
                <c:ptCount val="4"/>
                <c:pt idx="0">
                  <c:v>Design &amp;CM Fees</c:v>
                </c:pt>
                <c:pt idx="1">
                  <c:v>Initial Cost of Construction</c:v>
                </c:pt>
                <c:pt idx="2">
                  <c:v>Cost of Money/Financing</c:v>
                </c:pt>
                <c:pt idx="3">
                  <c:v>Operational Cost (Maintenance, Repairs, Utilities, Janitorial, Capital Reserve)</c:v>
                </c:pt>
              </c:strCache>
            </c:strRef>
          </c:cat>
          <c:val>
            <c:numRef>
              <c:f>Sheet1!$D$2:$D$26</c:f>
              <c:numCache>
                <c:formatCode>General</c:formatCode>
                <c:ptCount val="25"/>
              </c:numCache>
            </c:numRef>
          </c:val>
        </c:ser>
        <c:dLbls>
          <c:showLegendKey val="0"/>
          <c:showVal val="0"/>
          <c:showCatName val="0"/>
          <c:showSerName val="0"/>
          <c:showPercent val="1"/>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pieChart>
        <c:varyColors val="1"/>
        <c:ser>
          <c:idx val="0"/>
          <c:order val="0"/>
          <c:tx>
            <c:strRef>
              <c:f>Sheet1!$B$1</c:f>
              <c:strCache>
                <c:ptCount val="1"/>
                <c:pt idx="0">
                  <c:v>Total Cost Of Ownership - 40 Years</c:v>
                </c:pt>
              </c:strCache>
            </c:strRef>
          </c:tx>
          <c:dLbls>
            <c:dLbl>
              <c:idx val="0"/>
              <c:layout>
                <c:manualLayout>
                  <c:x val="-1.2353285936345335E-2"/>
                  <c:y val="8.8113748105430489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10506701832173891"/>
                  <c:y val="0.12764426453735536"/>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10574331727951482"/>
                  <c:y val="-4.7062585486673324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9.5072369594577377E-2"/>
                  <c:y val="-0.26610735277808584"/>
                </c:manualLayout>
              </c:layout>
              <c:showLegendKey val="0"/>
              <c:showVal val="0"/>
              <c:showCatName val="0"/>
              <c:showSerName val="0"/>
              <c:showPercent val="1"/>
              <c:showBubbleSize val="0"/>
              <c:extLst>
                <c:ext xmlns:c15="http://schemas.microsoft.com/office/drawing/2012/chart" uri="{CE6537A1-D6FC-4f65-9D91-7224C49458BB}"/>
              </c:extLst>
            </c:dLbl>
            <c:dLbl>
              <c:idx val="6"/>
              <c:delete val="1"/>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Sheet1!$A$2:$A$26</c:f>
              <c:strCache>
                <c:ptCount val="4"/>
                <c:pt idx="0">
                  <c:v>Design &amp;CM Fees</c:v>
                </c:pt>
                <c:pt idx="1">
                  <c:v>Initial Cost of Construction</c:v>
                </c:pt>
                <c:pt idx="2">
                  <c:v>Cost of Money/Financing</c:v>
                </c:pt>
                <c:pt idx="3">
                  <c:v>Operational Cost (Maintenance, Repairs, Utilities, Janitorial, Capital Reserve)</c:v>
                </c:pt>
              </c:strCache>
            </c:strRef>
          </c:cat>
          <c:val>
            <c:numRef>
              <c:f>Sheet1!$B$2:$B$26</c:f>
              <c:numCache>
                <c:formatCode>General</c:formatCode>
                <c:ptCount val="25"/>
                <c:pt idx="0">
                  <c:v>5</c:v>
                </c:pt>
                <c:pt idx="1">
                  <c:v>23</c:v>
                </c:pt>
                <c:pt idx="2">
                  <c:v>6</c:v>
                </c:pt>
                <c:pt idx="3">
                  <c:v>66</c:v>
                </c:pt>
                <c:pt idx="6">
                  <c:v>0</c:v>
                </c:pt>
              </c:numCache>
            </c:numRef>
          </c:val>
        </c:ser>
        <c:ser>
          <c:idx val="1"/>
          <c:order val="1"/>
          <c:tx>
            <c:strRef>
              <c:f>Sheet1!$C$1</c:f>
              <c:strCache>
                <c:ptCount val="1"/>
                <c:pt idx="0">
                  <c:v>Column1</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Sheet1!$A$2:$A$26</c:f>
              <c:strCache>
                <c:ptCount val="4"/>
                <c:pt idx="0">
                  <c:v>Design &amp;CM Fees</c:v>
                </c:pt>
                <c:pt idx="1">
                  <c:v>Initial Cost of Construction</c:v>
                </c:pt>
                <c:pt idx="2">
                  <c:v>Cost of Money/Financing</c:v>
                </c:pt>
                <c:pt idx="3">
                  <c:v>Operational Cost (Maintenance, Repairs, Utilities, Janitorial, Capital Reserve)</c:v>
                </c:pt>
              </c:strCache>
            </c:strRef>
          </c:cat>
          <c:val>
            <c:numRef>
              <c:f>Sheet1!$C$2:$C$26</c:f>
              <c:numCache>
                <c:formatCode>General</c:formatCode>
                <c:ptCount val="25"/>
              </c:numCache>
            </c:numRef>
          </c:val>
        </c:ser>
        <c:ser>
          <c:idx val="2"/>
          <c:order val="2"/>
          <c:tx>
            <c:strRef>
              <c:f>Sheet1!$D$1</c:f>
              <c:strCache>
                <c:ptCount val="1"/>
                <c:pt idx="0">
                  <c:v>Column2</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Sheet1!$A$2:$A$26</c:f>
              <c:strCache>
                <c:ptCount val="4"/>
                <c:pt idx="0">
                  <c:v>Design &amp;CM Fees</c:v>
                </c:pt>
                <c:pt idx="1">
                  <c:v>Initial Cost of Construction</c:v>
                </c:pt>
                <c:pt idx="2">
                  <c:v>Cost of Money/Financing</c:v>
                </c:pt>
                <c:pt idx="3">
                  <c:v>Operational Cost (Maintenance, Repairs, Utilities, Janitorial, Capital Reserve)</c:v>
                </c:pt>
              </c:strCache>
            </c:strRef>
          </c:cat>
          <c:val>
            <c:numRef>
              <c:f>Sheet1!$D$2:$D$26</c:f>
              <c:numCache>
                <c:formatCode>General</c:formatCode>
                <c:ptCount val="25"/>
              </c:numCache>
            </c:numRef>
          </c:val>
        </c:ser>
        <c:dLbls>
          <c:showLegendKey val="0"/>
          <c:showVal val="0"/>
          <c:showCatName val="0"/>
          <c:showSerName val="0"/>
          <c:showPercent val="1"/>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99D2A8-04A1-4F08-B933-449081FD5871}"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AC569F79-45DA-4F82-92C8-9608B6A4CAAC}">
      <dgm:prSet phldrT="[Text]"/>
      <dgm:spPr/>
      <dgm:t>
        <a:bodyPr/>
        <a:lstStyle/>
        <a:p>
          <a:r>
            <a:rPr lang="en-US" dirty="0" smtClean="0"/>
            <a:t>5.6M Comm. Bldgs N.A.</a:t>
          </a:r>
          <a:endParaRPr lang="en-US" dirty="0"/>
        </a:p>
      </dgm:t>
    </dgm:pt>
    <dgm:pt modelId="{EC5ED56D-0D78-4C19-8191-D84B32BD011C}" type="parTrans" cxnId="{50A2E7DB-FC65-4CAD-BF0B-2EBE88E9D78D}">
      <dgm:prSet/>
      <dgm:spPr/>
      <dgm:t>
        <a:bodyPr/>
        <a:lstStyle/>
        <a:p>
          <a:endParaRPr lang="en-US"/>
        </a:p>
      </dgm:t>
    </dgm:pt>
    <dgm:pt modelId="{C4A5852F-8449-4F42-8D68-4C226E3511B7}" type="sibTrans" cxnId="{50A2E7DB-FC65-4CAD-BF0B-2EBE88E9D78D}">
      <dgm:prSet/>
      <dgm:spPr/>
      <dgm:t>
        <a:bodyPr/>
        <a:lstStyle/>
        <a:p>
          <a:endParaRPr lang="en-US"/>
        </a:p>
      </dgm:t>
    </dgm:pt>
    <dgm:pt modelId="{A0E68C99-3426-4598-8B18-099210E92A7B}">
      <dgm:prSet phldrT="[Text]"/>
      <dgm:spPr/>
      <dgm:t>
        <a:bodyPr/>
        <a:lstStyle/>
        <a:p>
          <a:r>
            <a:rPr lang="en-US" dirty="0" smtClean="0"/>
            <a:t>94% of all bldgs. ≤50Kft²</a:t>
          </a:r>
          <a:endParaRPr lang="en-US" dirty="0"/>
        </a:p>
      </dgm:t>
    </dgm:pt>
    <dgm:pt modelId="{0C7BC792-E237-4759-B8F2-24AF20A78322}" type="parTrans" cxnId="{F528CAF9-D8E9-487D-ABD7-8E5F1E0BB076}">
      <dgm:prSet/>
      <dgm:spPr/>
      <dgm:t>
        <a:bodyPr/>
        <a:lstStyle/>
        <a:p>
          <a:endParaRPr lang="en-US"/>
        </a:p>
      </dgm:t>
    </dgm:pt>
    <dgm:pt modelId="{BE580B48-EEF8-4361-9190-B4B473826499}" type="sibTrans" cxnId="{F528CAF9-D8E9-487D-ABD7-8E5F1E0BB076}">
      <dgm:prSet/>
      <dgm:spPr/>
      <dgm:t>
        <a:bodyPr/>
        <a:lstStyle/>
        <a:p>
          <a:endParaRPr lang="en-US"/>
        </a:p>
      </dgm:t>
    </dgm:pt>
    <dgm:pt modelId="{D2411F5C-AE26-4FAC-AE57-110A58977FEC}">
      <dgm:prSet phldrT="[Text]"/>
      <dgm:spPr/>
      <dgm:t>
        <a:bodyPr/>
        <a:lstStyle/>
        <a:p>
          <a:r>
            <a:rPr lang="en-US" dirty="0" smtClean="0"/>
            <a:t>75% lack Traditional BAS</a:t>
          </a:r>
          <a:endParaRPr lang="en-US" dirty="0"/>
        </a:p>
      </dgm:t>
    </dgm:pt>
    <dgm:pt modelId="{9D35014F-8044-4A4A-B136-75A5F8760CD2}" type="parTrans" cxnId="{B08F2F03-EBC9-45BD-887B-22B1FD4A4B7B}">
      <dgm:prSet/>
      <dgm:spPr/>
      <dgm:t>
        <a:bodyPr/>
        <a:lstStyle/>
        <a:p>
          <a:endParaRPr lang="en-US"/>
        </a:p>
      </dgm:t>
    </dgm:pt>
    <dgm:pt modelId="{3684136E-B9BD-47CE-9740-5BCBABFF5EF1}" type="sibTrans" cxnId="{B08F2F03-EBC9-45BD-887B-22B1FD4A4B7B}">
      <dgm:prSet/>
      <dgm:spPr/>
      <dgm:t>
        <a:bodyPr/>
        <a:lstStyle/>
        <a:p>
          <a:endParaRPr lang="en-US"/>
        </a:p>
      </dgm:t>
    </dgm:pt>
    <dgm:pt modelId="{83102C19-16E4-427C-BF74-6778C36560A9}">
      <dgm:prSet phldrT="[Text]"/>
      <dgm:spPr/>
      <dgm:t>
        <a:bodyPr/>
        <a:lstStyle/>
        <a:p>
          <a:r>
            <a:rPr lang="en-US" b="1" dirty="0" smtClean="0"/>
            <a:t>3.9M building </a:t>
          </a:r>
          <a:endParaRPr lang="en-US" b="1" dirty="0"/>
        </a:p>
      </dgm:t>
    </dgm:pt>
    <dgm:pt modelId="{9B427EFD-4757-407D-AB7E-5977E3EE0AAF}" type="parTrans" cxnId="{853A6D17-B626-4B31-90E1-68639606E566}">
      <dgm:prSet/>
      <dgm:spPr/>
      <dgm:t>
        <a:bodyPr/>
        <a:lstStyle/>
        <a:p>
          <a:endParaRPr lang="en-US"/>
        </a:p>
      </dgm:t>
    </dgm:pt>
    <dgm:pt modelId="{B93DEC6A-087D-4550-9DB0-4F7D063A0B50}" type="sibTrans" cxnId="{853A6D17-B626-4B31-90E1-68639606E566}">
      <dgm:prSet/>
      <dgm:spPr/>
      <dgm:t>
        <a:bodyPr/>
        <a:lstStyle/>
        <a:p>
          <a:endParaRPr lang="en-US"/>
        </a:p>
      </dgm:t>
    </dgm:pt>
    <dgm:pt modelId="{BF4E4B79-653D-439F-A5E6-D200181E12BF}" type="pres">
      <dgm:prSet presAssocID="{6899D2A8-04A1-4F08-B933-449081FD5871}" presName="Name0" presStyleCnt="0">
        <dgm:presLayoutVars>
          <dgm:chMax val="4"/>
          <dgm:resizeHandles val="exact"/>
        </dgm:presLayoutVars>
      </dgm:prSet>
      <dgm:spPr/>
      <dgm:t>
        <a:bodyPr/>
        <a:lstStyle/>
        <a:p>
          <a:endParaRPr lang="en-US"/>
        </a:p>
      </dgm:t>
    </dgm:pt>
    <dgm:pt modelId="{6FADD8A0-2195-4574-A6FA-6432ED246D5E}" type="pres">
      <dgm:prSet presAssocID="{6899D2A8-04A1-4F08-B933-449081FD5871}" presName="ellipse" presStyleLbl="trBgShp" presStyleIdx="0" presStyleCnt="1"/>
      <dgm:spPr/>
    </dgm:pt>
    <dgm:pt modelId="{35C9B4E6-7BE9-4478-B6D0-09E9F1F7F461}" type="pres">
      <dgm:prSet presAssocID="{6899D2A8-04A1-4F08-B933-449081FD5871}" presName="arrow1" presStyleLbl="fgShp" presStyleIdx="0" presStyleCnt="1"/>
      <dgm:spPr/>
    </dgm:pt>
    <dgm:pt modelId="{0BC90012-AAF2-4C34-90D9-1582E9BF4E45}" type="pres">
      <dgm:prSet presAssocID="{6899D2A8-04A1-4F08-B933-449081FD5871}" presName="rectangle" presStyleLbl="revTx" presStyleIdx="0" presStyleCnt="1">
        <dgm:presLayoutVars>
          <dgm:bulletEnabled val="1"/>
        </dgm:presLayoutVars>
      </dgm:prSet>
      <dgm:spPr/>
      <dgm:t>
        <a:bodyPr/>
        <a:lstStyle/>
        <a:p>
          <a:endParaRPr lang="en-US"/>
        </a:p>
      </dgm:t>
    </dgm:pt>
    <dgm:pt modelId="{5EACE61E-CF54-41B8-AAF7-F13B5B8295C3}" type="pres">
      <dgm:prSet presAssocID="{A0E68C99-3426-4598-8B18-099210E92A7B}" presName="item1" presStyleLbl="node1" presStyleIdx="0" presStyleCnt="3">
        <dgm:presLayoutVars>
          <dgm:bulletEnabled val="1"/>
        </dgm:presLayoutVars>
      </dgm:prSet>
      <dgm:spPr/>
      <dgm:t>
        <a:bodyPr/>
        <a:lstStyle/>
        <a:p>
          <a:endParaRPr lang="en-US"/>
        </a:p>
      </dgm:t>
    </dgm:pt>
    <dgm:pt modelId="{867D18CA-B3A1-43A6-AFC1-C64FA916C142}" type="pres">
      <dgm:prSet presAssocID="{D2411F5C-AE26-4FAC-AE57-110A58977FEC}" presName="item2" presStyleLbl="node1" presStyleIdx="1" presStyleCnt="3" custLinFactNeighborX="-2222" custLinFactNeighborY="13333">
        <dgm:presLayoutVars>
          <dgm:bulletEnabled val="1"/>
        </dgm:presLayoutVars>
      </dgm:prSet>
      <dgm:spPr/>
      <dgm:t>
        <a:bodyPr/>
        <a:lstStyle/>
        <a:p>
          <a:endParaRPr lang="en-US"/>
        </a:p>
      </dgm:t>
    </dgm:pt>
    <dgm:pt modelId="{FFFDF343-2017-4CBD-921C-FD217DBE708A}" type="pres">
      <dgm:prSet presAssocID="{83102C19-16E4-427C-BF74-6778C36560A9}" presName="item3" presStyleLbl="node1" presStyleIdx="2" presStyleCnt="3">
        <dgm:presLayoutVars>
          <dgm:bulletEnabled val="1"/>
        </dgm:presLayoutVars>
      </dgm:prSet>
      <dgm:spPr/>
      <dgm:t>
        <a:bodyPr/>
        <a:lstStyle/>
        <a:p>
          <a:endParaRPr lang="en-US"/>
        </a:p>
      </dgm:t>
    </dgm:pt>
    <dgm:pt modelId="{CA56D662-BA4D-4528-86CA-31F6EDE67A22}" type="pres">
      <dgm:prSet presAssocID="{6899D2A8-04A1-4F08-B933-449081FD5871}" presName="funnel" presStyleLbl="trAlignAcc1" presStyleIdx="0" presStyleCnt="1"/>
      <dgm:spPr/>
    </dgm:pt>
  </dgm:ptLst>
  <dgm:cxnLst>
    <dgm:cxn modelId="{C2FF1884-0061-4B39-995C-00C3B56F1EB2}" type="presOf" srcId="{D2411F5C-AE26-4FAC-AE57-110A58977FEC}" destId="{5EACE61E-CF54-41B8-AAF7-F13B5B8295C3}" srcOrd="0" destOrd="0" presId="urn:microsoft.com/office/officeart/2005/8/layout/funnel1"/>
    <dgm:cxn modelId="{D108678A-DA9B-4CEF-8B1A-0263068733D9}" type="presOf" srcId="{A0E68C99-3426-4598-8B18-099210E92A7B}" destId="{867D18CA-B3A1-43A6-AFC1-C64FA916C142}" srcOrd="0" destOrd="0" presId="urn:microsoft.com/office/officeart/2005/8/layout/funnel1"/>
    <dgm:cxn modelId="{F528CAF9-D8E9-487D-ABD7-8E5F1E0BB076}" srcId="{6899D2A8-04A1-4F08-B933-449081FD5871}" destId="{A0E68C99-3426-4598-8B18-099210E92A7B}" srcOrd="1" destOrd="0" parTransId="{0C7BC792-E237-4759-B8F2-24AF20A78322}" sibTransId="{BE580B48-EEF8-4361-9190-B4B473826499}"/>
    <dgm:cxn modelId="{E930CB7C-5BC9-4C60-A7F5-33080F430EFE}" type="presOf" srcId="{AC569F79-45DA-4F82-92C8-9608B6A4CAAC}" destId="{FFFDF343-2017-4CBD-921C-FD217DBE708A}" srcOrd="0" destOrd="0" presId="urn:microsoft.com/office/officeart/2005/8/layout/funnel1"/>
    <dgm:cxn modelId="{50A2E7DB-FC65-4CAD-BF0B-2EBE88E9D78D}" srcId="{6899D2A8-04A1-4F08-B933-449081FD5871}" destId="{AC569F79-45DA-4F82-92C8-9608B6A4CAAC}" srcOrd="0" destOrd="0" parTransId="{EC5ED56D-0D78-4C19-8191-D84B32BD011C}" sibTransId="{C4A5852F-8449-4F42-8D68-4C226E3511B7}"/>
    <dgm:cxn modelId="{B08F2F03-EBC9-45BD-887B-22B1FD4A4B7B}" srcId="{6899D2A8-04A1-4F08-B933-449081FD5871}" destId="{D2411F5C-AE26-4FAC-AE57-110A58977FEC}" srcOrd="2" destOrd="0" parTransId="{9D35014F-8044-4A4A-B136-75A5F8760CD2}" sibTransId="{3684136E-B9BD-47CE-9740-5BCBABFF5EF1}"/>
    <dgm:cxn modelId="{853A6D17-B626-4B31-90E1-68639606E566}" srcId="{6899D2A8-04A1-4F08-B933-449081FD5871}" destId="{83102C19-16E4-427C-BF74-6778C36560A9}" srcOrd="3" destOrd="0" parTransId="{9B427EFD-4757-407D-AB7E-5977E3EE0AAF}" sibTransId="{B93DEC6A-087D-4550-9DB0-4F7D063A0B50}"/>
    <dgm:cxn modelId="{BAD7163B-B06F-41F2-BE3D-BACCD65AB646}" type="presOf" srcId="{83102C19-16E4-427C-BF74-6778C36560A9}" destId="{0BC90012-AAF2-4C34-90D9-1582E9BF4E45}" srcOrd="0" destOrd="0" presId="urn:microsoft.com/office/officeart/2005/8/layout/funnel1"/>
    <dgm:cxn modelId="{EE09E859-EBC4-442A-8273-E51067D5D3FA}" type="presOf" srcId="{6899D2A8-04A1-4F08-B933-449081FD5871}" destId="{BF4E4B79-653D-439F-A5E6-D200181E12BF}" srcOrd="0" destOrd="0" presId="urn:microsoft.com/office/officeart/2005/8/layout/funnel1"/>
    <dgm:cxn modelId="{BA200EC3-D22B-477E-BEF3-EE0EBFF53068}" type="presParOf" srcId="{BF4E4B79-653D-439F-A5E6-D200181E12BF}" destId="{6FADD8A0-2195-4574-A6FA-6432ED246D5E}" srcOrd="0" destOrd="0" presId="urn:microsoft.com/office/officeart/2005/8/layout/funnel1"/>
    <dgm:cxn modelId="{90260838-1F6A-4351-AADB-140DC2CD7E1A}" type="presParOf" srcId="{BF4E4B79-653D-439F-A5E6-D200181E12BF}" destId="{35C9B4E6-7BE9-4478-B6D0-09E9F1F7F461}" srcOrd="1" destOrd="0" presId="urn:microsoft.com/office/officeart/2005/8/layout/funnel1"/>
    <dgm:cxn modelId="{5ACD5B49-92ED-4AC7-902D-43CBC36F4AE9}" type="presParOf" srcId="{BF4E4B79-653D-439F-A5E6-D200181E12BF}" destId="{0BC90012-AAF2-4C34-90D9-1582E9BF4E45}" srcOrd="2" destOrd="0" presId="urn:microsoft.com/office/officeart/2005/8/layout/funnel1"/>
    <dgm:cxn modelId="{389020B4-C896-4639-82A8-7D42EB4A1594}" type="presParOf" srcId="{BF4E4B79-653D-439F-A5E6-D200181E12BF}" destId="{5EACE61E-CF54-41B8-AAF7-F13B5B8295C3}" srcOrd="3" destOrd="0" presId="urn:microsoft.com/office/officeart/2005/8/layout/funnel1"/>
    <dgm:cxn modelId="{9C20EB1B-5843-4BD1-A733-3B1F33098175}" type="presParOf" srcId="{BF4E4B79-653D-439F-A5E6-D200181E12BF}" destId="{867D18CA-B3A1-43A6-AFC1-C64FA916C142}" srcOrd="4" destOrd="0" presId="urn:microsoft.com/office/officeart/2005/8/layout/funnel1"/>
    <dgm:cxn modelId="{834728EA-FE1F-4368-9094-EAC30A02FAD1}" type="presParOf" srcId="{BF4E4B79-653D-439F-A5E6-D200181E12BF}" destId="{FFFDF343-2017-4CBD-921C-FD217DBE708A}" srcOrd="5" destOrd="0" presId="urn:microsoft.com/office/officeart/2005/8/layout/funnel1"/>
    <dgm:cxn modelId="{E2B03CD3-1F9B-4E32-908C-EBB754B38F21}" type="presParOf" srcId="{BF4E4B79-653D-439F-A5E6-D200181E12BF}" destId="{CA56D662-BA4D-4528-86CA-31F6EDE67A22}"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B8DE93-FF56-4753-9638-BA940F1758C0}"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n-US"/>
        </a:p>
      </dgm:t>
    </dgm:pt>
    <dgm:pt modelId="{B1A227CB-E158-498E-899F-63D2983D9F87}">
      <dgm:prSet phldrT="[Text]"/>
      <dgm:spPr/>
      <dgm:t>
        <a:bodyPr/>
        <a:lstStyle/>
        <a:p>
          <a:r>
            <a:rPr lang="en-US" dirty="0" smtClean="0">
              <a:solidFill>
                <a:schemeClr val="tx1"/>
              </a:solidFill>
            </a:rPr>
            <a:t>Architect</a:t>
          </a:r>
          <a:endParaRPr lang="en-US" dirty="0">
            <a:solidFill>
              <a:schemeClr val="tx1"/>
            </a:solidFill>
          </a:endParaRPr>
        </a:p>
      </dgm:t>
    </dgm:pt>
    <dgm:pt modelId="{E36509DD-AF19-4357-939A-FBD1B08F7AD8}" type="parTrans" cxnId="{0AAF0B91-0622-49BB-8EE3-DF5C0B3044C2}">
      <dgm:prSet/>
      <dgm:spPr/>
      <dgm:t>
        <a:bodyPr/>
        <a:lstStyle/>
        <a:p>
          <a:endParaRPr lang="en-US">
            <a:solidFill>
              <a:schemeClr val="tx1"/>
            </a:solidFill>
          </a:endParaRPr>
        </a:p>
      </dgm:t>
    </dgm:pt>
    <dgm:pt modelId="{B768705D-ED88-4B9A-83A6-477F833772AF}" type="sibTrans" cxnId="{0AAF0B91-0622-49BB-8EE3-DF5C0B3044C2}">
      <dgm:prSet/>
      <dgm:spPr/>
      <dgm:t>
        <a:bodyPr/>
        <a:lstStyle/>
        <a:p>
          <a:endParaRPr lang="en-US">
            <a:solidFill>
              <a:schemeClr val="tx1"/>
            </a:solidFill>
          </a:endParaRPr>
        </a:p>
      </dgm:t>
    </dgm:pt>
    <dgm:pt modelId="{C152A051-136E-499B-9BBE-F2D2FCF91C42}">
      <dgm:prSet phldrT="[Text]"/>
      <dgm:spPr/>
      <dgm:t>
        <a:bodyPr/>
        <a:lstStyle/>
        <a:p>
          <a:pPr algn="l"/>
          <a:r>
            <a:rPr lang="en-US" dirty="0" smtClean="0">
              <a:solidFill>
                <a:schemeClr val="tx1"/>
              </a:solidFill>
            </a:rPr>
            <a:t>Owner</a:t>
          </a:r>
          <a:endParaRPr lang="en-US" dirty="0">
            <a:solidFill>
              <a:schemeClr val="tx1"/>
            </a:solidFill>
          </a:endParaRPr>
        </a:p>
      </dgm:t>
    </dgm:pt>
    <dgm:pt modelId="{B6989B5F-C3E4-4E4A-8134-87CCE646066B}" type="parTrans" cxnId="{82EC7045-508E-45A8-8CA6-A420E0BF4555}">
      <dgm:prSet/>
      <dgm:spPr/>
      <dgm:t>
        <a:bodyPr/>
        <a:lstStyle/>
        <a:p>
          <a:endParaRPr lang="en-US">
            <a:solidFill>
              <a:schemeClr val="tx1"/>
            </a:solidFill>
          </a:endParaRPr>
        </a:p>
      </dgm:t>
    </dgm:pt>
    <dgm:pt modelId="{8EB5A3E6-960E-4D46-BDB0-D9A277C17BFE}" type="sibTrans" cxnId="{82EC7045-508E-45A8-8CA6-A420E0BF4555}">
      <dgm:prSet/>
      <dgm:spPr/>
      <dgm:t>
        <a:bodyPr/>
        <a:lstStyle/>
        <a:p>
          <a:endParaRPr lang="en-US">
            <a:solidFill>
              <a:schemeClr val="tx1"/>
            </a:solidFill>
          </a:endParaRPr>
        </a:p>
      </dgm:t>
    </dgm:pt>
    <dgm:pt modelId="{9C8F5A8D-DD05-49D7-883B-ADB682DE41E0}">
      <dgm:prSet phldrT="[Text]"/>
      <dgm:spPr/>
      <dgm:t>
        <a:bodyPr/>
        <a:lstStyle/>
        <a:p>
          <a:r>
            <a:rPr lang="en-US" dirty="0" smtClean="0">
              <a:solidFill>
                <a:schemeClr val="tx1"/>
              </a:solidFill>
            </a:rPr>
            <a:t>Contractors</a:t>
          </a:r>
          <a:endParaRPr lang="en-US" dirty="0">
            <a:solidFill>
              <a:schemeClr val="tx1"/>
            </a:solidFill>
          </a:endParaRPr>
        </a:p>
      </dgm:t>
    </dgm:pt>
    <dgm:pt modelId="{951E9F9E-4C8E-4022-9D85-12897428B419}" type="parTrans" cxnId="{3B129EDE-6CA2-48C4-A5F8-67CAC3E967E3}">
      <dgm:prSet/>
      <dgm:spPr/>
      <dgm:t>
        <a:bodyPr/>
        <a:lstStyle/>
        <a:p>
          <a:endParaRPr lang="en-US">
            <a:solidFill>
              <a:schemeClr val="tx1"/>
            </a:solidFill>
          </a:endParaRPr>
        </a:p>
      </dgm:t>
    </dgm:pt>
    <dgm:pt modelId="{6093B444-15EF-4369-9BC4-0D4CF1C5BE21}" type="sibTrans" cxnId="{3B129EDE-6CA2-48C4-A5F8-67CAC3E967E3}">
      <dgm:prSet/>
      <dgm:spPr/>
      <dgm:t>
        <a:bodyPr/>
        <a:lstStyle/>
        <a:p>
          <a:endParaRPr lang="en-US">
            <a:solidFill>
              <a:schemeClr val="tx1"/>
            </a:solidFill>
          </a:endParaRPr>
        </a:p>
      </dgm:t>
    </dgm:pt>
    <dgm:pt modelId="{15303B2C-6EA3-45C9-9F01-A399A0E4390C}">
      <dgm:prSet phldrT="[Text]"/>
      <dgm:spPr/>
      <dgm:t>
        <a:bodyPr/>
        <a:lstStyle/>
        <a:p>
          <a:r>
            <a:rPr lang="en-US" dirty="0" smtClean="0">
              <a:solidFill>
                <a:schemeClr val="tx1"/>
              </a:solidFill>
            </a:rPr>
            <a:t>Specialist: Lighting, IAQ,  HVAC, Acoustics, Fire, Security, Communications, Energy, Utility Rep, Commissioning</a:t>
          </a:r>
          <a:endParaRPr lang="en-US" dirty="0">
            <a:solidFill>
              <a:schemeClr val="tx1"/>
            </a:solidFill>
          </a:endParaRPr>
        </a:p>
      </dgm:t>
    </dgm:pt>
    <dgm:pt modelId="{8687026C-4369-45CA-A444-268CC7B09DBF}" type="parTrans" cxnId="{24088C54-2B95-4593-B78E-0462E5FA28DA}">
      <dgm:prSet/>
      <dgm:spPr/>
      <dgm:t>
        <a:bodyPr/>
        <a:lstStyle/>
        <a:p>
          <a:endParaRPr lang="en-US">
            <a:solidFill>
              <a:schemeClr val="tx1"/>
            </a:solidFill>
          </a:endParaRPr>
        </a:p>
      </dgm:t>
    </dgm:pt>
    <dgm:pt modelId="{7B9B1866-F282-4810-8479-8A1ED7E45D9C}" type="sibTrans" cxnId="{24088C54-2B95-4593-B78E-0462E5FA28DA}">
      <dgm:prSet/>
      <dgm:spPr/>
      <dgm:t>
        <a:bodyPr/>
        <a:lstStyle/>
        <a:p>
          <a:endParaRPr lang="en-US">
            <a:solidFill>
              <a:schemeClr val="tx1"/>
            </a:solidFill>
          </a:endParaRPr>
        </a:p>
      </dgm:t>
    </dgm:pt>
    <dgm:pt modelId="{BA3B7DAF-C68E-4A32-BFA7-74C1E35BBD3C}">
      <dgm:prSet phldrT="[Text]"/>
      <dgm:spPr/>
      <dgm:t>
        <a:bodyPr/>
        <a:lstStyle/>
        <a:p>
          <a:r>
            <a:rPr lang="en-US" dirty="0" smtClean="0">
              <a:solidFill>
                <a:schemeClr val="tx1"/>
              </a:solidFill>
            </a:rPr>
            <a:t>Engineers</a:t>
          </a:r>
          <a:endParaRPr lang="en-US" dirty="0">
            <a:solidFill>
              <a:schemeClr val="tx1"/>
            </a:solidFill>
          </a:endParaRPr>
        </a:p>
      </dgm:t>
    </dgm:pt>
    <dgm:pt modelId="{D0FD15CA-5355-4D9D-9D68-2654DD2CD9DD}" type="parTrans" cxnId="{E5D0F413-F2A4-49C0-89A4-39B9F400D340}">
      <dgm:prSet/>
      <dgm:spPr/>
      <dgm:t>
        <a:bodyPr/>
        <a:lstStyle/>
        <a:p>
          <a:endParaRPr lang="en-US">
            <a:solidFill>
              <a:schemeClr val="tx1"/>
            </a:solidFill>
          </a:endParaRPr>
        </a:p>
      </dgm:t>
    </dgm:pt>
    <dgm:pt modelId="{78927913-222F-4246-8980-789BCCA8677E}" type="sibTrans" cxnId="{E5D0F413-F2A4-49C0-89A4-39B9F400D340}">
      <dgm:prSet/>
      <dgm:spPr/>
      <dgm:t>
        <a:bodyPr/>
        <a:lstStyle/>
        <a:p>
          <a:endParaRPr lang="en-US">
            <a:solidFill>
              <a:schemeClr val="tx1"/>
            </a:solidFill>
          </a:endParaRPr>
        </a:p>
      </dgm:t>
    </dgm:pt>
    <dgm:pt modelId="{1BB266C2-EECF-4D5A-A46A-3C730A36FC70}">
      <dgm:prSet phldrT="[Text]"/>
      <dgm:spPr/>
      <dgm:t>
        <a:bodyPr/>
        <a:lstStyle/>
        <a:p>
          <a:r>
            <a:rPr lang="en-US" dirty="0" smtClean="0">
              <a:solidFill>
                <a:schemeClr val="tx1"/>
              </a:solidFill>
            </a:rPr>
            <a:t>Cost Consultants</a:t>
          </a:r>
          <a:endParaRPr lang="en-US" dirty="0">
            <a:solidFill>
              <a:schemeClr val="tx1"/>
            </a:solidFill>
          </a:endParaRPr>
        </a:p>
      </dgm:t>
    </dgm:pt>
    <dgm:pt modelId="{046BF544-3851-48C1-A37A-2FF74167D7CA}" type="parTrans" cxnId="{0579D2A9-C687-4C8B-9149-71142E81474C}">
      <dgm:prSet/>
      <dgm:spPr/>
      <dgm:t>
        <a:bodyPr/>
        <a:lstStyle/>
        <a:p>
          <a:endParaRPr lang="en-US">
            <a:solidFill>
              <a:schemeClr val="tx1"/>
            </a:solidFill>
          </a:endParaRPr>
        </a:p>
      </dgm:t>
    </dgm:pt>
    <dgm:pt modelId="{19AA6CE7-F204-4022-94FE-EB8E61C5E61D}" type="sibTrans" cxnId="{0579D2A9-C687-4C8B-9149-71142E81474C}">
      <dgm:prSet/>
      <dgm:spPr/>
      <dgm:t>
        <a:bodyPr/>
        <a:lstStyle/>
        <a:p>
          <a:endParaRPr lang="en-US">
            <a:solidFill>
              <a:schemeClr val="tx1"/>
            </a:solidFill>
          </a:endParaRPr>
        </a:p>
      </dgm:t>
    </dgm:pt>
    <dgm:pt modelId="{0F6421DD-39A0-468B-9F49-153DC8335FF1}" type="pres">
      <dgm:prSet presAssocID="{A2B8DE93-FF56-4753-9638-BA940F1758C0}" presName="Name0" presStyleCnt="0">
        <dgm:presLayoutVars>
          <dgm:chMax val="1"/>
          <dgm:chPref val="1"/>
          <dgm:dir/>
          <dgm:animOne val="branch"/>
          <dgm:animLvl val="lvl"/>
        </dgm:presLayoutVars>
      </dgm:prSet>
      <dgm:spPr/>
      <dgm:t>
        <a:bodyPr/>
        <a:lstStyle/>
        <a:p>
          <a:endParaRPr lang="en-US"/>
        </a:p>
      </dgm:t>
    </dgm:pt>
    <dgm:pt modelId="{FEAB5D3E-C9FB-4DBA-9E73-2F43A62D775F}" type="pres">
      <dgm:prSet presAssocID="{B1A227CB-E158-498E-899F-63D2983D9F87}" presName="singleCycle" presStyleCnt="0"/>
      <dgm:spPr/>
    </dgm:pt>
    <dgm:pt modelId="{C143FB7E-A7B1-4705-BBB8-6288173AE098}" type="pres">
      <dgm:prSet presAssocID="{B1A227CB-E158-498E-899F-63D2983D9F87}" presName="singleCenter" presStyleLbl="node1" presStyleIdx="0" presStyleCnt="6" custScaleX="91623" custScaleY="60767" custLinFactNeighborY="-12009">
        <dgm:presLayoutVars>
          <dgm:chMax val="7"/>
          <dgm:chPref val="7"/>
        </dgm:presLayoutVars>
      </dgm:prSet>
      <dgm:spPr/>
      <dgm:t>
        <a:bodyPr/>
        <a:lstStyle/>
        <a:p>
          <a:endParaRPr lang="en-US"/>
        </a:p>
      </dgm:t>
    </dgm:pt>
    <dgm:pt modelId="{3A44CD26-F427-43FA-994F-512825022651}" type="pres">
      <dgm:prSet presAssocID="{B6989B5F-C3E4-4E4A-8134-87CCE646066B}" presName="Name56" presStyleLbl="parChTrans1D2" presStyleIdx="0" presStyleCnt="5"/>
      <dgm:spPr/>
      <dgm:t>
        <a:bodyPr/>
        <a:lstStyle/>
        <a:p>
          <a:endParaRPr lang="en-US"/>
        </a:p>
      </dgm:t>
    </dgm:pt>
    <dgm:pt modelId="{D0C87296-8FF9-4CF1-A2D1-AEA6D0BD6D14}" type="pres">
      <dgm:prSet presAssocID="{C152A051-136E-499B-9BBE-F2D2FCF91C42}" presName="text0" presStyleLbl="node1" presStyleIdx="1" presStyleCnt="6">
        <dgm:presLayoutVars>
          <dgm:bulletEnabled val="1"/>
        </dgm:presLayoutVars>
      </dgm:prSet>
      <dgm:spPr/>
      <dgm:t>
        <a:bodyPr/>
        <a:lstStyle/>
        <a:p>
          <a:endParaRPr lang="en-US"/>
        </a:p>
      </dgm:t>
    </dgm:pt>
    <dgm:pt modelId="{4412D6BA-7905-41D0-BE11-A93BB86522F3}" type="pres">
      <dgm:prSet presAssocID="{951E9F9E-4C8E-4022-9D85-12897428B419}" presName="Name56" presStyleLbl="parChTrans1D2" presStyleIdx="1" presStyleCnt="5"/>
      <dgm:spPr/>
      <dgm:t>
        <a:bodyPr/>
        <a:lstStyle/>
        <a:p>
          <a:endParaRPr lang="en-US"/>
        </a:p>
      </dgm:t>
    </dgm:pt>
    <dgm:pt modelId="{4B7B6234-4FED-4D8D-937A-E6A1FC50C23F}" type="pres">
      <dgm:prSet presAssocID="{9C8F5A8D-DD05-49D7-883B-ADB682DE41E0}" presName="text0" presStyleLbl="node1" presStyleIdx="2" presStyleCnt="6" custRadScaleRad="123440" custRadScaleInc="144742">
        <dgm:presLayoutVars>
          <dgm:bulletEnabled val="1"/>
        </dgm:presLayoutVars>
      </dgm:prSet>
      <dgm:spPr/>
      <dgm:t>
        <a:bodyPr/>
        <a:lstStyle/>
        <a:p>
          <a:endParaRPr lang="en-US"/>
        </a:p>
      </dgm:t>
    </dgm:pt>
    <dgm:pt modelId="{90D2554A-4FC2-46E3-A140-F4D4E7F30458}" type="pres">
      <dgm:prSet presAssocID="{D0FD15CA-5355-4D9D-9D68-2654DD2CD9DD}" presName="Name56" presStyleLbl="parChTrans1D2" presStyleIdx="2" presStyleCnt="5"/>
      <dgm:spPr/>
      <dgm:t>
        <a:bodyPr/>
        <a:lstStyle/>
        <a:p>
          <a:endParaRPr lang="en-US"/>
        </a:p>
      </dgm:t>
    </dgm:pt>
    <dgm:pt modelId="{D46BCF09-2AB3-45A6-BEB3-FB43FAB47584}" type="pres">
      <dgm:prSet presAssocID="{BA3B7DAF-C68E-4A32-BFA7-74C1E35BBD3C}" presName="text0" presStyleLbl="node1" presStyleIdx="3" presStyleCnt="6" custScaleX="96262" custScaleY="109329" custRadScaleRad="77264" custRadScaleInc="26709">
        <dgm:presLayoutVars>
          <dgm:bulletEnabled val="1"/>
        </dgm:presLayoutVars>
      </dgm:prSet>
      <dgm:spPr/>
      <dgm:t>
        <a:bodyPr/>
        <a:lstStyle/>
        <a:p>
          <a:endParaRPr lang="en-US"/>
        </a:p>
      </dgm:t>
    </dgm:pt>
    <dgm:pt modelId="{755F7D86-893D-46AD-A2C3-B56D078C13C1}" type="pres">
      <dgm:prSet presAssocID="{046BF544-3851-48C1-A37A-2FF74167D7CA}" presName="Name56" presStyleLbl="parChTrans1D2" presStyleIdx="3" presStyleCnt="5"/>
      <dgm:spPr/>
      <dgm:t>
        <a:bodyPr/>
        <a:lstStyle/>
        <a:p>
          <a:endParaRPr lang="en-US"/>
        </a:p>
      </dgm:t>
    </dgm:pt>
    <dgm:pt modelId="{443216E9-1AB7-49B3-81E4-AA26BDC2FFF9}" type="pres">
      <dgm:prSet presAssocID="{1BB266C2-EECF-4D5A-A46A-3C730A36FC70}" presName="text0" presStyleLbl="node1" presStyleIdx="4" presStyleCnt="6" custScaleX="105223" custScaleY="114551" custRadScaleRad="76939" custRadScaleInc="-42312">
        <dgm:presLayoutVars>
          <dgm:bulletEnabled val="1"/>
        </dgm:presLayoutVars>
      </dgm:prSet>
      <dgm:spPr/>
      <dgm:t>
        <a:bodyPr/>
        <a:lstStyle/>
        <a:p>
          <a:endParaRPr lang="en-US"/>
        </a:p>
      </dgm:t>
    </dgm:pt>
    <dgm:pt modelId="{530A3652-82B4-4DB8-94AF-1EC99CA27961}" type="pres">
      <dgm:prSet presAssocID="{8687026C-4369-45CA-A444-268CC7B09DBF}" presName="Name56" presStyleLbl="parChTrans1D2" presStyleIdx="4" presStyleCnt="5"/>
      <dgm:spPr/>
      <dgm:t>
        <a:bodyPr/>
        <a:lstStyle/>
        <a:p>
          <a:endParaRPr lang="en-US"/>
        </a:p>
      </dgm:t>
    </dgm:pt>
    <dgm:pt modelId="{F1372139-1C13-4E8C-9711-11EFFAE8A2CE}" type="pres">
      <dgm:prSet presAssocID="{15303B2C-6EA3-45C9-9F01-A399A0E4390C}" presName="text0" presStyleLbl="node1" presStyleIdx="5" presStyleCnt="6" custScaleX="192158" custScaleY="171976" custRadScaleRad="151297" custRadScaleInc="-118199">
        <dgm:presLayoutVars>
          <dgm:bulletEnabled val="1"/>
        </dgm:presLayoutVars>
      </dgm:prSet>
      <dgm:spPr/>
      <dgm:t>
        <a:bodyPr/>
        <a:lstStyle/>
        <a:p>
          <a:endParaRPr lang="en-US"/>
        </a:p>
      </dgm:t>
    </dgm:pt>
  </dgm:ptLst>
  <dgm:cxnLst>
    <dgm:cxn modelId="{459A4473-5E84-42DC-867E-B7B18E01D7EA}" type="presOf" srcId="{B1A227CB-E158-498E-899F-63D2983D9F87}" destId="{C143FB7E-A7B1-4705-BBB8-6288173AE098}" srcOrd="0" destOrd="0" presId="urn:microsoft.com/office/officeart/2008/layout/RadialCluster"/>
    <dgm:cxn modelId="{AF998A4C-F5A1-42ED-B9F8-B67565705CE1}" type="presOf" srcId="{1BB266C2-EECF-4D5A-A46A-3C730A36FC70}" destId="{443216E9-1AB7-49B3-81E4-AA26BDC2FFF9}" srcOrd="0" destOrd="0" presId="urn:microsoft.com/office/officeart/2008/layout/RadialCluster"/>
    <dgm:cxn modelId="{D313FFBE-03EE-4232-840A-7F361F644B19}" type="presOf" srcId="{B6989B5F-C3E4-4E4A-8134-87CCE646066B}" destId="{3A44CD26-F427-43FA-994F-512825022651}" srcOrd="0" destOrd="0" presId="urn:microsoft.com/office/officeart/2008/layout/RadialCluster"/>
    <dgm:cxn modelId="{82EC7045-508E-45A8-8CA6-A420E0BF4555}" srcId="{B1A227CB-E158-498E-899F-63D2983D9F87}" destId="{C152A051-136E-499B-9BBE-F2D2FCF91C42}" srcOrd="0" destOrd="0" parTransId="{B6989B5F-C3E4-4E4A-8134-87CCE646066B}" sibTransId="{8EB5A3E6-960E-4D46-BDB0-D9A277C17BFE}"/>
    <dgm:cxn modelId="{0AAF0B91-0622-49BB-8EE3-DF5C0B3044C2}" srcId="{A2B8DE93-FF56-4753-9638-BA940F1758C0}" destId="{B1A227CB-E158-498E-899F-63D2983D9F87}" srcOrd="0" destOrd="0" parTransId="{E36509DD-AF19-4357-939A-FBD1B08F7AD8}" sibTransId="{B768705D-ED88-4B9A-83A6-477F833772AF}"/>
    <dgm:cxn modelId="{6ED5328E-9A72-409E-B822-78231714E49F}" type="presOf" srcId="{9C8F5A8D-DD05-49D7-883B-ADB682DE41E0}" destId="{4B7B6234-4FED-4D8D-937A-E6A1FC50C23F}" srcOrd="0" destOrd="0" presId="urn:microsoft.com/office/officeart/2008/layout/RadialCluster"/>
    <dgm:cxn modelId="{19A8FDB2-E15B-49CF-9CAB-7DEB8D78C109}" type="presOf" srcId="{A2B8DE93-FF56-4753-9638-BA940F1758C0}" destId="{0F6421DD-39A0-468B-9F49-153DC8335FF1}" srcOrd="0" destOrd="0" presId="urn:microsoft.com/office/officeart/2008/layout/RadialCluster"/>
    <dgm:cxn modelId="{B6865575-7276-449A-890F-D4BD6BE089F4}" type="presOf" srcId="{046BF544-3851-48C1-A37A-2FF74167D7CA}" destId="{755F7D86-893D-46AD-A2C3-B56D078C13C1}" srcOrd="0" destOrd="0" presId="urn:microsoft.com/office/officeart/2008/layout/RadialCluster"/>
    <dgm:cxn modelId="{095D98C4-6B0B-4107-8918-D847525D704B}" type="presOf" srcId="{8687026C-4369-45CA-A444-268CC7B09DBF}" destId="{530A3652-82B4-4DB8-94AF-1EC99CA27961}" srcOrd="0" destOrd="0" presId="urn:microsoft.com/office/officeart/2008/layout/RadialCluster"/>
    <dgm:cxn modelId="{0579D2A9-C687-4C8B-9149-71142E81474C}" srcId="{B1A227CB-E158-498E-899F-63D2983D9F87}" destId="{1BB266C2-EECF-4D5A-A46A-3C730A36FC70}" srcOrd="3" destOrd="0" parTransId="{046BF544-3851-48C1-A37A-2FF74167D7CA}" sibTransId="{19AA6CE7-F204-4022-94FE-EB8E61C5E61D}"/>
    <dgm:cxn modelId="{24088C54-2B95-4593-B78E-0462E5FA28DA}" srcId="{B1A227CB-E158-498E-899F-63D2983D9F87}" destId="{15303B2C-6EA3-45C9-9F01-A399A0E4390C}" srcOrd="4" destOrd="0" parTransId="{8687026C-4369-45CA-A444-268CC7B09DBF}" sibTransId="{7B9B1866-F282-4810-8479-8A1ED7E45D9C}"/>
    <dgm:cxn modelId="{29C44585-BC89-4153-BE9B-445ABD2300D3}" type="presOf" srcId="{D0FD15CA-5355-4D9D-9D68-2654DD2CD9DD}" destId="{90D2554A-4FC2-46E3-A140-F4D4E7F30458}" srcOrd="0" destOrd="0" presId="urn:microsoft.com/office/officeart/2008/layout/RadialCluster"/>
    <dgm:cxn modelId="{A01B3285-4107-48A6-8582-25981C89F60B}" type="presOf" srcId="{C152A051-136E-499B-9BBE-F2D2FCF91C42}" destId="{D0C87296-8FF9-4CF1-A2D1-AEA6D0BD6D14}" srcOrd="0" destOrd="0" presId="urn:microsoft.com/office/officeart/2008/layout/RadialCluster"/>
    <dgm:cxn modelId="{3B129EDE-6CA2-48C4-A5F8-67CAC3E967E3}" srcId="{B1A227CB-E158-498E-899F-63D2983D9F87}" destId="{9C8F5A8D-DD05-49D7-883B-ADB682DE41E0}" srcOrd="1" destOrd="0" parTransId="{951E9F9E-4C8E-4022-9D85-12897428B419}" sibTransId="{6093B444-15EF-4369-9BC4-0D4CF1C5BE21}"/>
    <dgm:cxn modelId="{433FFF5A-9969-46AC-9FC2-6678DA2B503E}" type="presOf" srcId="{15303B2C-6EA3-45C9-9F01-A399A0E4390C}" destId="{F1372139-1C13-4E8C-9711-11EFFAE8A2CE}" srcOrd="0" destOrd="0" presId="urn:microsoft.com/office/officeart/2008/layout/RadialCluster"/>
    <dgm:cxn modelId="{64D6A2A7-F4DD-46A9-B01B-14E9D5731D71}" type="presOf" srcId="{951E9F9E-4C8E-4022-9D85-12897428B419}" destId="{4412D6BA-7905-41D0-BE11-A93BB86522F3}" srcOrd="0" destOrd="0" presId="urn:microsoft.com/office/officeart/2008/layout/RadialCluster"/>
    <dgm:cxn modelId="{E5D0F413-F2A4-49C0-89A4-39B9F400D340}" srcId="{B1A227CB-E158-498E-899F-63D2983D9F87}" destId="{BA3B7DAF-C68E-4A32-BFA7-74C1E35BBD3C}" srcOrd="2" destOrd="0" parTransId="{D0FD15CA-5355-4D9D-9D68-2654DD2CD9DD}" sibTransId="{78927913-222F-4246-8980-789BCCA8677E}"/>
    <dgm:cxn modelId="{3041D143-8905-4325-A4D0-FD9144FD1D8E}" type="presOf" srcId="{BA3B7DAF-C68E-4A32-BFA7-74C1E35BBD3C}" destId="{D46BCF09-2AB3-45A6-BEB3-FB43FAB47584}" srcOrd="0" destOrd="0" presId="urn:microsoft.com/office/officeart/2008/layout/RadialCluster"/>
    <dgm:cxn modelId="{39CCBAE4-04B1-4ED5-9921-1FA94ACD8204}" type="presParOf" srcId="{0F6421DD-39A0-468B-9F49-153DC8335FF1}" destId="{FEAB5D3E-C9FB-4DBA-9E73-2F43A62D775F}" srcOrd="0" destOrd="0" presId="urn:microsoft.com/office/officeart/2008/layout/RadialCluster"/>
    <dgm:cxn modelId="{16AD70BF-7E18-4899-B4AB-EA278D36CA62}" type="presParOf" srcId="{FEAB5D3E-C9FB-4DBA-9E73-2F43A62D775F}" destId="{C143FB7E-A7B1-4705-BBB8-6288173AE098}" srcOrd="0" destOrd="0" presId="urn:microsoft.com/office/officeart/2008/layout/RadialCluster"/>
    <dgm:cxn modelId="{53A82352-2B6C-4ABF-A45C-A215B66D2E7B}" type="presParOf" srcId="{FEAB5D3E-C9FB-4DBA-9E73-2F43A62D775F}" destId="{3A44CD26-F427-43FA-994F-512825022651}" srcOrd="1" destOrd="0" presId="urn:microsoft.com/office/officeart/2008/layout/RadialCluster"/>
    <dgm:cxn modelId="{4CFB1379-E705-4BD2-B27F-748ACD8D4D1F}" type="presParOf" srcId="{FEAB5D3E-C9FB-4DBA-9E73-2F43A62D775F}" destId="{D0C87296-8FF9-4CF1-A2D1-AEA6D0BD6D14}" srcOrd="2" destOrd="0" presId="urn:microsoft.com/office/officeart/2008/layout/RadialCluster"/>
    <dgm:cxn modelId="{A0C96ED4-32E8-4DAB-830E-75D0754176E5}" type="presParOf" srcId="{FEAB5D3E-C9FB-4DBA-9E73-2F43A62D775F}" destId="{4412D6BA-7905-41D0-BE11-A93BB86522F3}" srcOrd="3" destOrd="0" presId="urn:microsoft.com/office/officeart/2008/layout/RadialCluster"/>
    <dgm:cxn modelId="{22A907D6-6562-4724-B5EE-8084937A123E}" type="presParOf" srcId="{FEAB5D3E-C9FB-4DBA-9E73-2F43A62D775F}" destId="{4B7B6234-4FED-4D8D-937A-E6A1FC50C23F}" srcOrd="4" destOrd="0" presId="urn:microsoft.com/office/officeart/2008/layout/RadialCluster"/>
    <dgm:cxn modelId="{2009EC06-C75C-4725-B7FE-12E38135157F}" type="presParOf" srcId="{FEAB5D3E-C9FB-4DBA-9E73-2F43A62D775F}" destId="{90D2554A-4FC2-46E3-A140-F4D4E7F30458}" srcOrd="5" destOrd="0" presId="urn:microsoft.com/office/officeart/2008/layout/RadialCluster"/>
    <dgm:cxn modelId="{83F572BA-730D-4310-9099-76FD4DC03CF9}" type="presParOf" srcId="{FEAB5D3E-C9FB-4DBA-9E73-2F43A62D775F}" destId="{D46BCF09-2AB3-45A6-BEB3-FB43FAB47584}" srcOrd="6" destOrd="0" presId="urn:microsoft.com/office/officeart/2008/layout/RadialCluster"/>
    <dgm:cxn modelId="{3EF14D51-C329-4739-A528-DC728E61923F}" type="presParOf" srcId="{FEAB5D3E-C9FB-4DBA-9E73-2F43A62D775F}" destId="{755F7D86-893D-46AD-A2C3-B56D078C13C1}" srcOrd="7" destOrd="0" presId="urn:microsoft.com/office/officeart/2008/layout/RadialCluster"/>
    <dgm:cxn modelId="{766A656C-AC48-4F46-894A-E151D82F4B2B}" type="presParOf" srcId="{FEAB5D3E-C9FB-4DBA-9E73-2F43A62D775F}" destId="{443216E9-1AB7-49B3-81E4-AA26BDC2FFF9}" srcOrd="8" destOrd="0" presId="urn:microsoft.com/office/officeart/2008/layout/RadialCluster"/>
    <dgm:cxn modelId="{59E2029A-ABA5-4284-9DCD-ECB28FCCEE6D}" type="presParOf" srcId="{FEAB5D3E-C9FB-4DBA-9E73-2F43A62D775F}" destId="{530A3652-82B4-4DB8-94AF-1EC99CA27961}" srcOrd="9" destOrd="0" presId="urn:microsoft.com/office/officeart/2008/layout/RadialCluster"/>
    <dgm:cxn modelId="{5DF2D087-6786-46AB-ACEA-329C97BA4CBD}" type="presParOf" srcId="{FEAB5D3E-C9FB-4DBA-9E73-2F43A62D775F}" destId="{F1372139-1C13-4E8C-9711-11EFFAE8A2CE}"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8ABC59-A78E-4639-AEA9-55CA6F094F4D}"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63066582-F805-41DA-A056-26BF2A53CBA5}">
      <dgm:prSet phldrT="[Text]"/>
      <dgm:spPr/>
      <dgm:t>
        <a:bodyPr/>
        <a:lstStyle/>
        <a:p>
          <a:r>
            <a:rPr lang="en-US" dirty="0" smtClean="0">
              <a:solidFill>
                <a:schemeClr val="tx1"/>
              </a:solidFill>
            </a:rPr>
            <a:t>Team Lead</a:t>
          </a:r>
          <a:endParaRPr lang="en-US" dirty="0">
            <a:solidFill>
              <a:schemeClr val="tx1"/>
            </a:solidFill>
          </a:endParaRPr>
        </a:p>
      </dgm:t>
    </dgm:pt>
    <dgm:pt modelId="{0C069A82-2ECB-474D-895C-A6CD78A372B3}" type="parTrans" cxnId="{BE5247F8-CCCF-4533-B2DB-B02D624B1BC0}">
      <dgm:prSet/>
      <dgm:spPr/>
      <dgm:t>
        <a:bodyPr/>
        <a:lstStyle/>
        <a:p>
          <a:endParaRPr lang="en-US">
            <a:solidFill>
              <a:schemeClr val="tx1"/>
            </a:solidFill>
          </a:endParaRPr>
        </a:p>
      </dgm:t>
    </dgm:pt>
    <dgm:pt modelId="{D5B75443-DDCA-48BE-92EA-E72894AFB290}" type="sibTrans" cxnId="{BE5247F8-CCCF-4533-B2DB-B02D624B1BC0}">
      <dgm:prSet/>
      <dgm:spPr/>
      <dgm:t>
        <a:bodyPr/>
        <a:lstStyle/>
        <a:p>
          <a:endParaRPr lang="en-US">
            <a:solidFill>
              <a:schemeClr val="tx1"/>
            </a:solidFill>
          </a:endParaRPr>
        </a:p>
      </dgm:t>
    </dgm:pt>
    <dgm:pt modelId="{D803BDF3-7D8D-49E3-ADA2-2BAB2A287702}">
      <dgm:prSet phldrT="[Text]"/>
      <dgm:spPr/>
      <dgm:t>
        <a:bodyPr/>
        <a:lstStyle/>
        <a:p>
          <a:r>
            <a:rPr lang="en-US" dirty="0" smtClean="0">
              <a:solidFill>
                <a:schemeClr val="tx1"/>
              </a:solidFill>
            </a:rPr>
            <a:t>HVAC</a:t>
          </a:r>
          <a:endParaRPr lang="en-US" dirty="0">
            <a:solidFill>
              <a:schemeClr val="tx1"/>
            </a:solidFill>
          </a:endParaRPr>
        </a:p>
      </dgm:t>
    </dgm:pt>
    <dgm:pt modelId="{F76B2458-61CE-4259-B662-B5A1A9B2B597}" type="parTrans" cxnId="{208BCD60-32E4-4FCE-B828-2B5E5A4081A7}">
      <dgm:prSet/>
      <dgm:spPr/>
      <dgm:t>
        <a:bodyPr/>
        <a:lstStyle/>
        <a:p>
          <a:endParaRPr lang="en-US" dirty="0">
            <a:solidFill>
              <a:schemeClr val="tx1"/>
            </a:solidFill>
          </a:endParaRPr>
        </a:p>
      </dgm:t>
    </dgm:pt>
    <dgm:pt modelId="{D027C6A5-5474-471B-B7EB-22D659726CF6}" type="sibTrans" cxnId="{208BCD60-32E4-4FCE-B828-2B5E5A4081A7}">
      <dgm:prSet/>
      <dgm:spPr/>
      <dgm:t>
        <a:bodyPr/>
        <a:lstStyle/>
        <a:p>
          <a:endParaRPr lang="en-US">
            <a:solidFill>
              <a:schemeClr val="tx1"/>
            </a:solidFill>
          </a:endParaRPr>
        </a:p>
      </dgm:t>
    </dgm:pt>
    <dgm:pt modelId="{99CC285C-CC49-4125-851B-D679FB9AF969}">
      <dgm:prSet phldrT="[Text]"/>
      <dgm:spPr/>
      <dgm:t>
        <a:bodyPr/>
        <a:lstStyle/>
        <a:p>
          <a:r>
            <a:rPr lang="en-US" dirty="0" smtClean="0">
              <a:solidFill>
                <a:schemeClr val="tx1"/>
              </a:solidFill>
            </a:rPr>
            <a:t>IAQ</a:t>
          </a:r>
          <a:endParaRPr lang="en-US" dirty="0">
            <a:solidFill>
              <a:schemeClr val="tx1"/>
            </a:solidFill>
          </a:endParaRPr>
        </a:p>
      </dgm:t>
    </dgm:pt>
    <dgm:pt modelId="{77D98C09-1A60-4D98-BA1E-15A46532D809}" type="parTrans" cxnId="{F7768B47-663F-4D88-9A39-F44DFD29AA0B}">
      <dgm:prSet/>
      <dgm:spPr/>
      <dgm:t>
        <a:bodyPr/>
        <a:lstStyle/>
        <a:p>
          <a:endParaRPr lang="en-US" dirty="0">
            <a:solidFill>
              <a:schemeClr val="tx1"/>
            </a:solidFill>
          </a:endParaRPr>
        </a:p>
      </dgm:t>
    </dgm:pt>
    <dgm:pt modelId="{FFA87AC2-F0BE-4626-8567-94A5D32B9014}" type="sibTrans" cxnId="{F7768B47-663F-4D88-9A39-F44DFD29AA0B}">
      <dgm:prSet/>
      <dgm:spPr/>
      <dgm:t>
        <a:bodyPr/>
        <a:lstStyle/>
        <a:p>
          <a:endParaRPr lang="en-US">
            <a:solidFill>
              <a:schemeClr val="tx1"/>
            </a:solidFill>
          </a:endParaRPr>
        </a:p>
      </dgm:t>
    </dgm:pt>
    <dgm:pt modelId="{668C6208-C446-4A5E-A252-1E150A59E2DA}">
      <dgm:prSet phldrT="[Text]"/>
      <dgm:spPr/>
      <dgm:t>
        <a:bodyPr/>
        <a:lstStyle/>
        <a:p>
          <a:r>
            <a:rPr lang="en-US" dirty="0" smtClean="0">
              <a:solidFill>
                <a:schemeClr val="tx1"/>
              </a:solidFill>
            </a:rPr>
            <a:t>Acoustics</a:t>
          </a:r>
          <a:endParaRPr lang="en-US" dirty="0">
            <a:solidFill>
              <a:schemeClr val="tx1"/>
            </a:solidFill>
          </a:endParaRPr>
        </a:p>
      </dgm:t>
    </dgm:pt>
    <dgm:pt modelId="{17E08366-52A6-476D-90C5-2F388090D261}" type="parTrans" cxnId="{A47A250F-B444-4EF1-B6F8-6D82EEA856D2}">
      <dgm:prSet/>
      <dgm:spPr/>
      <dgm:t>
        <a:bodyPr/>
        <a:lstStyle/>
        <a:p>
          <a:endParaRPr lang="en-US" dirty="0">
            <a:solidFill>
              <a:schemeClr val="tx1"/>
            </a:solidFill>
          </a:endParaRPr>
        </a:p>
      </dgm:t>
    </dgm:pt>
    <dgm:pt modelId="{466C525A-F6E8-40D9-A7CE-8268DE14EFB2}" type="sibTrans" cxnId="{A47A250F-B444-4EF1-B6F8-6D82EEA856D2}">
      <dgm:prSet/>
      <dgm:spPr/>
      <dgm:t>
        <a:bodyPr/>
        <a:lstStyle/>
        <a:p>
          <a:endParaRPr lang="en-US">
            <a:solidFill>
              <a:schemeClr val="tx1"/>
            </a:solidFill>
          </a:endParaRPr>
        </a:p>
      </dgm:t>
    </dgm:pt>
    <dgm:pt modelId="{4DC57F39-B50A-4CB5-8A1E-AD089077C74A}">
      <dgm:prSet phldrT="[Text]"/>
      <dgm:spPr/>
      <dgm:t>
        <a:bodyPr/>
        <a:lstStyle/>
        <a:p>
          <a:r>
            <a:rPr lang="en-US" dirty="0" smtClean="0">
              <a:solidFill>
                <a:schemeClr val="tx1"/>
              </a:solidFill>
            </a:rPr>
            <a:t>Fire</a:t>
          </a:r>
          <a:endParaRPr lang="en-US" dirty="0">
            <a:solidFill>
              <a:schemeClr val="tx1"/>
            </a:solidFill>
          </a:endParaRPr>
        </a:p>
      </dgm:t>
    </dgm:pt>
    <dgm:pt modelId="{1C1E6DE8-1034-4DB2-A116-C4FEE8D75F22}" type="parTrans" cxnId="{7A8B8739-C31C-46E5-A0B9-54C200BC3A90}">
      <dgm:prSet/>
      <dgm:spPr/>
      <dgm:t>
        <a:bodyPr/>
        <a:lstStyle/>
        <a:p>
          <a:endParaRPr lang="en-US" dirty="0">
            <a:solidFill>
              <a:schemeClr val="tx1"/>
            </a:solidFill>
          </a:endParaRPr>
        </a:p>
      </dgm:t>
    </dgm:pt>
    <dgm:pt modelId="{6BD86953-41E2-47F0-8D72-BE0F818090C2}" type="sibTrans" cxnId="{7A8B8739-C31C-46E5-A0B9-54C200BC3A90}">
      <dgm:prSet/>
      <dgm:spPr/>
      <dgm:t>
        <a:bodyPr/>
        <a:lstStyle/>
        <a:p>
          <a:endParaRPr lang="en-US">
            <a:solidFill>
              <a:schemeClr val="tx1"/>
            </a:solidFill>
          </a:endParaRPr>
        </a:p>
      </dgm:t>
    </dgm:pt>
    <dgm:pt modelId="{20BF3AD4-F51B-4E22-AAC7-6692233B37A7}">
      <dgm:prSet phldrT="[Text]"/>
      <dgm:spPr/>
      <dgm:t>
        <a:bodyPr/>
        <a:lstStyle/>
        <a:p>
          <a:r>
            <a:rPr lang="en-US" dirty="0" smtClean="0">
              <a:solidFill>
                <a:schemeClr val="tx1"/>
              </a:solidFill>
            </a:rPr>
            <a:t>Communications</a:t>
          </a:r>
          <a:endParaRPr lang="en-US" dirty="0">
            <a:solidFill>
              <a:schemeClr val="tx1"/>
            </a:solidFill>
          </a:endParaRPr>
        </a:p>
      </dgm:t>
    </dgm:pt>
    <dgm:pt modelId="{57F5E8D0-2A8F-4043-9EA0-90E69A8B15B4}" type="parTrans" cxnId="{D3D6B167-9905-47FB-899F-80ABCDA17A44}">
      <dgm:prSet/>
      <dgm:spPr/>
      <dgm:t>
        <a:bodyPr/>
        <a:lstStyle/>
        <a:p>
          <a:endParaRPr lang="en-US" dirty="0">
            <a:solidFill>
              <a:schemeClr val="tx1"/>
            </a:solidFill>
          </a:endParaRPr>
        </a:p>
      </dgm:t>
    </dgm:pt>
    <dgm:pt modelId="{AA2262BB-4E20-4428-BF3F-4761E0209E95}" type="sibTrans" cxnId="{D3D6B167-9905-47FB-899F-80ABCDA17A44}">
      <dgm:prSet/>
      <dgm:spPr/>
      <dgm:t>
        <a:bodyPr/>
        <a:lstStyle/>
        <a:p>
          <a:endParaRPr lang="en-US">
            <a:solidFill>
              <a:schemeClr val="tx1"/>
            </a:solidFill>
          </a:endParaRPr>
        </a:p>
      </dgm:t>
    </dgm:pt>
    <dgm:pt modelId="{E9B220EB-FCE5-4E2F-85A1-55F12B15B951}">
      <dgm:prSet phldrT="[Text]"/>
      <dgm:spPr/>
      <dgm:t>
        <a:bodyPr/>
        <a:lstStyle/>
        <a:p>
          <a:r>
            <a:rPr lang="en-US" dirty="0" smtClean="0">
              <a:solidFill>
                <a:schemeClr val="tx1"/>
              </a:solidFill>
            </a:rPr>
            <a:t>Security</a:t>
          </a:r>
          <a:endParaRPr lang="en-US" dirty="0">
            <a:solidFill>
              <a:schemeClr val="tx1"/>
            </a:solidFill>
          </a:endParaRPr>
        </a:p>
      </dgm:t>
    </dgm:pt>
    <dgm:pt modelId="{8BC74C7B-A126-4CB1-89DE-A5BAA7EBFBD8}" type="parTrans" cxnId="{7D79B568-2FDD-4A23-BAF8-DCF91F131F10}">
      <dgm:prSet/>
      <dgm:spPr/>
      <dgm:t>
        <a:bodyPr/>
        <a:lstStyle/>
        <a:p>
          <a:endParaRPr lang="en-US" dirty="0">
            <a:solidFill>
              <a:schemeClr val="tx1"/>
            </a:solidFill>
          </a:endParaRPr>
        </a:p>
      </dgm:t>
    </dgm:pt>
    <dgm:pt modelId="{BE7C36DA-F15A-42AC-BDA1-67DAA69DCAE0}" type="sibTrans" cxnId="{7D79B568-2FDD-4A23-BAF8-DCF91F131F10}">
      <dgm:prSet/>
      <dgm:spPr/>
      <dgm:t>
        <a:bodyPr/>
        <a:lstStyle/>
        <a:p>
          <a:endParaRPr lang="en-US">
            <a:solidFill>
              <a:schemeClr val="tx1"/>
            </a:solidFill>
          </a:endParaRPr>
        </a:p>
      </dgm:t>
    </dgm:pt>
    <dgm:pt modelId="{1A566835-DB1E-43BE-BFA8-7B0DA6008AC3}">
      <dgm:prSet phldrT="[Text]"/>
      <dgm:spPr/>
      <dgm:t>
        <a:bodyPr/>
        <a:lstStyle/>
        <a:p>
          <a:r>
            <a:rPr lang="en-US" dirty="0" smtClean="0">
              <a:solidFill>
                <a:schemeClr val="tx1"/>
              </a:solidFill>
            </a:rPr>
            <a:t>Contractor</a:t>
          </a:r>
          <a:endParaRPr lang="en-US" dirty="0">
            <a:solidFill>
              <a:schemeClr val="tx1"/>
            </a:solidFill>
          </a:endParaRPr>
        </a:p>
      </dgm:t>
    </dgm:pt>
    <dgm:pt modelId="{17309B05-D661-4CC9-A67B-9C3195D7917C}" type="parTrans" cxnId="{8CBCE2CA-ED2E-4FFD-A243-9AF872007C9E}">
      <dgm:prSet/>
      <dgm:spPr/>
      <dgm:t>
        <a:bodyPr/>
        <a:lstStyle/>
        <a:p>
          <a:endParaRPr lang="en-US" dirty="0">
            <a:solidFill>
              <a:schemeClr val="tx1"/>
            </a:solidFill>
          </a:endParaRPr>
        </a:p>
      </dgm:t>
    </dgm:pt>
    <dgm:pt modelId="{46E56BB4-2C76-43EB-A973-CD7D491376AF}" type="sibTrans" cxnId="{8CBCE2CA-ED2E-4FFD-A243-9AF872007C9E}">
      <dgm:prSet/>
      <dgm:spPr/>
      <dgm:t>
        <a:bodyPr/>
        <a:lstStyle/>
        <a:p>
          <a:endParaRPr lang="en-US">
            <a:solidFill>
              <a:schemeClr val="tx1"/>
            </a:solidFill>
          </a:endParaRPr>
        </a:p>
      </dgm:t>
    </dgm:pt>
    <dgm:pt modelId="{D670CA73-999C-4348-892C-798AFFC5338A}">
      <dgm:prSet phldrT="[Text]"/>
      <dgm:spPr/>
      <dgm:t>
        <a:bodyPr/>
        <a:lstStyle/>
        <a:p>
          <a:r>
            <a:rPr lang="en-US" dirty="0" smtClean="0">
              <a:solidFill>
                <a:schemeClr val="tx1"/>
              </a:solidFill>
            </a:rPr>
            <a:t>Commissioning Agent</a:t>
          </a:r>
          <a:endParaRPr lang="en-US" dirty="0">
            <a:solidFill>
              <a:schemeClr val="tx1"/>
            </a:solidFill>
          </a:endParaRPr>
        </a:p>
      </dgm:t>
    </dgm:pt>
    <dgm:pt modelId="{16B8A9FE-5BEF-4F01-8349-F115D5833266}" type="parTrans" cxnId="{3F98E307-512F-45D2-8238-42F52C8C74CA}">
      <dgm:prSet/>
      <dgm:spPr/>
      <dgm:t>
        <a:bodyPr/>
        <a:lstStyle/>
        <a:p>
          <a:endParaRPr lang="en-US" dirty="0">
            <a:solidFill>
              <a:schemeClr val="tx1"/>
            </a:solidFill>
          </a:endParaRPr>
        </a:p>
      </dgm:t>
    </dgm:pt>
    <dgm:pt modelId="{CAA2032C-8FA7-441B-8E5A-37D400BEB8CF}" type="sibTrans" cxnId="{3F98E307-512F-45D2-8238-42F52C8C74CA}">
      <dgm:prSet/>
      <dgm:spPr/>
      <dgm:t>
        <a:bodyPr/>
        <a:lstStyle/>
        <a:p>
          <a:endParaRPr lang="en-US">
            <a:solidFill>
              <a:schemeClr val="tx1"/>
            </a:solidFill>
          </a:endParaRPr>
        </a:p>
      </dgm:t>
    </dgm:pt>
    <dgm:pt modelId="{72C45472-0A03-4EC9-AF44-A6DF97CD4EE7}">
      <dgm:prSet phldrT="[Text]"/>
      <dgm:spPr/>
      <dgm:t>
        <a:bodyPr/>
        <a:lstStyle/>
        <a:p>
          <a:r>
            <a:rPr lang="en-US" dirty="0" smtClean="0">
              <a:solidFill>
                <a:schemeClr val="tx1"/>
              </a:solidFill>
            </a:rPr>
            <a:t>Lighting</a:t>
          </a:r>
          <a:endParaRPr lang="en-US" dirty="0">
            <a:solidFill>
              <a:schemeClr val="tx1"/>
            </a:solidFill>
          </a:endParaRPr>
        </a:p>
      </dgm:t>
    </dgm:pt>
    <dgm:pt modelId="{DAC8F3B3-B532-44F4-AF31-3CD00F53140A}" type="parTrans" cxnId="{BDBE383A-34C5-4F00-9947-2EB2F5171FA9}">
      <dgm:prSet/>
      <dgm:spPr/>
      <dgm:t>
        <a:bodyPr/>
        <a:lstStyle/>
        <a:p>
          <a:endParaRPr lang="en-US" dirty="0">
            <a:solidFill>
              <a:schemeClr val="tx1"/>
            </a:solidFill>
          </a:endParaRPr>
        </a:p>
      </dgm:t>
    </dgm:pt>
    <dgm:pt modelId="{F8B6B936-F889-410B-B71B-76E46A3B4DCA}" type="sibTrans" cxnId="{BDBE383A-34C5-4F00-9947-2EB2F5171FA9}">
      <dgm:prSet/>
      <dgm:spPr/>
      <dgm:t>
        <a:bodyPr/>
        <a:lstStyle/>
        <a:p>
          <a:endParaRPr lang="en-US">
            <a:solidFill>
              <a:schemeClr val="tx1"/>
            </a:solidFill>
          </a:endParaRPr>
        </a:p>
      </dgm:t>
    </dgm:pt>
    <dgm:pt modelId="{871D4C7A-AD53-4451-81B4-74EEEA30687E}">
      <dgm:prSet phldrT="[Text]"/>
      <dgm:spPr/>
      <dgm:t>
        <a:bodyPr/>
        <a:lstStyle/>
        <a:p>
          <a:r>
            <a:rPr lang="en-US" dirty="0" smtClean="0">
              <a:solidFill>
                <a:schemeClr val="tx1"/>
              </a:solidFill>
            </a:rPr>
            <a:t>OEM Partners</a:t>
          </a:r>
          <a:endParaRPr lang="en-US" dirty="0">
            <a:solidFill>
              <a:schemeClr val="tx1"/>
            </a:solidFill>
          </a:endParaRPr>
        </a:p>
      </dgm:t>
    </dgm:pt>
    <dgm:pt modelId="{B48C029F-1428-4A53-8C49-E9C550F8917E}" type="parTrans" cxnId="{DBADDD09-DC11-4BEB-BFDC-D56717108F42}">
      <dgm:prSet/>
      <dgm:spPr/>
      <dgm:t>
        <a:bodyPr/>
        <a:lstStyle/>
        <a:p>
          <a:endParaRPr lang="en-US" dirty="0">
            <a:solidFill>
              <a:schemeClr val="tx1"/>
            </a:solidFill>
          </a:endParaRPr>
        </a:p>
      </dgm:t>
    </dgm:pt>
    <dgm:pt modelId="{A0A08C11-A5BA-48E6-9628-4178065ADFD4}" type="sibTrans" cxnId="{DBADDD09-DC11-4BEB-BFDC-D56717108F42}">
      <dgm:prSet/>
      <dgm:spPr/>
      <dgm:t>
        <a:bodyPr/>
        <a:lstStyle/>
        <a:p>
          <a:endParaRPr lang="en-US">
            <a:solidFill>
              <a:schemeClr val="tx1"/>
            </a:solidFill>
          </a:endParaRPr>
        </a:p>
      </dgm:t>
    </dgm:pt>
    <dgm:pt modelId="{7B2A730E-32D3-453E-99A3-1C8E82983BB4}">
      <dgm:prSet phldrT="[Text]"/>
      <dgm:spPr/>
      <dgm:t>
        <a:bodyPr/>
        <a:lstStyle/>
        <a:p>
          <a:r>
            <a:rPr lang="en-US" dirty="0" smtClean="0">
              <a:solidFill>
                <a:schemeClr val="tx1"/>
              </a:solidFill>
            </a:rPr>
            <a:t>Building Engineer</a:t>
          </a:r>
          <a:endParaRPr lang="en-US" dirty="0">
            <a:solidFill>
              <a:schemeClr val="tx1"/>
            </a:solidFill>
          </a:endParaRPr>
        </a:p>
      </dgm:t>
    </dgm:pt>
    <dgm:pt modelId="{FDF283FE-E441-41D2-A2BD-0651E7E87C66}" type="parTrans" cxnId="{07EFB398-F688-4CD8-93D2-4AFA56870A72}">
      <dgm:prSet/>
      <dgm:spPr/>
      <dgm:t>
        <a:bodyPr/>
        <a:lstStyle/>
        <a:p>
          <a:endParaRPr lang="en-US" dirty="0">
            <a:solidFill>
              <a:schemeClr val="tx1"/>
            </a:solidFill>
          </a:endParaRPr>
        </a:p>
      </dgm:t>
    </dgm:pt>
    <dgm:pt modelId="{B557EEC6-3469-447D-984E-F0F7549A934A}" type="sibTrans" cxnId="{07EFB398-F688-4CD8-93D2-4AFA56870A72}">
      <dgm:prSet/>
      <dgm:spPr/>
      <dgm:t>
        <a:bodyPr/>
        <a:lstStyle/>
        <a:p>
          <a:endParaRPr lang="en-US">
            <a:solidFill>
              <a:schemeClr val="tx1"/>
            </a:solidFill>
          </a:endParaRPr>
        </a:p>
      </dgm:t>
    </dgm:pt>
    <dgm:pt modelId="{1FE0C0F9-AE0B-42E8-8A09-C56AEF1932F3}">
      <dgm:prSet phldrT="[Text]"/>
      <dgm:spPr/>
      <dgm:t>
        <a:bodyPr/>
        <a:lstStyle/>
        <a:p>
          <a:endParaRPr lang="en-US" dirty="0">
            <a:solidFill>
              <a:schemeClr val="tx1"/>
            </a:solidFill>
          </a:endParaRPr>
        </a:p>
      </dgm:t>
    </dgm:pt>
    <dgm:pt modelId="{C6EC6026-AF95-44FF-91D6-432373CC8BAD}" type="parTrans" cxnId="{8A312B71-882B-49F7-81B3-15B7E89D9FAD}">
      <dgm:prSet/>
      <dgm:spPr/>
      <dgm:t>
        <a:bodyPr/>
        <a:lstStyle/>
        <a:p>
          <a:endParaRPr lang="en-US">
            <a:solidFill>
              <a:schemeClr val="tx1"/>
            </a:solidFill>
          </a:endParaRPr>
        </a:p>
      </dgm:t>
    </dgm:pt>
    <dgm:pt modelId="{A58A97A5-2697-45C1-89D9-435C0C4FA8C5}" type="sibTrans" cxnId="{8A312B71-882B-49F7-81B3-15B7E89D9FAD}">
      <dgm:prSet/>
      <dgm:spPr/>
      <dgm:t>
        <a:bodyPr/>
        <a:lstStyle/>
        <a:p>
          <a:endParaRPr lang="en-US">
            <a:solidFill>
              <a:schemeClr val="tx1"/>
            </a:solidFill>
          </a:endParaRPr>
        </a:p>
      </dgm:t>
    </dgm:pt>
    <dgm:pt modelId="{A24095B3-A3AD-414D-955A-A1BDDD59D4F8}">
      <dgm:prSet phldrT="[Text]"/>
      <dgm:spPr/>
      <dgm:t>
        <a:bodyPr/>
        <a:lstStyle/>
        <a:p>
          <a:r>
            <a:rPr lang="en-US" dirty="0" smtClean="0">
              <a:solidFill>
                <a:schemeClr val="tx1"/>
              </a:solidFill>
            </a:rPr>
            <a:t>Utility Rep.</a:t>
          </a:r>
          <a:endParaRPr lang="en-US" dirty="0">
            <a:solidFill>
              <a:schemeClr val="tx1"/>
            </a:solidFill>
          </a:endParaRPr>
        </a:p>
      </dgm:t>
    </dgm:pt>
    <dgm:pt modelId="{F1642C88-AD57-4E38-B7A7-A212BF4F906A}" type="parTrans" cxnId="{23B06A34-2906-493C-AC98-86CD1636FE5E}">
      <dgm:prSet/>
      <dgm:spPr/>
      <dgm:t>
        <a:bodyPr/>
        <a:lstStyle/>
        <a:p>
          <a:endParaRPr lang="en-US" dirty="0"/>
        </a:p>
      </dgm:t>
    </dgm:pt>
    <dgm:pt modelId="{DEEA0C3F-0459-4A42-BB1E-2075E63299B9}" type="sibTrans" cxnId="{23B06A34-2906-493C-AC98-86CD1636FE5E}">
      <dgm:prSet/>
      <dgm:spPr/>
      <dgm:t>
        <a:bodyPr/>
        <a:lstStyle/>
        <a:p>
          <a:endParaRPr lang="en-US"/>
        </a:p>
      </dgm:t>
    </dgm:pt>
    <dgm:pt modelId="{594DBCC5-450F-4C71-8078-11C3B364B06F}" type="pres">
      <dgm:prSet presAssocID="{198ABC59-A78E-4639-AEA9-55CA6F094F4D}" presName="cycle" presStyleCnt="0">
        <dgm:presLayoutVars>
          <dgm:chMax val="1"/>
          <dgm:dir/>
          <dgm:animLvl val="ctr"/>
          <dgm:resizeHandles val="exact"/>
        </dgm:presLayoutVars>
      </dgm:prSet>
      <dgm:spPr/>
      <dgm:t>
        <a:bodyPr/>
        <a:lstStyle/>
        <a:p>
          <a:endParaRPr lang="en-US"/>
        </a:p>
      </dgm:t>
    </dgm:pt>
    <dgm:pt modelId="{136CDD3F-AD3E-42E2-BEC4-4224397C4BE6}" type="pres">
      <dgm:prSet presAssocID="{63066582-F805-41DA-A056-26BF2A53CBA5}" presName="centerShape" presStyleLbl="node0" presStyleIdx="0" presStyleCnt="1"/>
      <dgm:spPr/>
      <dgm:t>
        <a:bodyPr/>
        <a:lstStyle/>
        <a:p>
          <a:endParaRPr lang="en-US"/>
        </a:p>
      </dgm:t>
    </dgm:pt>
    <dgm:pt modelId="{A0773AC2-0A8F-4F55-BE7F-66E11750B84A}" type="pres">
      <dgm:prSet presAssocID="{F76B2458-61CE-4259-B662-B5A1A9B2B597}" presName="Name9" presStyleLbl="parChTrans1D2" presStyleIdx="0" presStyleCnt="12"/>
      <dgm:spPr/>
      <dgm:t>
        <a:bodyPr/>
        <a:lstStyle/>
        <a:p>
          <a:endParaRPr lang="en-US"/>
        </a:p>
      </dgm:t>
    </dgm:pt>
    <dgm:pt modelId="{46934137-4BEB-40A3-922F-05DFB116EA9B}" type="pres">
      <dgm:prSet presAssocID="{F76B2458-61CE-4259-B662-B5A1A9B2B597}" presName="connTx" presStyleLbl="parChTrans1D2" presStyleIdx="0" presStyleCnt="12"/>
      <dgm:spPr/>
      <dgm:t>
        <a:bodyPr/>
        <a:lstStyle/>
        <a:p>
          <a:endParaRPr lang="en-US"/>
        </a:p>
      </dgm:t>
    </dgm:pt>
    <dgm:pt modelId="{7D83E810-ED30-4B4E-8518-DE98315F19D6}" type="pres">
      <dgm:prSet presAssocID="{D803BDF3-7D8D-49E3-ADA2-2BAB2A287702}" presName="node" presStyleLbl="node1" presStyleIdx="0" presStyleCnt="12">
        <dgm:presLayoutVars>
          <dgm:bulletEnabled val="1"/>
        </dgm:presLayoutVars>
      </dgm:prSet>
      <dgm:spPr/>
      <dgm:t>
        <a:bodyPr/>
        <a:lstStyle/>
        <a:p>
          <a:endParaRPr lang="en-US"/>
        </a:p>
      </dgm:t>
    </dgm:pt>
    <dgm:pt modelId="{1F7C16BD-B7CD-47B7-9738-A0F8DE95EA69}" type="pres">
      <dgm:prSet presAssocID="{77D98C09-1A60-4D98-BA1E-15A46532D809}" presName="Name9" presStyleLbl="parChTrans1D2" presStyleIdx="1" presStyleCnt="12"/>
      <dgm:spPr/>
      <dgm:t>
        <a:bodyPr/>
        <a:lstStyle/>
        <a:p>
          <a:endParaRPr lang="en-US"/>
        </a:p>
      </dgm:t>
    </dgm:pt>
    <dgm:pt modelId="{336599A4-0B4F-47DB-8A43-57C8E3833EA6}" type="pres">
      <dgm:prSet presAssocID="{77D98C09-1A60-4D98-BA1E-15A46532D809}" presName="connTx" presStyleLbl="parChTrans1D2" presStyleIdx="1" presStyleCnt="12"/>
      <dgm:spPr/>
      <dgm:t>
        <a:bodyPr/>
        <a:lstStyle/>
        <a:p>
          <a:endParaRPr lang="en-US"/>
        </a:p>
      </dgm:t>
    </dgm:pt>
    <dgm:pt modelId="{4B2F770E-811C-4CF7-88A7-295EDFC5ADCF}" type="pres">
      <dgm:prSet presAssocID="{99CC285C-CC49-4125-851B-D679FB9AF969}" presName="node" presStyleLbl="node1" presStyleIdx="1" presStyleCnt="12">
        <dgm:presLayoutVars>
          <dgm:bulletEnabled val="1"/>
        </dgm:presLayoutVars>
      </dgm:prSet>
      <dgm:spPr/>
      <dgm:t>
        <a:bodyPr/>
        <a:lstStyle/>
        <a:p>
          <a:endParaRPr lang="en-US"/>
        </a:p>
      </dgm:t>
    </dgm:pt>
    <dgm:pt modelId="{20FB5E1A-5CC6-4E48-BB62-694737960F10}" type="pres">
      <dgm:prSet presAssocID="{B48C029F-1428-4A53-8C49-E9C550F8917E}" presName="Name9" presStyleLbl="parChTrans1D2" presStyleIdx="2" presStyleCnt="12"/>
      <dgm:spPr/>
      <dgm:t>
        <a:bodyPr/>
        <a:lstStyle/>
        <a:p>
          <a:endParaRPr lang="en-US"/>
        </a:p>
      </dgm:t>
    </dgm:pt>
    <dgm:pt modelId="{493209DF-5AF6-424F-B647-75187419DEAF}" type="pres">
      <dgm:prSet presAssocID="{B48C029F-1428-4A53-8C49-E9C550F8917E}" presName="connTx" presStyleLbl="parChTrans1D2" presStyleIdx="2" presStyleCnt="12"/>
      <dgm:spPr/>
      <dgm:t>
        <a:bodyPr/>
        <a:lstStyle/>
        <a:p>
          <a:endParaRPr lang="en-US"/>
        </a:p>
      </dgm:t>
    </dgm:pt>
    <dgm:pt modelId="{3F0273CE-3E79-4F89-B24B-DFEB25CE7FB3}" type="pres">
      <dgm:prSet presAssocID="{871D4C7A-AD53-4451-81B4-74EEEA30687E}" presName="node" presStyleLbl="node1" presStyleIdx="2" presStyleCnt="12">
        <dgm:presLayoutVars>
          <dgm:bulletEnabled val="1"/>
        </dgm:presLayoutVars>
      </dgm:prSet>
      <dgm:spPr/>
      <dgm:t>
        <a:bodyPr/>
        <a:lstStyle/>
        <a:p>
          <a:endParaRPr lang="en-US"/>
        </a:p>
      </dgm:t>
    </dgm:pt>
    <dgm:pt modelId="{C90A65AE-533A-4C5C-A0E1-52226F0A068C}" type="pres">
      <dgm:prSet presAssocID="{F1642C88-AD57-4E38-B7A7-A212BF4F906A}" presName="Name9" presStyleLbl="parChTrans1D2" presStyleIdx="3" presStyleCnt="12"/>
      <dgm:spPr/>
      <dgm:t>
        <a:bodyPr/>
        <a:lstStyle/>
        <a:p>
          <a:endParaRPr lang="en-US"/>
        </a:p>
      </dgm:t>
    </dgm:pt>
    <dgm:pt modelId="{44C0DABF-E39E-4AB5-BDDE-EFF19B3438D4}" type="pres">
      <dgm:prSet presAssocID="{F1642C88-AD57-4E38-B7A7-A212BF4F906A}" presName="connTx" presStyleLbl="parChTrans1D2" presStyleIdx="3" presStyleCnt="12"/>
      <dgm:spPr/>
      <dgm:t>
        <a:bodyPr/>
        <a:lstStyle/>
        <a:p>
          <a:endParaRPr lang="en-US"/>
        </a:p>
      </dgm:t>
    </dgm:pt>
    <dgm:pt modelId="{A665949E-1F9E-41C1-974F-42F7B31B219A}" type="pres">
      <dgm:prSet presAssocID="{A24095B3-A3AD-414D-955A-A1BDDD59D4F8}" presName="node" presStyleLbl="node1" presStyleIdx="3" presStyleCnt="12">
        <dgm:presLayoutVars>
          <dgm:bulletEnabled val="1"/>
        </dgm:presLayoutVars>
      </dgm:prSet>
      <dgm:spPr/>
      <dgm:t>
        <a:bodyPr/>
        <a:lstStyle/>
        <a:p>
          <a:endParaRPr lang="en-US"/>
        </a:p>
      </dgm:t>
    </dgm:pt>
    <dgm:pt modelId="{541924DD-0026-47F5-82B1-74B5045A462F}" type="pres">
      <dgm:prSet presAssocID="{17E08366-52A6-476D-90C5-2F388090D261}" presName="Name9" presStyleLbl="parChTrans1D2" presStyleIdx="4" presStyleCnt="12"/>
      <dgm:spPr/>
      <dgm:t>
        <a:bodyPr/>
        <a:lstStyle/>
        <a:p>
          <a:endParaRPr lang="en-US"/>
        </a:p>
      </dgm:t>
    </dgm:pt>
    <dgm:pt modelId="{8BB3E576-B92F-4586-B431-6A5F552AA128}" type="pres">
      <dgm:prSet presAssocID="{17E08366-52A6-476D-90C5-2F388090D261}" presName="connTx" presStyleLbl="parChTrans1D2" presStyleIdx="4" presStyleCnt="12"/>
      <dgm:spPr/>
      <dgm:t>
        <a:bodyPr/>
        <a:lstStyle/>
        <a:p>
          <a:endParaRPr lang="en-US"/>
        </a:p>
      </dgm:t>
    </dgm:pt>
    <dgm:pt modelId="{1AF4F42D-1F5D-4A6D-9A81-89D39C205D46}" type="pres">
      <dgm:prSet presAssocID="{668C6208-C446-4A5E-A252-1E150A59E2DA}" presName="node" presStyleLbl="node1" presStyleIdx="4" presStyleCnt="12">
        <dgm:presLayoutVars>
          <dgm:bulletEnabled val="1"/>
        </dgm:presLayoutVars>
      </dgm:prSet>
      <dgm:spPr/>
      <dgm:t>
        <a:bodyPr/>
        <a:lstStyle/>
        <a:p>
          <a:endParaRPr lang="en-US"/>
        </a:p>
      </dgm:t>
    </dgm:pt>
    <dgm:pt modelId="{85193B92-2138-4EF4-B0E9-ECB6A4A4B9E1}" type="pres">
      <dgm:prSet presAssocID="{1C1E6DE8-1034-4DB2-A116-C4FEE8D75F22}" presName="Name9" presStyleLbl="parChTrans1D2" presStyleIdx="5" presStyleCnt="12"/>
      <dgm:spPr/>
      <dgm:t>
        <a:bodyPr/>
        <a:lstStyle/>
        <a:p>
          <a:endParaRPr lang="en-US"/>
        </a:p>
      </dgm:t>
    </dgm:pt>
    <dgm:pt modelId="{542185C8-DE7B-4E67-978D-60818C2F5FAF}" type="pres">
      <dgm:prSet presAssocID="{1C1E6DE8-1034-4DB2-A116-C4FEE8D75F22}" presName="connTx" presStyleLbl="parChTrans1D2" presStyleIdx="5" presStyleCnt="12"/>
      <dgm:spPr/>
      <dgm:t>
        <a:bodyPr/>
        <a:lstStyle/>
        <a:p>
          <a:endParaRPr lang="en-US"/>
        </a:p>
      </dgm:t>
    </dgm:pt>
    <dgm:pt modelId="{60939150-5C09-4C23-BFFC-8C2DBEDC1C58}" type="pres">
      <dgm:prSet presAssocID="{4DC57F39-B50A-4CB5-8A1E-AD089077C74A}" presName="node" presStyleLbl="node1" presStyleIdx="5" presStyleCnt="12">
        <dgm:presLayoutVars>
          <dgm:bulletEnabled val="1"/>
        </dgm:presLayoutVars>
      </dgm:prSet>
      <dgm:spPr/>
      <dgm:t>
        <a:bodyPr/>
        <a:lstStyle/>
        <a:p>
          <a:endParaRPr lang="en-US"/>
        </a:p>
      </dgm:t>
    </dgm:pt>
    <dgm:pt modelId="{F8CBDF5F-391C-413B-8B0F-42006DEF4E2A}" type="pres">
      <dgm:prSet presAssocID="{57F5E8D0-2A8F-4043-9EA0-90E69A8B15B4}" presName="Name9" presStyleLbl="parChTrans1D2" presStyleIdx="6" presStyleCnt="12"/>
      <dgm:spPr/>
      <dgm:t>
        <a:bodyPr/>
        <a:lstStyle/>
        <a:p>
          <a:endParaRPr lang="en-US"/>
        </a:p>
      </dgm:t>
    </dgm:pt>
    <dgm:pt modelId="{FE66B103-3EF7-4F14-ACCA-10065B2DE21C}" type="pres">
      <dgm:prSet presAssocID="{57F5E8D0-2A8F-4043-9EA0-90E69A8B15B4}" presName="connTx" presStyleLbl="parChTrans1D2" presStyleIdx="6" presStyleCnt="12"/>
      <dgm:spPr/>
      <dgm:t>
        <a:bodyPr/>
        <a:lstStyle/>
        <a:p>
          <a:endParaRPr lang="en-US"/>
        </a:p>
      </dgm:t>
    </dgm:pt>
    <dgm:pt modelId="{265BF8AF-287C-4F1E-82EE-62B2511D0673}" type="pres">
      <dgm:prSet presAssocID="{20BF3AD4-F51B-4E22-AAC7-6692233B37A7}" presName="node" presStyleLbl="node1" presStyleIdx="6" presStyleCnt="12">
        <dgm:presLayoutVars>
          <dgm:bulletEnabled val="1"/>
        </dgm:presLayoutVars>
      </dgm:prSet>
      <dgm:spPr/>
      <dgm:t>
        <a:bodyPr/>
        <a:lstStyle/>
        <a:p>
          <a:endParaRPr lang="en-US"/>
        </a:p>
      </dgm:t>
    </dgm:pt>
    <dgm:pt modelId="{4B55582C-05B4-4486-8BD9-75F4EEFFFD47}" type="pres">
      <dgm:prSet presAssocID="{8BC74C7B-A126-4CB1-89DE-A5BAA7EBFBD8}" presName="Name9" presStyleLbl="parChTrans1D2" presStyleIdx="7" presStyleCnt="12"/>
      <dgm:spPr/>
      <dgm:t>
        <a:bodyPr/>
        <a:lstStyle/>
        <a:p>
          <a:endParaRPr lang="en-US"/>
        </a:p>
      </dgm:t>
    </dgm:pt>
    <dgm:pt modelId="{30356B48-34E6-4ED1-872F-314B62672D57}" type="pres">
      <dgm:prSet presAssocID="{8BC74C7B-A126-4CB1-89DE-A5BAA7EBFBD8}" presName="connTx" presStyleLbl="parChTrans1D2" presStyleIdx="7" presStyleCnt="12"/>
      <dgm:spPr/>
      <dgm:t>
        <a:bodyPr/>
        <a:lstStyle/>
        <a:p>
          <a:endParaRPr lang="en-US"/>
        </a:p>
      </dgm:t>
    </dgm:pt>
    <dgm:pt modelId="{180978BB-3F7E-4C3B-AD94-687FA9F66A0F}" type="pres">
      <dgm:prSet presAssocID="{E9B220EB-FCE5-4E2F-85A1-55F12B15B951}" presName="node" presStyleLbl="node1" presStyleIdx="7" presStyleCnt="12">
        <dgm:presLayoutVars>
          <dgm:bulletEnabled val="1"/>
        </dgm:presLayoutVars>
      </dgm:prSet>
      <dgm:spPr/>
      <dgm:t>
        <a:bodyPr/>
        <a:lstStyle/>
        <a:p>
          <a:endParaRPr lang="en-US"/>
        </a:p>
      </dgm:t>
    </dgm:pt>
    <dgm:pt modelId="{1576E753-3EA5-4752-867E-463B4BB88F32}" type="pres">
      <dgm:prSet presAssocID="{17309B05-D661-4CC9-A67B-9C3195D7917C}" presName="Name9" presStyleLbl="parChTrans1D2" presStyleIdx="8" presStyleCnt="12"/>
      <dgm:spPr/>
      <dgm:t>
        <a:bodyPr/>
        <a:lstStyle/>
        <a:p>
          <a:endParaRPr lang="en-US"/>
        </a:p>
      </dgm:t>
    </dgm:pt>
    <dgm:pt modelId="{972DADCC-F1E1-40A6-8542-9A59BE9BFF00}" type="pres">
      <dgm:prSet presAssocID="{17309B05-D661-4CC9-A67B-9C3195D7917C}" presName="connTx" presStyleLbl="parChTrans1D2" presStyleIdx="8" presStyleCnt="12"/>
      <dgm:spPr/>
      <dgm:t>
        <a:bodyPr/>
        <a:lstStyle/>
        <a:p>
          <a:endParaRPr lang="en-US"/>
        </a:p>
      </dgm:t>
    </dgm:pt>
    <dgm:pt modelId="{2DF038CD-4F16-4F9E-9C49-625F8AA9EF43}" type="pres">
      <dgm:prSet presAssocID="{1A566835-DB1E-43BE-BFA8-7B0DA6008AC3}" presName="node" presStyleLbl="node1" presStyleIdx="8" presStyleCnt="12">
        <dgm:presLayoutVars>
          <dgm:bulletEnabled val="1"/>
        </dgm:presLayoutVars>
      </dgm:prSet>
      <dgm:spPr/>
      <dgm:t>
        <a:bodyPr/>
        <a:lstStyle/>
        <a:p>
          <a:endParaRPr lang="en-US"/>
        </a:p>
      </dgm:t>
    </dgm:pt>
    <dgm:pt modelId="{26307FEA-340A-4FC0-9B9C-6FC87967BF47}" type="pres">
      <dgm:prSet presAssocID="{16B8A9FE-5BEF-4F01-8349-F115D5833266}" presName="Name9" presStyleLbl="parChTrans1D2" presStyleIdx="9" presStyleCnt="12"/>
      <dgm:spPr/>
      <dgm:t>
        <a:bodyPr/>
        <a:lstStyle/>
        <a:p>
          <a:endParaRPr lang="en-US"/>
        </a:p>
      </dgm:t>
    </dgm:pt>
    <dgm:pt modelId="{F435668D-9A1B-415C-A269-6868D8F166A7}" type="pres">
      <dgm:prSet presAssocID="{16B8A9FE-5BEF-4F01-8349-F115D5833266}" presName="connTx" presStyleLbl="parChTrans1D2" presStyleIdx="9" presStyleCnt="12"/>
      <dgm:spPr/>
      <dgm:t>
        <a:bodyPr/>
        <a:lstStyle/>
        <a:p>
          <a:endParaRPr lang="en-US"/>
        </a:p>
      </dgm:t>
    </dgm:pt>
    <dgm:pt modelId="{512C77BE-A702-4863-A8F5-85EC897F5408}" type="pres">
      <dgm:prSet presAssocID="{D670CA73-999C-4348-892C-798AFFC5338A}" presName="node" presStyleLbl="node1" presStyleIdx="9" presStyleCnt="12">
        <dgm:presLayoutVars>
          <dgm:bulletEnabled val="1"/>
        </dgm:presLayoutVars>
      </dgm:prSet>
      <dgm:spPr/>
      <dgm:t>
        <a:bodyPr/>
        <a:lstStyle/>
        <a:p>
          <a:endParaRPr lang="en-US"/>
        </a:p>
      </dgm:t>
    </dgm:pt>
    <dgm:pt modelId="{1BE47420-1BAE-4795-A257-4C9E6B0EFE72}" type="pres">
      <dgm:prSet presAssocID="{DAC8F3B3-B532-44F4-AF31-3CD00F53140A}" presName="Name9" presStyleLbl="parChTrans1D2" presStyleIdx="10" presStyleCnt="12"/>
      <dgm:spPr/>
      <dgm:t>
        <a:bodyPr/>
        <a:lstStyle/>
        <a:p>
          <a:endParaRPr lang="en-US"/>
        </a:p>
      </dgm:t>
    </dgm:pt>
    <dgm:pt modelId="{F7036DDF-CA15-4C5A-94AC-CBD06D127FAD}" type="pres">
      <dgm:prSet presAssocID="{DAC8F3B3-B532-44F4-AF31-3CD00F53140A}" presName="connTx" presStyleLbl="parChTrans1D2" presStyleIdx="10" presStyleCnt="12"/>
      <dgm:spPr/>
      <dgm:t>
        <a:bodyPr/>
        <a:lstStyle/>
        <a:p>
          <a:endParaRPr lang="en-US"/>
        </a:p>
      </dgm:t>
    </dgm:pt>
    <dgm:pt modelId="{433B583E-990D-4AFA-890B-7B22F83D979C}" type="pres">
      <dgm:prSet presAssocID="{72C45472-0A03-4EC9-AF44-A6DF97CD4EE7}" presName="node" presStyleLbl="node1" presStyleIdx="10" presStyleCnt="12">
        <dgm:presLayoutVars>
          <dgm:bulletEnabled val="1"/>
        </dgm:presLayoutVars>
      </dgm:prSet>
      <dgm:spPr/>
      <dgm:t>
        <a:bodyPr/>
        <a:lstStyle/>
        <a:p>
          <a:endParaRPr lang="en-US"/>
        </a:p>
      </dgm:t>
    </dgm:pt>
    <dgm:pt modelId="{D14C3D26-D582-4543-8503-2D0F3E460ED9}" type="pres">
      <dgm:prSet presAssocID="{FDF283FE-E441-41D2-A2BD-0651E7E87C66}" presName="Name9" presStyleLbl="parChTrans1D2" presStyleIdx="11" presStyleCnt="12"/>
      <dgm:spPr/>
      <dgm:t>
        <a:bodyPr/>
        <a:lstStyle/>
        <a:p>
          <a:endParaRPr lang="en-US"/>
        </a:p>
      </dgm:t>
    </dgm:pt>
    <dgm:pt modelId="{BAA6B811-D9E6-4701-A388-2B0D8DD5AB67}" type="pres">
      <dgm:prSet presAssocID="{FDF283FE-E441-41D2-A2BD-0651E7E87C66}" presName="connTx" presStyleLbl="parChTrans1D2" presStyleIdx="11" presStyleCnt="12"/>
      <dgm:spPr/>
      <dgm:t>
        <a:bodyPr/>
        <a:lstStyle/>
        <a:p>
          <a:endParaRPr lang="en-US"/>
        </a:p>
      </dgm:t>
    </dgm:pt>
    <dgm:pt modelId="{14B51547-FC34-4186-AEF5-8D3DB2DA6D00}" type="pres">
      <dgm:prSet presAssocID="{7B2A730E-32D3-453E-99A3-1C8E82983BB4}" presName="node" presStyleLbl="node1" presStyleIdx="11" presStyleCnt="12">
        <dgm:presLayoutVars>
          <dgm:bulletEnabled val="1"/>
        </dgm:presLayoutVars>
      </dgm:prSet>
      <dgm:spPr/>
      <dgm:t>
        <a:bodyPr/>
        <a:lstStyle/>
        <a:p>
          <a:endParaRPr lang="en-US"/>
        </a:p>
      </dgm:t>
    </dgm:pt>
  </dgm:ptLst>
  <dgm:cxnLst>
    <dgm:cxn modelId="{23B06A34-2906-493C-AC98-86CD1636FE5E}" srcId="{63066582-F805-41DA-A056-26BF2A53CBA5}" destId="{A24095B3-A3AD-414D-955A-A1BDDD59D4F8}" srcOrd="3" destOrd="0" parTransId="{F1642C88-AD57-4E38-B7A7-A212BF4F906A}" sibTransId="{DEEA0C3F-0459-4A42-BB1E-2075E63299B9}"/>
    <dgm:cxn modelId="{12383B86-F290-4EAB-A6F3-879EF20907F0}" type="presOf" srcId="{8BC74C7B-A126-4CB1-89DE-A5BAA7EBFBD8}" destId="{4B55582C-05B4-4486-8BD9-75F4EEFFFD47}" srcOrd="0" destOrd="0" presId="urn:microsoft.com/office/officeart/2005/8/layout/radial1"/>
    <dgm:cxn modelId="{63D49698-CEC2-4998-8073-7EE2DCBEA60D}" type="presOf" srcId="{57F5E8D0-2A8F-4043-9EA0-90E69A8B15B4}" destId="{F8CBDF5F-391C-413B-8B0F-42006DEF4E2A}" srcOrd="0" destOrd="0" presId="urn:microsoft.com/office/officeart/2005/8/layout/radial1"/>
    <dgm:cxn modelId="{4B4C7D16-F530-4854-AB34-254EE0082A0E}" type="presOf" srcId="{16B8A9FE-5BEF-4F01-8349-F115D5833266}" destId="{F435668D-9A1B-415C-A269-6868D8F166A7}" srcOrd="1" destOrd="0" presId="urn:microsoft.com/office/officeart/2005/8/layout/radial1"/>
    <dgm:cxn modelId="{208BCD60-32E4-4FCE-B828-2B5E5A4081A7}" srcId="{63066582-F805-41DA-A056-26BF2A53CBA5}" destId="{D803BDF3-7D8D-49E3-ADA2-2BAB2A287702}" srcOrd="0" destOrd="0" parTransId="{F76B2458-61CE-4259-B662-B5A1A9B2B597}" sibTransId="{D027C6A5-5474-471B-B7EB-22D659726CF6}"/>
    <dgm:cxn modelId="{0B39D6CD-4267-4831-95BB-D914AB8CDA2D}" type="presOf" srcId="{F1642C88-AD57-4E38-B7A7-A212BF4F906A}" destId="{C90A65AE-533A-4C5C-A0E1-52226F0A068C}" srcOrd="0" destOrd="0" presId="urn:microsoft.com/office/officeart/2005/8/layout/radial1"/>
    <dgm:cxn modelId="{F7768B47-663F-4D88-9A39-F44DFD29AA0B}" srcId="{63066582-F805-41DA-A056-26BF2A53CBA5}" destId="{99CC285C-CC49-4125-851B-D679FB9AF969}" srcOrd="1" destOrd="0" parTransId="{77D98C09-1A60-4D98-BA1E-15A46532D809}" sibTransId="{FFA87AC2-F0BE-4626-8567-94A5D32B9014}"/>
    <dgm:cxn modelId="{F161A14C-E3FD-4C27-8DD9-C784053FBD7F}" type="presOf" srcId="{17309B05-D661-4CC9-A67B-9C3195D7917C}" destId="{972DADCC-F1E1-40A6-8542-9A59BE9BFF00}" srcOrd="1" destOrd="0" presId="urn:microsoft.com/office/officeart/2005/8/layout/radial1"/>
    <dgm:cxn modelId="{BE5247F8-CCCF-4533-B2DB-B02D624B1BC0}" srcId="{198ABC59-A78E-4639-AEA9-55CA6F094F4D}" destId="{63066582-F805-41DA-A056-26BF2A53CBA5}" srcOrd="0" destOrd="0" parTransId="{0C069A82-2ECB-474D-895C-A6CD78A372B3}" sibTransId="{D5B75443-DDCA-48BE-92EA-E72894AFB290}"/>
    <dgm:cxn modelId="{D3D6B167-9905-47FB-899F-80ABCDA17A44}" srcId="{63066582-F805-41DA-A056-26BF2A53CBA5}" destId="{20BF3AD4-F51B-4E22-AAC7-6692233B37A7}" srcOrd="6" destOrd="0" parTransId="{57F5E8D0-2A8F-4043-9EA0-90E69A8B15B4}" sibTransId="{AA2262BB-4E20-4428-BF3F-4761E0209E95}"/>
    <dgm:cxn modelId="{338B2869-4C8E-4243-B2E2-8F5F62A1A563}" type="presOf" srcId="{4DC57F39-B50A-4CB5-8A1E-AD089077C74A}" destId="{60939150-5C09-4C23-BFFC-8C2DBEDC1C58}" srcOrd="0" destOrd="0" presId="urn:microsoft.com/office/officeart/2005/8/layout/radial1"/>
    <dgm:cxn modelId="{7D79B568-2FDD-4A23-BAF8-DCF91F131F10}" srcId="{63066582-F805-41DA-A056-26BF2A53CBA5}" destId="{E9B220EB-FCE5-4E2F-85A1-55F12B15B951}" srcOrd="7" destOrd="0" parTransId="{8BC74C7B-A126-4CB1-89DE-A5BAA7EBFBD8}" sibTransId="{BE7C36DA-F15A-42AC-BDA1-67DAA69DCAE0}"/>
    <dgm:cxn modelId="{7A8B8739-C31C-46E5-A0B9-54C200BC3A90}" srcId="{63066582-F805-41DA-A056-26BF2A53CBA5}" destId="{4DC57F39-B50A-4CB5-8A1E-AD089077C74A}" srcOrd="5" destOrd="0" parTransId="{1C1E6DE8-1034-4DB2-A116-C4FEE8D75F22}" sibTransId="{6BD86953-41E2-47F0-8D72-BE0F818090C2}"/>
    <dgm:cxn modelId="{8EB1A2F5-D519-4495-B7A9-8489181E0D51}" type="presOf" srcId="{F1642C88-AD57-4E38-B7A7-A212BF4F906A}" destId="{44C0DABF-E39E-4AB5-BDDE-EFF19B3438D4}" srcOrd="1" destOrd="0" presId="urn:microsoft.com/office/officeart/2005/8/layout/radial1"/>
    <dgm:cxn modelId="{2108E2E6-B621-4181-BBD7-C0F7D8FC4170}" type="presOf" srcId="{8BC74C7B-A126-4CB1-89DE-A5BAA7EBFBD8}" destId="{30356B48-34E6-4ED1-872F-314B62672D57}" srcOrd="1" destOrd="0" presId="urn:microsoft.com/office/officeart/2005/8/layout/radial1"/>
    <dgm:cxn modelId="{5D6BE656-80B3-430C-901D-88E9A2FD3B6D}" type="presOf" srcId="{63066582-F805-41DA-A056-26BF2A53CBA5}" destId="{136CDD3F-AD3E-42E2-BEC4-4224397C4BE6}" srcOrd="0" destOrd="0" presId="urn:microsoft.com/office/officeart/2005/8/layout/radial1"/>
    <dgm:cxn modelId="{507E4D6B-B01B-4590-BF40-FE4711BFB0BD}" type="presOf" srcId="{99CC285C-CC49-4125-851B-D679FB9AF969}" destId="{4B2F770E-811C-4CF7-88A7-295EDFC5ADCF}" srcOrd="0" destOrd="0" presId="urn:microsoft.com/office/officeart/2005/8/layout/radial1"/>
    <dgm:cxn modelId="{134D5A56-B3D2-4D8C-BEE5-27CF37B695FA}" type="presOf" srcId="{FDF283FE-E441-41D2-A2BD-0651E7E87C66}" destId="{D14C3D26-D582-4543-8503-2D0F3E460ED9}" srcOrd="0" destOrd="0" presId="urn:microsoft.com/office/officeart/2005/8/layout/radial1"/>
    <dgm:cxn modelId="{A47A250F-B444-4EF1-B6F8-6D82EEA856D2}" srcId="{63066582-F805-41DA-A056-26BF2A53CBA5}" destId="{668C6208-C446-4A5E-A252-1E150A59E2DA}" srcOrd="4" destOrd="0" parTransId="{17E08366-52A6-476D-90C5-2F388090D261}" sibTransId="{466C525A-F6E8-40D9-A7CE-8268DE14EFB2}"/>
    <dgm:cxn modelId="{CCEFDFC4-18A3-4C4A-AAC8-B3C0C071AC65}" type="presOf" srcId="{D803BDF3-7D8D-49E3-ADA2-2BAB2A287702}" destId="{7D83E810-ED30-4B4E-8518-DE98315F19D6}" srcOrd="0" destOrd="0" presId="urn:microsoft.com/office/officeart/2005/8/layout/radial1"/>
    <dgm:cxn modelId="{8A312B71-882B-49F7-81B3-15B7E89D9FAD}" srcId="{198ABC59-A78E-4639-AEA9-55CA6F094F4D}" destId="{1FE0C0F9-AE0B-42E8-8A09-C56AEF1932F3}" srcOrd="1" destOrd="0" parTransId="{C6EC6026-AF95-44FF-91D6-432373CC8BAD}" sibTransId="{A58A97A5-2697-45C1-89D9-435C0C4FA8C5}"/>
    <dgm:cxn modelId="{A36D7A44-A7F1-48C4-9F38-07D38C87DC4F}" type="presOf" srcId="{1C1E6DE8-1034-4DB2-A116-C4FEE8D75F22}" destId="{542185C8-DE7B-4E67-978D-60818C2F5FAF}" srcOrd="1" destOrd="0" presId="urn:microsoft.com/office/officeart/2005/8/layout/radial1"/>
    <dgm:cxn modelId="{8CBCE2CA-ED2E-4FFD-A243-9AF872007C9E}" srcId="{63066582-F805-41DA-A056-26BF2A53CBA5}" destId="{1A566835-DB1E-43BE-BFA8-7B0DA6008AC3}" srcOrd="8" destOrd="0" parTransId="{17309B05-D661-4CC9-A67B-9C3195D7917C}" sibTransId="{46E56BB4-2C76-43EB-A973-CD7D491376AF}"/>
    <dgm:cxn modelId="{D71461F9-3171-4C50-B697-55859DA8C58E}" type="presOf" srcId="{F76B2458-61CE-4259-B662-B5A1A9B2B597}" destId="{46934137-4BEB-40A3-922F-05DFB116EA9B}" srcOrd="1" destOrd="0" presId="urn:microsoft.com/office/officeart/2005/8/layout/radial1"/>
    <dgm:cxn modelId="{4ECC6836-E7CC-4B48-ADEE-27F9C4FFDF7A}" type="presOf" srcId="{1C1E6DE8-1034-4DB2-A116-C4FEE8D75F22}" destId="{85193B92-2138-4EF4-B0E9-ECB6A4A4B9E1}" srcOrd="0" destOrd="0" presId="urn:microsoft.com/office/officeart/2005/8/layout/radial1"/>
    <dgm:cxn modelId="{5CF5A488-7AE8-4BC4-8C19-AD89A6B4BA56}" type="presOf" srcId="{B48C029F-1428-4A53-8C49-E9C550F8917E}" destId="{493209DF-5AF6-424F-B647-75187419DEAF}" srcOrd="1" destOrd="0" presId="urn:microsoft.com/office/officeart/2005/8/layout/radial1"/>
    <dgm:cxn modelId="{BDBE383A-34C5-4F00-9947-2EB2F5171FA9}" srcId="{63066582-F805-41DA-A056-26BF2A53CBA5}" destId="{72C45472-0A03-4EC9-AF44-A6DF97CD4EE7}" srcOrd="10" destOrd="0" parTransId="{DAC8F3B3-B532-44F4-AF31-3CD00F53140A}" sibTransId="{F8B6B936-F889-410B-B71B-76E46A3B4DCA}"/>
    <dgm:cxn modelId="{B60E0569-544A-4124-9B6F-0FAEE549995C}" type="presOf" srcId="{1A566835-DB1E-43BE-BFA8-7B0DA6008AC3}" destId="{2DF038CD-4F16-4F9E-9C49-625F8AA9EF43}" srcOrd="0" destOrd="0" presId="urn:microsoft.com/office/officeart/2005/8/layout/radial1"/>
    <dgm:cxn modelId="{4280BD74-1C82-4E42-B5E0-17835232A53F}" type="presOf" srcId="{B48C029F-1428-4A53-8C49-E9C550F8917E}" destId="{20FB5E1A-5CC6-4E48-BB62-694737960F10}" srcOrd="0" destOrd="0" presId="urn:microsoft.com/office/officeart/2005/8/layout/radial1"/>
    <dgm:cxn modelId="{5037967E-D070-4CC6-9F36-E6E6CB160691}" type="presOf" srcId="{E9B220EB-FCE5-4E2F-85A1-55F12B15B951}" destId="{180978BB-3F7E-4C3B-AD94-687FA9F66A0F}" srcOrd="0" destOrd="0" presId="urn:microsoft.com/office/officeart/2005/8/layout/radial1"/>
    <dgm:cxn modelId="{2840B5E0-8DD4-4E41-91CE-245F4E8439E9}" type="presOf" srcId="{D670CA73-999C-4348-892C-798AFFC5338A}" destId="{512C77BE-A702-4863-A8F5-85EC897F5408}" srcOrd="0" destOrd="0" presId="urn:microsoft.com/office/officeart/2005/8/layout/radial1"/>
    <dgm:cxn modelId="{04C82951-1F8D-4375-B137-C557BCA74B43}" type="presOf" srcId="{77D98C09-1A60-4D98-BA1E-15A46532D809}" destId="{336599A4-0B4F-47DB-8A43-57C8E3833EA6}" srcOrd="1" destOrd="0" presId="urn:microsoft.com/office/officeart/2005/8/layout/radial1"/>
    <dgm:cxn modelId="{FF2662CD-C2F3-4B53-B317-40999CEB014A}" type="presOf" srcId="{871D4C7A-AD53-4451-81B4-74EEEA30687E}" destId="{3F0273CE-3E79-4F89-B24B-DFEB25CE7FB3}" srcOrd="0" destOrd="0" presId="urn:microsoft.com/office/officeart/2005/8/layout/radial1"/>
    <dgm:cxn modelId="{07EFB398-F688-4CD8-93D2-4AFA56870A72}" srcId="{63066582-F805-41DA-A056-26BF2A53CBA5}" destId="{7B2A730E-32D3-453E-99A3-1C8E82983BB4}" srcOrd="11" destOrd="0" parTransId="{FDF283FE-E441-41D2-A2BD-0651E7E87C66}" sibTransId="{B557EEC6-3469-447D-984E-F0F7549A934A}"/>
    <dgm:cxn modelId="{ADFEDA43-F740-4C96-AEC7-E9C4E7B60153}" type="presOf" srcId="{17E08366-52A6-476D-90C5-2F388090D261}" destId="{541924DD-0026-47F5-82B1-74B5045A462F}" srcOrd="0" destOrd="0" presId="urn:microsoft.com/office/officeart/2005/8/layout/radial1"/>
    <dgm:cxn modelId="{4B431A7D-EC0A-4BF7-B359-A97235140766}" type="presOf" srcId="{17309B05-D661-4CC9-A67B-9C3195D7917C}" destId="{1576E753-3EA5-4752-867E-463B4BB88F32}" srcOrd="0" destOrd="0" presId="urn:microsoft.com/office/officeart/2005/8/layout/radial1"/>
    <dgm:cxn modelId="{D7C2E580-52A1-46E0-A4E0-BDDB05E0DCA6}" type="presOf" srcId="{A24095B3-A3AD-414D-955A-A1BDDD59D4F8}" destId="{A665949E-1F9E-41C1-974F-42F7B31B219A}" srcOrd="0" destOrd="0" presId="urn:microsoft.com/office/officeart/2005/8/layout/radial1"/>
    <dgm:cxn modelId="{46718B38-2ED4-42EF-8663-D6B565C28737}" type="presOf" srcId="{7B2A730E-32D3-453E-99A3-1C8E82983BB4}" destId="{14B51547-FC34-4186-AEF5-8D3DB2DA6D00}" srcOrd="0" destOrd="0" presId="urn:microsoft.com/office/officeart/2005/8/layout/radial1"/>
    <dgm:cxn modelId="{EE25FE1B-1916-43DB-A1D8-4E9E9A2B09A5}" type="presOf" srcId="{17E08366-52A6-476D-90C5-2F388090D261}" destId="{8BB3E576-B92F-4586-B431-6A5F552AA128}" srcOrd="1" destOrd="0" presId="urn:microsoft.com/office/officeart/2005/8/layout/radial1"/>
    <dgm:cxn modelId="{4B134E0E-F4D6-4713-8B11-CCFBD167E255}" type="presOf" srcId="{20BF3AD4-F51B-4E22-AAC7-6692233B37A7}" destId="{265BF8AF-287C-4F1E-82EE-62B2511D0673}" srcOrd="0" destOrd="0" presId="urn:microsoft.com/office/officeart/2005/8/layout/radial1"/>
    <dgm:cxn modelId="{BF13F9F8-9D7C-4159-98DB-A67D6207150C}" type="presOf" srcId="{DAC8F3B3-B532-44F4-AF31-3CD00F53140A}" destId="{1BE47420-1BAE-4795-A257-4C9E6B0EFE72}" srcOrd="0" destOrd="0" presId="urn:microsoft.com/office/officeart/2005/8/layout/radial1"/>
    <dgm:cxn modelId="{ACD13B2A-2A17-45F5-B7E7-9CCC4D02DC95}" type="presOf" srcId="{77D98C09-1A60-4D98-BA1E-15A46532D809}" destId="{1F7C16BD-B7CD-47B7-9738-A0F8DE95EA69}" srcOrd="0" destOrd="0" presId="urn:microsoft.com/office/officeart/2005/8/layout/radial1"/>
    <dgm:cxn modelId="{7B732270-1FA3-455B-873F-84368592E7A8}" type="presOf" srcId="{DAC8F3B3-B532-44F4-AF31-3CD00F53140A}" destId="{F7036DDF-CA15-4C5A-94AC-CBD06D127FAD}" srcOrd="1" destOrd="0" presId="urn:microsoft.com/office/officeart/2005/8/layout/radial1"/>
    <dgm:cxn modelId="{802B991E-E290-43DF-83AF-C9FE503CC9AC}" type="presOf" srcId="{198ABC59-A78E-4639-AEA9-55CA6F094F4D}" destId="{594DBCC5-450F-4C71-8078-11C3B364B06F}" srcOrd="0" destOrd="0" presId="urn:microsoft.com/office/officeart/2005/8/layout/radial1"/>
    <dgm:cxn modelId="{E23D7956-8E43-4B1F-8129-7007F12D528C}" type="presOf" srcId="{668C6208-C446-4A5E-A252-1E150A59E2DA}" destId="{1AF4F42D-1F5D-4A6D-9A81-89D39C205D46}" srcOrd="0" destOrd="0" presId="urn:microsoft.com/office/officeart/2005/8/layout/radial1"/>
    <dgm:cxn modelId="{42E19C18-9BC5-4436-90DE-FAB49DAEFD71}" type="presOf" srcId="{FDF283FE-E441-41D2-A2BD-0651E7E87C66}" destId="{BAA6B811-D9E6-4701-A388-2B0D8DD5AB67}" srcOrd="1" destOrd="0" presId="urn:microsoft.com/office/officeart/2005/8/layout/radial1"/>
    <dgm:cxn modelId="{BB9CADF9-D8EA-4471-B27F-2C6845E7AA11}" type="presOf" srcId="{72C45472-0A03-4EC9-AF44-A6DF97CD4EE7}" destId="{433B583E-990D-4AFA-890B-7B22F83D979C}" srcOrd="0" destOrd="0" presId="urn:microsoft.com/office/officeart/2005/8/layout/radial1"/>
    <dgm:cxn modelId="{3F98E307-512F-45D2-8238-42F52C8C74CA}" srcId="{63066582-F805-41DA-A056-26BF2A53CBA5}" destId="{D670CA73-999C-4348-892C-798AFFC5338A}" srcOrd="9" destOrd="0" parTransId="{16B8A9FE-5BEF-4F01-8349-F115D5833266}" sibTransId="{CAA2032C-8FA7-441B-8E5A-37D400BEB8CF}"/>
    <dgm:cxn modelId="{BDAEE3A8-C765-45D7-9300-2EEAA28BDDD1}" type="presOf" srcId="{16B8A9FE-5BEF-4F01-8349-F115D5833266}" destId="{26307FEA-340A-4FC0-9B9C-6FC87967BF47}" srcOrd="0" destOrd="0" presId="urn:microsoft.com/office/officeart/2005/8/layout/radial1"/>
    <dgm:cxn modelId="{B475E797-1134-443C-813E-18B169669731}" type="presOf" srcId="{F76B2458-61CE-4259-B662-B5A1A9B2B597}" destId="{A0773AC2-0A8F-4F55-BE7F-66E11750B84A}" srcOrd="0" destOrd="0" presId="urn:microsoft.com/office/officeart/2005/8/layout/radial1"/>
    <dgm:cxn modelId="{DBADDD09-DC11-4BEB-BFDC-D56717108F42}" srcId="{63066582-F805-41DA-A056-26BF2A53CBA5}" destId="{871D4C7A-AD53-4451-81B4-74EEEA30687E}" srcOrd="2" destOrd="0" parTransId="{B48C029F-1428-4A53-8C49-E9C550F8917E}" sibTransId="{A0A08C11-A5BA-48E6-9628-4178065ADFD4}"/>
    <dgm:cxn modelId="{21080CC3-6B3E-4065-8592-04E401B6CE06}" type="presOf" srcId="{57F5E8D0-2A8F-4043-9EA0-90E69A8B15B4}" destId="{FE66B103-3EF7-4F14-ACCA-10065B2DE21C}" srcOrd="1" destOrd="0" presId="urn:microsoft.com/office/officeart/2005/8/layout/radial1"/>
    <dgm:cxn modelId="{C271BF2E-F527-4BC5-8219-7ABA75BE5EE4}" type="presParOf" srcId="{594DBCC5-450F-4C71-8078-11C3B364B06F}" destId="{136CDD3F-AD3E-42E2-BEC4-4224397C4BE6}" srcOrd="0" destOrd="0" presId="urn:microsoft.com/office/officeart/2005/8/layout/radial1"/>
    <dgm:cxn modelId="{138A628B-9528-499A-975C-7DD2C7F937F1}" type="presParOf" srcId="{594DBCC5-450F-4C71-8078-11C3B364B06F}" destId="{A0773AC2-0A8F-4F55-BE7F-66E11750B84A}" srcOrd="1" destOrd="0" presId="urn:microsoft.com/office/officeart/2005/8/layout/radial1"/>
    <dgm:cxn modelId="{3DC7DEFA-6D54-41E7-8491-B599C0663D31}" type="presParOf" srcId="{A0773AC2-0A8F-4F55-BE7F-66E11750B84A}" destId="{46934137-4BEB-40A3-922F-05DFB116EA9B}" srcOrd="0" destOrd="0" presId="urn:microsoft.com/office/officeart/2005/8/layout/radial1"/>
    <dgm:cxn modelId="{B2085184-47ED-4A3C-A047-496115D24E48}" type="presParOf" srcId="{594DBCC5-450F-4C71-8078-11C3B364B06F}" destId="{7D83E810-ED30-4B4E-8518-DE98315F19D6}" srcOrd="2" destOrd="0" presId="urn:microsoft.com/office/officeart/2005/8/layout/radial1"/>
    <dgm:cxn modelId="{98B4CDA6-D05F-4110-94CE-9D5759A182E5}" type="presParOf" srcId="{594DBCC5-450F-4C71-8078-11C3B364B06F}" destId="{1F7C16BD-B7CD-47B7-9738-A0F8DE95EA69}" srcOrd="3" destOrd="0" presId="urn:microsoft.com/office/officeart/2005/8/layout/radial1"/>
    <dgm:cxn modelId="{E64C26AD-58A1-4AC0-A738-E85454377649}" type="presParOf" srcId="{1F7C16BD-B7CD-47B7-9738-A0F8DE95EA69}" destId="{336599A4-0B4F-47DB-8A43-57C8E3833EA6}" srcOrd="0" destOrd="0" presId="urn:microsoft.com/office/officeart/2005/8/layout/radial1"/>
    <dgm:cxn modelId="{D8662F32-BFB6-4FCB-8F5E-F285F9F626D1}" type="presParOf" srcId="{594DBCC5-450F-4C71-8078-11C3B364B06F}" destId="{4B2F770E-811C-4CF7-88A7-295EDFC5ADCF}" srcOrd="4" destOrd="0" presId="urn:microsoft.com/office/officeart/2005/8/layout/radial1"/>
    <dgm:cxn modelId="{EF635238-26D8-48F7-9706-5A75E80AFEE3}" type="presParOf" srcId="{594DBCC5-450F-4C71-8078-11C3B364B06F}" destId="{20FB5E1A-5CC6-4E48-BB62-694737960F10}" srcOrd="5" destOrd="0" presId="urn:microsoft.com/office/officeart/2005/8/layout/radial1"/>
    <dgm:cxn modelId="{144C630E-C978-4A75-8C44-C244DAD3BF08}" type="presParOf" srcId="{20FB5E1A-5CC6-4E48-BB62-694737960F10}" destId="{493209DF-5AF6-424F-B647-75187419DEAF}" srcOrd="0" destOrd="0" presId="urn:microsoft.com/office/officeart/2005/8/layout/radial1"/>
    <dgm:cxn modelId="{0200DBA9-5B0B-4D98-AAC2-61525DEDFB59}" type="presParOf" srcId="{594DBCC5-450F-4C71-8078-11C3B364B06F}" destId="{3F0273CE-3E79-4F89-B24B-DFEB25CE7FB3}" srcOrd="6" destOrd="0" presId="urn:microsoft.com/office/officeart/2005/8/layout/radial1"/>
    <dgm:cxn modelId="{BEE31E9E-4D7B-4476-9645-6F783191D5F6}" type="presParOf" srcId="{594DBCC5-450F-4C71-8078-11C3B364B06F}" destId="{C90A65AE-533A-4C5C-A0E1-52226F0A068C}" srcOrd="7" destOrd="0" presId="urn:microsoft.com/office/officeart/2005/8/layout/radial1"/>
    <dgm:cxn modelId="{53FB68F4-4EA0-428C-94EB-A6573A4C8266}" type="presParOf" srcId="{C90A65AE-533A-4C5C-A0E1-52226F0A068C}" destId="{44C0DABF-E39E-4AB5-BDDE-EFF19B3438D4}" srcOrd="0" destOrd="0" presId="urn:microsoft.com/office/officeart/2005/8/layout/radial1"/>
    <dgm:cxn modelId="{EF374EED-9314-4058-8967-48AC113AB943}" type="presParOf" srcId="{594DBCC5-450F-4C71-8078-11C3B364B06F}" destId="{A665949E-1F9E-41C1-974F-42F7B31B219A}" srcOrd="8" destOrd="0" presId="urn:microsoft.com/office/officeart/2005/8/layout/radial1"/>
    <dgm:cxn modelId="{6FB6CDA0-C1AE-4A56-846A-DFD028A06621}" type="presParOf" srcId="{594DBCC5-450F-4C71-8078-11C3B364B06F}" destId="{541924DD-0026-47F5-82B1-74B5045A462F}" srcOrd="9" destOrd="0" presId="urn:microsoft.com/office/officeart/2005/8/layout/radial1"/>
    <dgm:cxn modelId="{75B261BB-280D-4492-B11A-913D7F4AEA8C}" type="presParOf" srcId="{541924DD-0026-47F5-82B1-74B5045A462F}" destId="{8BB3E576-B92F-4586-B431-6A5F552AA128}" srcOrd="0" destOrd="0" presId="urn:microsoft.com/office/officeart/2005/8/layout/radial1"/>
    <dgm:cxn modelId="{8B17BF2A-059C-4BCD-9283-DDAD9CEBA4C8}" type="presParOf" srcId="{594DBCC5-450F-4C71-8078-11C3B364B06F}" destId="{1AF4F42D-1F5D-4A6D-9A81-89D39C205D46}" srcOrd="10" destOrd="0" presId="urn:microsoft.com/office/officeart/2005/8/layout/radial1"/>
    <dgm:cxn modelId="{2A668355-31EB-47E6-9C40-C0C6040546DF}" type="presParOf" srcId="{594DBCC5-450F-4C71-8078-11C3B364B06F}" destId="{85193B92-2138-4EF4-B0E9-ECB6A4A4B9E1}" srcOrd="11" destOrd="0" presId="urn:microsoft.com/office/officeart/2005/8/layout/radial1"/>
    <dgm:cxn modelId="{CFFC1BF8-4D4C-47E2-B5FE-6C667BA18B8F}" type="presParOf" srcId="{85193B92-2138-4EF4-B0E9-ECB6A4A4B9E1}" destId="{542185C8-DE7B-4E67-978D-60818C2F5FAF}" srcOrd="0" destOrd="0" presId="urn:microsoft.com/office/officeart/2005/8/layout/radial1"/>
    <dgm:cxn modelId="{418CD46B-C9B1-4868-91F8-84B6D1B6B1C1}" type="presParOf" srcId="{594DBCC5-450F-4C71-8078-11C3B364B06F}" destId="{60939150-5C09-4C23-BFFC-8C2DBEDC1C58}" srcOrd="12" destOrd="0" presId="urn:microsoft.com/office/officeart/2005/8/layout/radial1"/>
    <dgm:cxn modelId="{45AE03BB-C75A-4F22-932C-A6D44BB0A52F}" type="presParOf" srcId="{594DBCC5-450F-4C71-8078-11C3B364B06F}" destId="{F8CBDF5F-391C-413B-8B0F-42006DEF4E2A}" srcOrd="13" destOrd="0" presId="urn:microsoft.com/office/officeart/2005/8/layout/radial1"/>
    <dgm:cxn modelId="{2A426E41-AE1F-437A-9C23-73E05BFA6641}" type="presParOf" srcId="{F8CBDF5F-391C-413B-8B0F-42006DEF4E2A}" destId="{FE66B103-3EF7-4F14-ACCA-10065B2DE21C}" srcOrd="0" destOrd="0" presId="urn:microsoft.com/office/officeart/2005/8/layout/radial1"/>
    <dgm:cxn modelId="{6906F05A-D303-4109-AD49-0500C5D5A335}" type="presParOf" srcId="{594DBCC5-450F-4C71-8078-11C3B364B06F}" destId="{265BF8AF-287C-4F1E-82EE-62B2511D0673}" srcOrd="14" destOrd="0" presId="urn:microsoft.com/office/officeart/2005/8/layout/radial1"/>
    <dgm:cxn modelId="{C5A45208-9737-44BA-890C-FB4D14CAD927}" type="presParOf" srcId="{594DBCC5-450F-4C71-8078-11C3B364B06F}" destId="{4B55582C-05B4-4486-8BD9-75F4EEFFFD47}" srcOrd="15" destOrd="0" presId="urn:microsoft.com/office/officeart/2005/8/layout/radial1"/>
    <dgm:cxn modelId="{39C2A452-EEB8-4F2F-B193-83C019D4A97E}" type="presParOf" srcId="{4B55582C-05B4-4486-8BD9-75F4EEFFFD47}" destId="{30356B48-34E6-4ED1-872F-314B62672D57}" srcOrd="0" destOrd="0" presId="urn:microsoft.com/office/officeart/2005/8/layout/radial1"/>
    <dgm:cxn modelId="{7E33B679-8792-45E7-9CDB-A66463AF536A}" type="presParOf" srcId="{594DBCC5-450F-4C71-8078-11C3B364B06F}" destId="{180978BB-3F7E-4C3B-AD94-687FA9F66A0F}" srcOrd="16" destOrd="0" presId="urn:microsoft.com/office/officeart/2005/8/layout/radial1"/>
    <dgm:cxn modelId="{AFD68558-CC9F-447F-A549-565C4FED9F8C}" type="presParOf" srcId="{594DBCC5-450F-4C71-8078-11C3B364B06F}" destId="{1576E753-3EA5-4752-867E-463B4BB88F32}" srcOrd="17" destOrd="0" presId="urn:microsoft.com/office/officeart/2005/8/layout/radial1"/>
    <dgm:cxn modelId="{407D7C08-41C8-44ED-B964-58B97E898BCC}" type="presParOf" srcId="{1576E753-3EA5-4752-867E-463B4BB88F32}" destId="{972DADCC-F1E1-40A6-8542-9A59BE9BFF00}" srcOrd="0" destOrd="0" presId="urn:microsoft.com/office/officeart/2005/8/layout/radial1"/>
    <dgm:cxn modelId="{5F0A09F1-8B63-421A-8930-D876AE8D97A9}" type="presParOf" srcId="{594DBCC5-450F-4C71-8078-11C3B364B06F}" destId="{2DF038CD-4F16-4F9E-9C49-625F8AA9EF43}" srcOrd="18" destOrd="0" presId="urn:microsoft.com/office/officeart/2005/8/layout/radial1"/>
    <dgm:cxn modelId="{D4F71B17-1766-4B93-AB99-3BDBCE8FD761}" type="presParOf" srcId="{594DBCC5-450F-4C71-8078-11C3B364B06F}" destId="{26307FEA-340A-4FC0-9B9C-6FC87967BF47}" srcOrd="19" destOrd="0" presId="urn:microsoft.com/office/officeart/2005/8/layout/radial1"/>
    <dgm:cxn modelId="{CD5D7F38-7D0B-43AA-93CC-50E150E7AE61}" type="presParOf" srcId="{26307FEA-340A-4FC0-9B9C-6FC87967BF47}" destId="{F435668D-9A1B-415C-A269-6868D8F166A7}" srcOrd="0" destOrd="0" presId="urn:microsoft.com/office/officeart/2005/8/layout/radial1"/>
    <dgm:cxn modelId="{44091823-1338-4A69-A2A5-68B8B5CDD167}" type="presParOf" srcId="{594DBCC5-450F-4C71-8078-11C3B364B06F}" destId="{512C77BE-A702-4863-A8F5-85EC897F5408}" srcOrd="20" destOrd="0" presId="urn:microsoft.com/office/officeart/2005/8/layout/radial1"/>
    <dgm:cxn modelId="{EE891C84-FBF7-496E-AA30-437B09E31F40}" type="presParOf" srcId="{594DBCC5-450F-4C71-8078-11C3B364B06F}" destId="{1BE47420-1BAE-4795-A257-4C9E6B0EFE72}" srcOrd="21" destOrd="0" presId="urn:microsoft.com/office/officeart/2005/8/layout/radial1"/>
    <dgm:cxn modelId="{7608D13A-F1C2-46FE-935F-0ECA05F45AF6}" type="presParOf" srcId="{1BE47420-1BAE-4795-A257-4C9E6B0EFE72}" destId="{F7036DDF-CA15-4C5A-94AC-CBD06D127FAD}" srcOrd="0" destOrd="0" presId="urn:microsoft.com/office/officeart/2005/8/layout/radial1"/>
    <dgm:cxn modelId="{16BB1A88-0318-456E-A4EA-5EF9D19865AD}" type="presParOf" srcId="{594DBCC5-450F-4C71-8078-11C3B364B06F}" destId="{433B583E-990D-4AFA-890B-7B22F83D979C}" srcOrd="22" destOrd="0" presId="urn:microsoft.com/office/officeart/2005/8/layout/radial1"/>
    <dgm:cxn modelId="{87AECF9F-67E8-4BA8-A80B-CACA21A9D2AF}" type="presParOf" srcId="{594DBCC5-450F-4C71-8078-11C3B364B06F}" destId="{D14C3D26-D582-4543-8503-2D0F3E460ED9}" srcOrd="23" destOrd="0" presId="urn:microsoft.com/office/officeart/2005/8/layout/radial1"/>
    <dgm:cxn modelId="{7C154923-233E-4794-95DC-5ABC06BEB0F7}" type="presParOf" srcId="{D14C3D26-D582-4543-8503-2D0F3E460ED9}" destId="{BAA6B811-D9E6-4701-A388-2B0D8DD5AB67}" srcOrd="0" destOrd="0" presId="urn:microsoft.com/office/officeart/2005/8/layout/radial1"/>
    <dgm:cxn modelId="{3833D5FA-7817-49FB-9180-1BEE54478887}" type="presParOf" srcId="{594DBCC5-450F-4C71-8078-11C3B364B06F}" destId="{14B51547-FC34-4186-AEF5-8D3DB2DA6D00}" srcOrd="24" destOrd="0" presId="urn:microsoft.com/office/officeart/2005/8/layout/radial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BD04162-E262-4D64-8904-B3D39960A66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6B86648-0E2A-4B1A-97F0-6CAD53DB6B9E}">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dirty="0"/>
            <a:t>Controls</a:t>
          </a:r>
        </a:p>
      </dgm:t>
    </dgm:pt>
    <dgm:pt modelId="{81D889BC-EE93-47A7-AA03-800FE8D99994}" type="parTrans" cxnId="{99A9F803-0B0D-4FAD-BC97-1EA7E5530BFF}">
      <dgm:prSet/>
      <dgm:spPr/>
      <dgm:t>
        <a:bodyPr/>
        <a:lstStyle/>
        <a:p>
          <a:endParaRPr lang="en-US" b="1"/>
        </a:p>
      </dgm:t>
    </dgm:pt>
    <dgm:pt modelId="{63E3BEB3-E248-42A5-A8FB-6B69BFC662E5}" type="sibTrans" cxnId="{99A9F803-0B0D-4FAD-BC97-1EA7E5530BFF}">
      <dgm:prSet/>
      <dgm:spPr/>
      <dgm:t>
        <a:bodyPr/>
        <a:lstStyle/>
        <a:p>
          <a:endParaRPr lang="en-US" b="1" dirty="0"/>
        </a:p>
      </dgm:t>
    </dgm:pt>
    <dgm:pt modelId="{83EC2DD0-577E-4E40-B6AF-A3BEF078F657}">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dirty="0"/>
            <a:t>HVAC</a:t>
          </a:r>
        </a:p>
        <a:p>
          <a:r>
            <a:rPr lang="en-US" b="1" dirty="0"/>
            <a:t>Services</a:t>
          </a:r>
        </a:p>
      </dgm:t>
    </dgm:pt>
    <dgm:pt modelId="{ACBD93A3-40D6-46DC-8520-E376C96AAB2C}" type="parTrans" cxnId="{8D56EAEE-38E3-483B-ABD6-BF35D6AF85D3}">
      <dgm:prSet/>
      <dgm:spPr/>
      <dgm:t>
        <a:bodyPr/>
        <a:lstStyle/>
        <a:p>
          <a:endParaRPr lang="en-US" b="1"/>
        </a:p>
      </dgm:t>
    </dgm:pt>
    <dgm:pt modelId="{7683F0E5-BBDA-4635-9012-42A01FF572D7}" type="sibTrans" cxnId="{8D56EAEE-38E3-483B-ABD6-BF35D6AF85D3}">
      <dgm:prSet/>
      <dgm:spPr/>
      <dgm:t>
        <a:bodyPr/>
        <a:lstStyle/>
        <a:p>
          <a:endParaRPr lang="en-US" b="1" dirty="0"/>
        </a:p>
      </dgm:t>
    </dgm:pt>
    <dgm:pt modelId="{D460C526-0126-47A4-8ACE-1E720147051E}">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dirty="0"/>
            <a:t>Utilities </a:t>
          </a:r>
        </a:p>
      </dgm:t>
    </dgm:pt>
    <dgm:pt modelId="{86CAA9C4-AFCA-4F8D-8999-9190AFA9EA07}" type="parTrans" cxnId="{7E06C301-B882-4B18-84E4-6BB40CBBB355}">
      <dgm:prSet/>
      <dgm:spPr/>
      <dgm:t>
        <a:bodyPr/>
        <a:lstStyle/>
        <a:p>
          <a:endParaRPr lang="en-US" b="1"/>
        </a:p>
      </dgm:t>
    </dgm:pt>
    <dgm:pt modelId="{38050FF9-A1D3-4EA7-B9A2-F93EBD8F65A2}" type="sibTrans" cxnId="{7E06C301-B882-4B18-84E4-6BB40CBBB355}">
      <dgm:prSet/>
      <dgm:spPr/>
      <dgm:t>
        <a:bodyPr/>
        <a:lstStyle/>
        <a:p>
          <a:endParaRPr lang="en-US" b="1" dirty="0"/>
        </a:p>
      </dgm:t>
    </dgm:pt>
    <dgm:pt modelId="{E3ED499B-A881-47EC-B25B-C76F7DCB9816}">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dirty="0"/>
            <a:t>Security</a:t>
          </a:r>
        </a:p>
        <a:p>
          <a:r>
            <a:rPr lang="en-US" b="1" dirty="0"/>
            <a:t>Fire</a:t>
          </a:r>
        </a:p>
      </dgm:t>
    </dgm:pt>
    <dgm:pt modelId="{8681F501-D10C-4455-A7E4-7C0FA4DCA054}" type="parTrans" cxnId="{93C03DE7-F6E4-47B5-A84E-C95447889A48}">
      <dgm:prSet/>
      <dgm:spPr/>
      <dgm:t>
        <a:bodyPr/>
        <a:lstStyle/>
        <a:p>
          <a:endParaRPr lang="en-US" b="1"/>
        </a:p>
      </dgm:t>
    </dgm:pt>
    <dgm:pt modelId="{0DE166A9-1C6A-4EFA-83EF-152A65BECDF4}" type="sibTrans" cxnId="{93C03DE7-F6E4-47B5-A84E-C95447889A48}">
      <dgm:prSet/>
      <dgm:spPr/>
      <dgm:t>
        <a:bodyPr/>
        <a:lstStyle/>
        <a:p>
          <a:endParaRPr lang="en-US" b="1" dirty="0"/>
        </a:p>
      </dgm:t>
    </dgm:pt>
    <dgm:pt modelId="{EF918260-EAF1-4CA9-9881-651BFCCBD83E}">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dirty="0"/>
            <a:t>Bldg Portfolio</a:t>
          </a:r>
        </a:p>
      </dgm:t>
    </dgm:pt>
    <dgm:pt modelId="{58E803C7-E7E3-4E0D-8611-20C58BC4195E}" type="parTrans" cxnId="{69C0A152-0237-4BE3-B881-D246256DB4DD}">
      <dgm:prSet/>
      <dgm:spPr/>
      <dgm:t>
        <a:bodyPr/>
        <a:lstStyle/>
        <a:p>
          <a:endParaRPr lang="en-US" b="1"/>
        </a:p>
      </dgm:t>
    </dgm:pt>
    <dgm:pt modelId="{A865B066-21EE-4B86-A0C0-7CC64106B31A}" type="sibTrans" cxnId="{69C0A152-0237-4BE3-B881-D246256DB4DD}">
      <dgm:prSet/>
      <dgm:spPr/>
      <dgm:t>
        <a:bodyPr/>
        <a:lstStyle/>
        <a:p>
          <a:endParaRPr lang="en-US" b="1" dirty="0"/>
        </a:p>
      </dgm:t>
    </dgm:pt>
    <dgm:pt modelId="{1FA5D0BA-107F-4F5B-9D55-8942A019A946}" type="pres">
      <dgm:prSet presAssocID="{7BD04162-E262-4D64-8904-B3D39960A669}" presName="cycle" presStyleCnt="0">
        <dgm:presLayoutVars>
          <dgm:dir/>
          <dgm:resizeHandles val="exact"/>
        </dgm:presLayoutVars>
      </dgm:prSet>
      <dgm:spPr/>
      <dgm:t>
        <a:bodyPr/>
        <a:lstStyle/>
        <a:p>
          <a:endParaRPr lang="en-US"/>
        </a:p>
      </dgm:t>
    </dgm:pt>
    <dgm:pt modelId="{AFD19035-7A7C-4596-BEA2-309D76F5F40C}" type="pres">
      <dgm:prSet presAssocID="{D6B86648-0E2A-4B1A-97F0-6CAD53DB6B9E}" presName="node" presStyleLbl="node1" presStyleIdx="0" presStyleCnt="5">
        <dgm:presLayoutVars>
          <dgm:bulletEnabled val="1"/>
        </dgm:presLayoutVars>
      </dgm:prSet>
      <dgm:spPr/>
      <dgm:t>
        <a:bodyPr/>
        <a:lstStyle/>
        <a:p>
          <a:endParaRPr lang="en-US"/>
        </a:p>
      </dgm:t>
    </dgm:pt>
    <dgm:pt modelId="{7418A788-8518-491D-8A86-FBBE3160648F}" type="pres">
      <dgm:prSet presAssocID="{63E3BEB3-E248-42A5-A8FB-6B69BFC662E5}" presName="sibTrans" presStyleLbl="sibTrans2D1" presStyleIdx="0" presStyleCnt="5"/>
      <dgm:spPr/>
      <dgm:t>
        <a:bodyPr/>
        <a:lstStyle/>
        <a:p>
          <a:endParaRPr lang="en-US"/>
        </a:p>
      </dgm:t>
    </dgm:pt>
    <dgm:pt modelId="{91A2527E-95F6-4025-AE01-7F5CC288DEDF}" type="pres">
      <dgm:prSet presAssocID="{63E3BEB3-E248-42A5-A8FB-6B69BFC662E5}" presName="connectorText" presStyleLbl="sibTrans2D1" presStyleIdx="0" presStyleCnt="5"/>
      <dgm:spPr/>
      <dgm:t>
        <a:bodyPr/>
        <a:lstStyle/>
        <a:p>
          <a:endParaRPr lang="en-US"/>
        </a:p>
      </dgm:t>
    </dgm:pt>
    <dgm:pt modelId="{41E33D4C-8A7F-464C-8ADB-0BDD83429741}" type="pres">
      <dgm:prSet presAssocID="{83EC2DD0-577E-4E40-B6AF-A3BEF078F657}" presName="node" presStyleLbl="node1" presStyleIdx="1" presStyleCnt="5">
        <dgm:presLayoutVars>
          <dgm:bulletEnabled val="1"/>
        </dgm:presLayoutVars>
      </dgm:prSet>
      <dgm:spPr/>
      <dgm:t>
        <a:bodyPr/>
        <a:lstStyle/>
        <a:p>
          <a:endParaRPr lang="en-US"/>
        </a:p>
      </dgm:t>
    </dgm:pt>
    <dgm:pt modelId="{AB47B518-9C87-42B5-94CB-FC7DAC4F73A3}" type="pres">
      <dgm:prSet presAssocID="{7683F0E5-BBDA-4635-9012-42A01FF572D7}" presName="sibTrans" presStyleLbl="sibTrans2D1" presStyleIdx="1" presStyleCnt="5"/>
      <dgm:spPr/>
      <dgm:t>
        <a:bodyPr/>
        <a:lstStyle/>
        <a:p>
          <a:endParaRPr lang="en-US"/>
        </a:p>
      </dgm:t>
    </dgm:pt>
    <dgm:pt modelId="{B89B6789-AA70-4096-8D9A-4F14C4B228BA}" type="pres">
      <dgm:prSet presAssocID="{7683F0E5-BBDA-4635-9012-42A01FF572D7}" presName="connectorText" presStyleLbl="sibTrans2D1" presStyleIdx="1" presStyleCnt="5"/>
      <dgm:spPr/>
      <dgm:t>
        <a:bodyPr/>
        <a:lstStyle/>
        <a:p>
          <a:endParaRPr lang="en-US"/>
        </a:p>
      </dgm:t>
    </dgm:pt>
    <dgm:pt modelId="{23A95EE9-58D9-4830-90CE-95DB2483F6DC}" type="pres">
      <dgm:prSet presAssocID="{D460C526-0126-47A4-8ACE-1E720147051E}" presName="node" presStyleLbl="node1" presStyleIdx="2" presStyleCnt="5">
        <dgm:presLayoutVars>
          <dgm:bulletEnabled val="1"/>
        </dgm:presLayoutVars>
      </dgm:prSet>
      <dgm:spPr/>
      <dgm:t>
        <a:bodyPr/>
        <a:lstStyle/>
        <a:p>
          <a:endParaRPr lang="en-US"/>
        </a:p>
      </dgm:t>
    </dgm:pt>
    <dgm:pt modelId="{1AB8AC65-6DDB-4791-BB45-7475944ABCD8}" type="pres">
      <dgm:prSet presAssocID="{38050FF9-A1D3-4EA7-B9A2-F93EBD8F65A2}" presName="sibTrans" presStyleLbl="sibTrans2D1" presStyleIdx="2" presStyleCnt="5"/>
      <dgm:spPr/>
      <dgm:t>
        <a:bodyPr/>
        <a:lstStyle/>
        <a:p>
          <a:endParaRPr lang="en-US"/>
        </a:p>
      </dgm:t>
    </dgm:pt>
    <dgm:pt modelId="{85517B44-1F1A-46CA-A15C-3C90AB216588}" type="pres">
      <dgm:prSet presAssocID="{38050FF9-A1D3-4EA7-B9A2-F93EBD8F65A2}" presName="connectorText" presStyleLbl="sibTrans2D1" presStyleIdx="2" presStyleCnt="5"/>
      <dgm:spPr/>
      <dgm:t>
        <a:bodyPr/>
        <a:lstStyle/>
        <a:p>
          <a:endParaRPr lang="en-US"/>
        </a:p>
      </dgm:t>
    </dgm:pt>
    <dgm:pt modelId="{F6040BAD-ABA7-4178-A18C-EB3765A405C7}" type="pres">
      <dgm:prSet presAssocID="{E3ED499B-A881-47EC-B25B-C76F7DCB9816}" presName="node" presStyleLbl="node1" presStyleIdx="3" presStyleCnt="5">
        <dgm:presLayoutVars>
          <dgm:bulletEnabled val="1"/>
        </dgm:presLayoutVars>
      </dgm:prSet>
      <dgm:spPr/>
      <dgm:t>
        <a:bodyPr/>
        <a:lstStyle/>
        <a:p>
          <a:endParaRPr lang="en-US"/>
        </a:p>
      </dgm:t>
    </dgm:pt>
    <dgm:pt modelId="{E11E6942-738E-42C0-AFD3-377AA45DEF7C}" type="pres">
      <dgm:prSet presAssocID="{0DE166A9-1C6A-4EFA-83EF-152A65BECDF4}" presName="sibTrans" presStyleLbl="sibTrans2D1" presStyleIdx="3" presStyleCnt="5"/>
      <dgm:spPr/>
      <dgm:t>
        <a:bodyPr/>
        <a:lstStyle/>
        <a:p>
          <a:endParaRPr lang="en-US"/>
        </a:p>
      </dgm:t>
    </dgm:pt>
    <dgm:pt modelId="{7046EC11-6725-41C5-9146-A9EE8213F301}" type="pres">
      <dgm:prSet presAssocID="{0DE166A9-1C6A-4EFA-83EF-152A65BECDF4}" presName="connectorText" presStyleLbl="sibTrans2D1" presStyleIdx="3" presStyleCnt="5"/>
      <dgm:spPr/>
      <dgm:t>
        <a:bodyPr/>
        <a:lstStyle/>
        <a:p>
          <a:endParaRPr lang="en-US"/>
        </a:p>
      </dgm:t>
    </dgm:pt>
    <dgm:pt modelId="{1CD9FC12-F9F0-451A-B86E-C241E2C4B92D}" type="pres">
      <dgm:prSet presAssocID="{EF918260-EAF1-4CA9-9881-651BFCCBD83E}" presName="node" presStyleLbl="node1" presStyleIdx="4" presStyleCnt="5">
        <dgm:presLayoutVars>
          <dgm:bulletEnabled val="1"/>
        </dgm:presLayoutVars>
      </dgm:prSet>
      <dgm:spPr/>
      <dgm:t>
        <a:bodyPr/>
        <a:lstStyle/>
        <a:p>
          <a:endParaRPr lang="en-US"/>
        </a:p>
      </dgm:t>
    </dgm:pt>
    <dgm:pt modelId="{5ACAAD42-731F-4497-A8F2-1E38B900452B}" type="pres">
      <dgm:prSet presAssocID="{A865B066-21EE-4B86-A0C0-7CC64106B31A}" presName="sibTrans" presStyleLbl="sibTrans2D1" presStyleIdx="4" presStyleCnt="5"/>
      <dgm:spPr/>
      <dgm:t>
        <a:bodyPr/>
        <a:lstStyle/>
        <a:p>
          <a:endParaRPr lang="en-US"/>
        </a:p>
      </dgm:t>
    </dgm:pt>
    <dgm:pt modelId="{C4BE5652-EA10-450D-8C6E-9ADD00A18835}" type="pres">
      <dgm:prSet presAssocID="{A865B066-21EE-4B86-A0C0-7CC64106B31A}" presName="connectorText" presStyleLbl="sibTrans2D1" presStyleIdx="4" presStyleCnt="5"/>
      <dgm:spPr/>
      <dgm:t>
        <a:bodyPr/>
        <a:lstStyle/>
        <a:p>
          <a:endParaRPr lang="en-US"/>
        </a:p>
      </dgm:t>
    </dgm:pt>
  </dgm:ptLst>
  <dgm:cxnLst>
    <dgm:cxn modelId="{93C03DE7-F6E4-47B5-A84E-C95447889A48}" srcId="{7BD04162-E262-4D64-8904-B3D39960A669}" destId="{E3ED499B-A881-47EC-B25B-C76F7DCB9816}" srcOrd="3" destOrd="0" parTransId="{8681F501-D10C-4455-A7E4-7C0FA4DCA054}" sibTransId="{0DE166A9-1C6A-4EFA-83EF-152A65BECDF4}"/>
    <dgm:cxn modelId="{807C0ACE-243A-4EEA-8735-46E3DEA6E3AA}" type="presOf" srcId="{7BD04162-E262-4D64-8904-B3D39960A669}" destId="{1FA5D0BA-107F-4F5B-9D55-8942A019A946}" srcOrd="0" destOrd="0" presId="urn:microsoft.com/office/officeart/2005/8/layout/cycle2"/>
    <dgm:cxn modelId="{7E06C301-B882-4B18-84E4-6BB40CBBB355}" srcId="{7BD04162-E262-4D64-8904-B3D39960A669}" destId="{D460C526-0126-47A4-8ACE-1E720147051E}" srcOrd="2" destOrd="0" parTransId="{86CAA9C4-AFCA-4F8D-8999-9190AFA9EA07}" sibTransId="{38050FF9-A1D3-4EA7-B9A2-F93EBD8F65A2}"/>
    <dgm:cxn modelId="{A915C49F-BBA2-4658-8B1B-0EE231908FB8}" type="presOf" srcId="{EF918260-EAF1-4CA9-9881-651BFCCBD83E}" destId="{1CD9FC12-F9F0-451A-B86E-C241E2C4B92D}" srcOrd="0" destOrd="0" presId="urn:microsoft.com/office/officeart/2005/8/layout/cycle2"/>
    <dgm:cxn modelId="{0222290C-0D00-4930-BBA5-A3D75B87B12F}" type="presOf" srcId="{38050FF9-A1D3-4EA7-B9A2-F93EBD8F65A2}" destId="{1AB8AC65-6DDB-4791-BB45-7475944ABCD8}" srcOrd="0" destOrd="0" presId="urn:microsoft.com/office/officeart/2005/8/layout/cycle2"/>
    <dgm:cxn modelId="{31020D20-847B-48DE-881D-43B274596877}" type="presOf" srcId="{7683F0E5-BBDA-4635-9012-42A01FF572D7}" destId="{B89B6789-AA70-4096-8D9A-4F14C4B228BA}" srcOrd="1" destOrd="0" presId="urn:microsoft.com/office/officeart/2005/8/layout/cycle2"/>
    <dgm:cxn modelId="{B7A7C0C9-72FF-4373-84BD-6FDF7FE991B8}" type="presOf" srcId="{A865B066-21EE-4B86-A0C0-7CC64106B31A}" destId="{C4BE5652-EA10-450D-8C6E-9ADD00A18835}" srcOrd="1" destOrd="0" presId="urn:microsoft.com/office/officeart/2005/8/layout/cycle2"/>
    <dgm:cxn modelId="{83FF0609-17A8-49FB-A1C9-2B82B2BE6391}" type="presOf" srcId="{7683F0E5-BBDA-4635-9012-42A01FF572D7}" destId="{AB47B518-9C87-42B5-94CB-FC7DAC4F73A3}" srcOrd="0" destOrd="0" presId="urn:microsoft.com/office/officeart/2005/8/layout/cycle2"/>
    <dgm:cxn modelId="{8D56EAEE-38E3-483B-ABD6-BF35D6AF85D3}" srcId="{7BD04162-E262-4D64-8904-B3D39960A669}" destId="{83EC2DD0-577E-4E40-B6AF-A3BEF078F657}" srcOrd="1" destOrd="0" parTransId="{ACBD93A3-40D6-46DC-8520-E376C96AAB2C}" sibTransId="{7683F0E5-BBDA-4635-9012-42A01FF572D7}"/>
    <dgm:cxn modelId="{768E6C0E-1922-4C8A-B570-37C8467F3E46}" type="presOf" srcId="{38050FF9-A1D3-4EA7-B9A2-F93EBD8F65A2}" destId="{85517B44-1F1A-46CA-A15C-3C90AB216588}" srcOrd="1" destOrd="0" presId="urn:microsoft.com/office/officeart/2005/8/layout/cycle2"/>
    <dgm:cxn modelId="{2D782036-8F11-49A0-9E92-64B033C9DF71}" type="presOf" srcId="{E3ED499B-A881-47EC-B25B-C76F7DCB9816}" destId="{F6040BAD-ABA7-4178-A18C-EB3765A405C7}" srcOrd="0" destOrd="0" presId="urn:microsoft.com/office/officeart/2005/8/layout/cycle2"/>
    <dgm:cxn modelId="{68A41C56-15FF-4F6A-9657-2D9D8F783D34}" type="presOf" srcId="{D460C526-0126-47A4-8ACE-1E720147051E}" destId="{23A95EE9-58D9-4830-90CE-95DB2483F6DC}" srcOrd="0" destOrd="0" presId="urn:microsoft.com/office/officeart/2005/8/layout/cycle2"/>
    <dgm:cxn modelId="{DA0B5254-A822-468A-A557-84E1AF011317}" type="presOf" srcId="{83EC2DD0-577E-4E40-B6AF-A3BEF078F657}" destId="{41E33D4C-8A7F-464C-8ADB-0BDD83429741}" srcOrd="0" destOrd="0" presId="urn:microsoft.com/office/officeart/2005/8/layout/cycle2"/>
    <dgm:cxn modelId="{E171D600-83F4-49D9-AC6E-A1933F1FB3E6}" type="presOf" srcId="{63E3BEB3-E248-42A5-A8FB-6B69BFC662E5}" destId="{7418A788-8518-491D-8A86-FBBE3160648F}" srcOrd="0" destOrd="0" presId="urn:microsoft.com/office/officeart/2005/8/layout/cycle2"/>
    <dgm:cxn modelId="{69C0A152-0237-4BE3-B881-D246256DB4DD}" srcId="{7BD04162-E262-4D64-8904-B3D39960A669}" destId="{EF918260-EAF1-4CA9-9881-651BFCCBD83E}" srcOrd="4" destOrd="0" parTransId="{58E803C7-E7E3-4E0D-8611-20C58BC4195E}" sibTransId="{A865B066-21EE-4B86-A0C0-7CC64106B31A}"/>
    <dgm:cxn modelId="{97EE9342-E088-4003-92FB-931B11633723}" type="presOf" srcId="{63E3BEB3-E248-42A5-A8FB-6B69BFC662E5}" destId="{91A2527E-95F6-4025-AE01-7F5CC288DEDF}" srcOrd="1" destOrd="0" presId="urn:microsoft.com/office/officeart/2005/8/layout/cycle2"/>
    <dgm:cxn modelId="{1DABC796-ACFC-4666-9E90-C9F0018B6606}" type="presOf" srcId="{0DE166A9-1C6A-4EFA-83EF-152A65BECDF4}" destId="{E11E6942-738E-42C0-AFD3-377AA45DEF7C}" srcOrd="0" destOrd="0" presId="urn:microsoft.com/office/officeart/2005/8/layout/cycle2"/>
    <dgm:cxn modelId="{99A9F803-0B0D-4FAD-BC97-1EA7E5530BFF}" srcId="{7BD04162-E262-4D64-8904-B3D39960A669}" destId="{D6B86648-0E2A-4B1A-97F0-6CAD53DB6B9E}" srcOrd="0" destOrd="0" parTransId="{81D889BC-EE93-47A7-AA03-800FE8D99994}" sibTransId="{63E3BEB3-E248-42A5-A8FB-6B69BFC662E5}"/>
    <dgm:cxn modelId="{A197EA44-B052-47CA-9E50-4BC39BE7A746}" type="presOf" srcId="{A865B066-21EE-4B86-A0C0-7CC64106B31A}" destId="{5ACAAD42-731F-4497-A8F2-1E38B900452B}" srcOrd="0" destOrd="0" presId="urn:microsoft.com/office/officeart/2005/8/layout/cycle2"/>
    <dgm:cxn modelId="{CBEE3D90-CA31-406C-84C6-64FB7C9396AC}" type="presOf" srcId="{0DE166A9-1C6A-4EFA-83EF-152A65BECDF4}" destId="{7046EC11-6725-41C5-9146-A9EE8213F301}" srcOrd="1" destOrd="0" presId="urn:microsoft.com/office/officeart/2005/8/layout/cycle2"/>
    <dgm:cxn modelId="{F9C44CC4-9D87-4AE2-8631-4A74979DF2D7}" type="presOf" srcId="{D6B86648-0E2A-4B1A-97F0-6CAD53DB6B9E}" destId="{AFD19035-7A7C-4596-BEA2-309D76F5F40C}" srcOrd="0" destOrd="0" presId="urn:microsoft.com/office/officeart/2005/8/layout/cycle2"/>
    <dgm:cxn modelId="{AEBDC9EB-5423-47C7-8902-4D1079E80335}" type="presParOf" srcId="{1FA5D0BA-107F-4F5B-9D55-8942A019A946}" destId="{AFD19035-7A7C-4596-BEA2-309D76F5F40C}" srcOrd="0" destOrd="0" presId="urn:microsoft.com/office/officeart/2005/8/layout/cycle2"/>
    <dgm:cxn modelId="{EC539402-CB60-4AC6-8188-1F248F3F00A3}" type="presParOf" srcId="{1FA5D0BA-107F-4F5B-9D55-8942A019A946}" destId="{7418A788-8518-491D-8A86-FBBE3160648F}" srcOrd="1" destOrd="0" presId="urn:microsoft.com/office/officeart/2005/8/layout/cycle2"/>
    <dgm:cxn modelId="{8E2B779D-B0A3-467A-BD6F-5E0CDEDBC97D}" type="presParOf" srcId="{7418A788-8518-491D-8A86-FBBE3160648F}" destId="{91A2527E-95F6-4025-AE01-7F5CC288DEDF}" srcOrd="0" destOrd="0" presId="urn:microsoft.com/office/officeart/2005/8/layout/cycle2"/>
    <dgm:cxn modelId="{4DB452B7-86F2-45BF-B32C-DFC86F0C7D23}" type="presParOf" srcId="{1FA5D0BA-107F-4F5B-9D55-8942A019A946}" destId="{41E33D4C-8A7F-464C-8ADB-0BDD83429741}" srcOrd="2" destOrd="0" presId="urn:microsoft.com/office/officeart/2005/8/layout/cycle2"/>
    <dgm:cxn modelId="{E2C19375-4F9C-4E90-9906-EA4A0029285C}" type="presParOf" srcId="{1FA5D0BA-107F-4F5B-9D55-8942A019A946}" destId="{AB47B518-9C87-42B5-94CB-FC7DAC4F73A3}" srcOrd="3" destOrd="0" presId="urn:microsoft.com/office/officeart/2005/8/layout/cycle2"/>
    <dgm:cxn modelId="{B4A9DFCF-69F7-4E95-84C2-43E91187FC66}" type="presParOf" srcId="{AB47B518-9C87-42B5-94CB-FC7DAC4F73A3}" destId="{B89B6789-AA70-4096-8D9A-4F14C4B228BA}" srcOrd="0" destOrd="0" presId="urn:microsoft.com/office/officeart/2005/8/layout/cycle2"/>
    <dgm:cxn modelId="{ABE2FD8F-D2BD-400F-898F-19CD838B6260}" type="presParOf" srcId="{1FA5D0BA-107F-4F5B-9D55-8942A019A946}" destId="{23A95EE9-58D9-4830-90CE-95DB2483F6DC}" srcOrd="4" destOrd="0" presId="urn:microsoft.com/office/officeart/2005/8/layout/cycle2"/>
    <dgm:cxn modelId="{A49FC112-F728-4BF6-ACCD-9CA451F7A273}" type="presParOf" srcId="{1FA5D0BA-107F-4F5B-9D55-8942A019A946}" destId="{1AB8AC65-6DDB-4791-BB45-7475944ABCD8}" srcOrd="5" destOrd="0" presId="urn:microsoft.com/office/officeart/2005/8/layout/cycle2"/>
    <dgm:cxn modelId="{60169390-D3E5-4D22-B42C-9432CBF6E4A0}" type="presParOf" srcId="{1AB8AC65-6DDB-4791-BB45-7475944ABCD8}" destId="{85517B44-1F1A-46CA-A15C-3C90AB216588}" srcOrd="0" destOrd="0" presId="urn:microsoft.com/office/officeart/2005/8/layout/cycle2"/>
    <dgm:cxn modelId="{DD06360D-6D2B-42E2-A1E6-F8FBB357B19B}" type="presParOf" srcId="{1FA5D0BA-107F-4F5B-9D55-8942A019A946}" destId="{F6040BAD-ABA7-4178-A18C-EB3765A405C7}" srcOrd="6" destOrd="0" presId="urn:microsoft.com/office/officeart/2005/8/layout/cycle2"/>
    <dgm:cxn modelId="{C97EFD59-117B-4D6C-B991-904668034986}" type="presParOf" srcId="{1FA5D0BA-107F-4F5B-9D55-8942A019A946}" destId="{E11E6942-738E-42C0-AFD3-377AA45DEF7C}" srcOrd="7" destOrd="0" presId="urn:microsoft.com/office/officeart/2005/8/layout/cycle2"/>
    <dgm:cxn modelId="{16B999BC-E258-4997-BF6C-8681B5FB7F1D}" type="presParOf" srcId="{E11E6942-738E-42C0-AFD3-377AA45DEF7C}" destId="{7046EC11-6725-41C5-9146-A9EE8213F301}" srcOrd="0" destOrd="0" presId="urn:microsoft.com/office/officeart/2005/8/layout/cycle2"/>
    <dgm:cxn modelId="{463229FA-7EA0-459C-8F92-BC11D123B86E}" type="presParOf" srcId="{1FA5D0BA-107F-4F5B-9D55-8942A019A946}" destId="{1CD9FC12-F9F0-451A-B86E-C241E2C4B92D}" srcOrd="8" destOrd="0" presId="urn:microsoft.com/office/officeart/2005/8/layout/cycle2"/>
    <dgm:cxn modelId="{5E2888E3-2FF2-4CD1-9D07-46D20857194A}" type="presParOf" srcId="{1FA5D0BA-107F-4F5B-9D55-8942A019A946}" destId="{5ACAAD42-731F-4497-A8F2-1E38B900452B}" srcOrd="9" destOrd="0" presId="urn:microsoft.com/office/officeart/2005/8/layout/cycle2"/>
    <dgm:cxn modelId="{B4F0EC73-14C4-4540-BD1F-35B4A0FF7FB4}" type="presParOf" srcId="{5ACAAD42-731F-4497-A8F2-1E38B900452B}" destId="{C4BE5652-EA10-450D-8C6E-9ADD00A1883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0"/>
            <a:ext cx="3037840" cy="461169"/>
          </a:xfrm>
          <a:prstGeom prst="rect">
            <a:avLst/>
          </a:prstGeom>
        </p:spPr>
        <p:txBody>
          <a:bodyPr vert="horz" lIns="92757" tIns="46378" rIns="92757" bIns="46378" rtlCol="0"/>
          <a:lstStyle>
            <a:lvl1pPr algn="r">
              <a:defRPr sz="1200"/>
            </a:lvl1pPr>
          </a:lstStyle>
          <a:p>
            <a:fld id="{A5286B6B-6B37-4F57-8571-C360BE5A3233}" type="datetimeFigureOut">
              <a:rPr lang="en-US" smtClean="0"/>
              <a:t>2/20/2017</a:t>
            </a:fld>
            <a:endParaRPr lang="en-US" dirty="0"/>
          </a:p>
        </p:txBody>
      </p:sp>
      <p:sp>
        <p:nvSpPr>
          <p:cNvPr id="4" name="Slide Image Placeholder 3"/>
          <p:cNvSpPr>
            <a:spLocks noGrp="1" noRot="1" noChangeAspect="1"/>
          </p:cNvSpPr>
          <p:nvPr>
            <p:ph type="sldImg" idx="2"/>
          </p:nvPr>
        </p:nvSpPr>
        <p:spPr>
          <a:xfrm>
            <a:off x="1198563" y="692150"/>
            <a:ext cx="4613275" cy="3459163"/>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2757" tIns="46378" rIns="92757" bIns="463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0605"/>
            <a:ext cx="3037840" cy="461169"/>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60605"/>
            <a:ext cx="3037840" cy="461169"/>
          </a:xfrm>
          <a:prstGeom prst="rect">
            <a:avLst/>
          </a:prstGeom>
        </p:spPr>
        <p:txBody>
          <a:bodyPr vert="horz" lIns="92757" tIns="46378" rIns="92757" bIns="46378" rtlCol="0" anchor="b"/>
          <a:lstStyle>
            <a:lvl1pPr algn="r">
              <a:defRPr sz="1200"/>
            </a:lvl1pPr>
          </a:lstStyle>
          <a:p>
            <a:fld id="{636DE2C2-BEB1-4C23-B7C0-709E7371AC35}" type="slidenum">
              <a:rPr lang="en-US" smtClean="0"/>
              <a:t>‹#›</a:t>
            </a:fld>
            <a:endParaRPr lang="en-US" dirty="0"/>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baseline="0" dirty="0" smtClean="0"/>
          </a:p>
        </p:txBody>
      </p:sp>
      <p:sp>
        <p:nvSpPr>
          <p:cNvPr id="4" name="Slide Number Placeholder 3"/>
          <p:cNvSpPr>
            <a:spLocks noGrp="1"/>
          </p:cNvSpPr>
          <p:nvPr>
            <p:ph type="sldNum" sz="quarter" idx="10"/>
          </p:nvPr>
        </p:nvSpPr>
        <p:spPr/>
        <p:txBody>
          <a:bodyPr/>
          <a:lstStyle/>
          <a:p>
            <a:fld id="{4467A1E3-B01E-4031-BAEE-D03096ED21FE}" type="slidenum">
              <a:rPr lang="en-US" smtClean="0"/>
              <a:pPr/>
              <a:t>5</a:t>
            </a:fld>
            <a:endParaRPr lang="en-US" dirty="0"/>
          </a:p>
        </p:txBody>
      </p:sp>
    </p:spTree>
    <p:extLst>
      <p:ext uri="{BB962C8B-B14F-4D97-AF65-F5344CB8AC3E}">
        <p14:creationId xmlns:p14="http://schemas.microsoft.com/office/powerpoint/2010/main" val="458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a:buNone/>
              <a:tabLst>
                <a:tab pos="457200" algn="l"/>
              </a:tabLst>
            </a:pPr>
            <a:r>
              <a:rPr lang="en-US" sz="1200" dirty="0" smtClean="0">
                <a:effectLst/>
                <a:latin typeface="+mn-lt"/>
                <a:ea typeface="Calibri"/>
                <a:cs typeface="Times New Roman"/>
              </a:rPr>
              <a:t>In a traditional implementation,  the</a:t>
            </a:r>
            <a:r>
              <a:rPr lang="en-US" sz="1200" baseline="0" dirty="0" smtClean="0">
                <a:effectLst/>
                <a:latin typeface="+mn-lt"/>
                <a:ea typeface="Calibri"/>
                <a:cs typeface="Times New Roman"/>
              </a:rPr>
              <a:t> HVAC equipment and controls arrive to the site separately, and are installed by different companies.</a:t>
            </a:r>
          </a:p>
          <a:p>
            <a:pPr marL="0" marR="0" lvl="0" indent="0">
              <a:spcBef>
                <a:spcPts val="0"/>
              </a:spcBef>
              <a:spcAft>
                <a:spcPts val="0"/>
              </a:spcAft>
              <a:buFont typeface="Arial"/>
              <a:buNone/>
              <a:tabLst>
                <a:tab pos="457200" algn="l"/>
              </a:tabLst>
            </a:pPr>
            <a:endParaRPr lang="en-US" sz="1200" baseline="0" dirty="0" smtClean="0">
              <a:effectLst/>
              <a:latin typeface="+mn-lt"/>
              <a:ea typeface="Calibri"/>
              <a:cs typeface="Times New Roman"/>
            </a:endParaRPr>
          </a:p>
          <a:p>
            <a:pPr marL="0" marR="0" lvl="0" indent="0">
              <a:spcBef>
                <a:spcPts val="0"/>
              </a:spcBef>
              <a:spcAft>
                <a:spcPts val="0"/>
              </a:spcAft>
              <a:buFont typeface="Arial"/>
              <a:buNone/>
              <a:tabLst>
                <a:tab pos="457200" algn="l"/>
              </a:tabLst>
            </a:pPr>
            <a:r>
              <a:rPr lang="en-US" sz="1200" baseline="0" dirty="0" smtClean="0">
                <a:effectLst/>
                <a:latin typeface="+mn-lt"/>
                <a:ea typeface="Calibri"/>
                <a:cs typeface="Times New Roman"/>
              </a:rPr>
              <a:t>The system is built up and custom designed by different parties, customized on parallel paths and matched at the site. </a:t>
            </a:r>
          </a:p>
          <a:p>
            <a:pPr marL="0" marR="0" lvl="0" indent="0">
              <a:spcBef>
                <a:spcPts val="0"/>
              </a:spcBef>
              <a:spcAft>
                <a:spcPts val="0"/>
              </a:spcAft>
              <a:buFont typeface="Arial"/>
              <a:buNone/>
              <a:tabLst>
                <a:tab pos="457200" algn="l"/>
              </a:tabLst>
            </a:pPr>
            <a:endParaRPr lang="en-US" sz="1200" baseline="0" dirty="0" smtClean="0">
              <a:effectLst/>
              <a:latin typeface="+mn-lt"/>
              <a:ea typeface="Calibri"/>
              <a:cs typeface="Times New Roman"/>
            </a:endParaRPr>
          </a:p>
          <a:p>
            <a:pPr marL="0" marR="0" lvl="0" indent="0">
              <a:spcBef>
                <a:spcPts val="0"/>
              </a:spcBef>
              <a:spcAft>
                <a:spcPts val="0"/>
              </a:spcAft>
              <a:buFont typeface="Arial"/>
              <a:buNone/>
              <a:tabLst>
                <a:tab pos="457200" algn="l"/>
              </a:tabLst>
            </a:pPr>
            <a:r>
              <a:rPr lang="en-US" sz="1200" baseline="0" dirty="0" smtClean="0">
                <a:effectLst/>
                <a:latin typeface="+mn-lt"/>
                <a:ea typeface="Calibri"/>
                <a:cs typeface="Times New Roman"/>
              </a:rPr>
              <a:t>It’s harder work to figure out how its all going to come together. It becomes an expensive process, subject to many opportunities for error. </a:t>
            </a:r>
          </a:p>
          <a:p>
            <a:pPr marL="0" marR="0" lvl="0" indent="0">
              <a:spcBef>
                <a:spcPts val="0"/>
              </a:spcBef>
              <a:spcAft>
                <a:spcPts val="0"/>
              </a:spcAft>
              <a:buFont typeface="Arial"/>
              <a:buNone/>
              <a:tabLst>
                <a:tab pos="457200" algn="l"/>
              </a:tabLst>
            </a:pPr>
            <a:endParaRPr lang="en-US" sz="1200" baseline="0" dirty="0" smtClean="0">
              <a:effectLst/>
              <a:latin typeface="+mn-lt"/>
              <a:ea typeface="Calibri"/>
              <a:cs typeface="Times New Roman"/>
            </a:endParaRPr>
          </a:p>
          <a:p>
            <a:pPr marL="0" marR="0" lvl="0" indent="0">
              <a:spcBef>
                <a:spcPts val="0"/>
              </a:spcBef>
              <a:spcAft>
                <a:spcPts val="0"/>
              </a:spcAft>
              <a:buFont typeface="Arial"/>
              <a:buNone/>
              <a:tabLst>
                <a:tab pos="457200" algn="l"/>
              </a:tabLst>
            </a:pPr>
            <a:r>
              <a:rPr lang="en-US" sz="1200" baseline="0" dirty="0" smtClean="0">
                <a:effectLst/>
                <a:latin typeface="+mn-lt"/>
                <a:ea typeface="Calibri"/>
                <a:cs typeface="Times New Roman"/>
              </a:rPr>
              <a:t>We asked ourselves; Operationally, does this make the most sense? How can we improve this? How can we do this differently than our peers?</a:t>
            </a:r>
          </a:p>
        </p:txBody>
      </p:sp>
      <p:sp>
        <p:nvSpPr>
          <p:cNvPr id="4" name="Slide Number Placeholder 3"/>
          <p:cNvSpPr>
            <a:spLocks noGrp="1"/>
          </p:cNvSpPr>
          <p:nvPr>
            <p:ph type="sldNum" sz="quarter" idx="10"/>
          </p:nvPr>
        </p:nvSpPr>
        <p:spPr/>
        <p:txBody>
          <a:bodyPr/>
          <a:lstStyle/>
          <a:p>
            <a:fld id="{636DE2C2-BEB1-4C23-B7C0-709E7371AC35}" type="slidenum">
              <a:rPr lang="en-US" smtClean="0"/>
              <a:t>34</a:t>
            </a:fld>
            <a:endParaRPr lang="en-US" dirty="0"/>
          </a:p>
        </p:txBody>
      </p:sp>
    </p:spTree>
    <p:extLst>
      <p:ext uri="{BB962C8B-B14F-4D97-AF65-F5344CB8AC3E}">
        <p14:creationId xmlns:p14="http://schemas.microsoft.com/office/powerpoint/2010/main" val="4261931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a:buNone/>
              <a:tabLst>
                <a:tab pos="457200" algn="l"/>
              </a:tabLst>
            </a:pPr>
            <a:r>
              <a:rPr lang="en-US" sz="1200" baseline="0" dirty="0" smtClean="0">
                <a:effectLst/>
                <a:latin typeface="+mn-lt"/>
                <a:ea typeface="Calibri"/>
                <a:cs typeface="Times New Roman"/>
              </a:rPr>
              <a:t>With Microtech Integrated Systems, this work is done up front, at the factory. We</a:t>
            </a:r>
            <a:r>
              <a:rPr lang="en-US" sz="1200" dirty="0" smtClean="0">
                <a:effectLst/>
                <a:latin typeface="+mn-lt"/>
                <a:ea typeface="Calibri"/>
                <a:cs typeface="Times New Roman"/>
              </a:rPr>
              <a:t> provide a packaged solution – so the equipment, building controls and all the programming are</a:t>
            </a:r>
            <a:r>
              <a:rPr lang="en-US" sz="1200" baseline="0" dirty="0" smtClean="0">
                <a:effectLst/>
                <a:latin typeface="+mn-lt"/>
                <a:ea typeface="Calibri"/>
                <a:cs typeface="Times New Roman"/>
              </a:rPr>
              <a:t> integrated</a:t>
            </a:r>
            <a:r>
              <a:rPr lang="en-US" sz="1200" dirty="0" smtClean="0">
                <a:effectLst/>
                <a:latin typeface="+mn-lt"/>
                <a:ea typeface="Calibri"/>
                <a:cs typeface="Times New Roman"/>
              </a:rPr>
              <a:t> by the factory, not on site by</a:t>
            </a:r>
            <a:r>
              <a:rPr lang="en-US" sz="1200" baseline="0" dirty="0" smtClean="0">
                <a:effectLst/>
                <a:latin typeface="+mn-lt"/>
                <a:ea typeface="Calibri"/>
                <a:cs typeface="Times New Roman"/>
              </a:rPr>
              <a:t> separate parties. </a:t>
            </a:r>
            <a:r>
              <a:rPr lang="en-US" sz="1200" dirty="0" smtClean="0">
                <a:effectLst/>
                <a:latin typeface="+mn-lt"/>
                <a:ea typeface="Calibri"/>
                <a:cs typeface="Times New Roman"/>
              </a:rPr>
              <a:t>The value is in pre-engineering the solution, coming from the factory ready to go.</a:t>
            </a:r>
          </a:p>
          <a:p>
            <a:pPr marL="0" marR="0" lvl="0" indent="0">
              <a:spcBef>
                <a:spcPts val="0"/>
              </a:spcBef>
              <a:spcAft>
                <a:spcPts val="0"/>
              </a:spcAft>
              <a:buFont typeface="Arial"/>
              <a:buNone/>
              <a:tabLst>
                <a:tab pos="457200" algn="l"/>
              </a:tabLst>
            </a:pPr>
            <a:endParaRPr lang="en-US" sz="1200" dirty="0" smtClean="0">
              <a:effectLst/>
              <a:latin typeface="+mn-lt"/>
              <a:ea typeface="Calibri"/>
              <a:cs typeface="Times New Roman"/>
            </a:endParaRPr>
          </a:p>
          <a:p>
            <a:pPr marL="0" marR="0" lvl="0" indent="0">
              <a:spcBef>
                <a:spcPts val="0"/>
              </a:spcBef>
              <a:spcAft>
                <a:spcPts val="0"/>
              </a:spcAft>
              <a:buFont typeface="Arial"/>
              <a:buNone/>
              <a:tabLst>
                <a:tab pos="457200" algn="l"/>
              </a:tabLst>
            </a:pPr>
            <a:r>
              <a:rPr lang="en-US" sz="1200" dirty="0" smtClean="0">
                <a:effectLst/>
                <a:latin typeface="+mn-lt"/>
                <a:ea typeface="Calibri"/>
                <a:cs typeface="Times New Roman"/>
              </a:rPr>
              <a:t>To make this really concrete: In a less integrated system, a rooftop’s duct pressure set point might get set for the worst case scenario.</a:t>
            </a:r>
            <a:r>
              <a:rPr lang="en-US" sz="1200" baseline="0" dirty="0" smtClean="0">
                <a:effectLst/>
                <a:latin typeface="+mn-lt"/>
                <a:ea typeface="Calibri"/>
                <a:cs typeface="Times New Roman"/>
              </a:rPr>
              <a:t> </a:t>
            </a:r>
          </a:p>
          <a:p>
            <a:pPr marL="0" marR="0" lvl="0" indent="0">
              <a:spcBef>
                <a:spcPts val="0"/>
              </a:spcBef>
              <a:spcAft>
                <a:spcPts val="0"/>
              </a:spcAft>
              <a:buFont typeface="Arial"/>
              <a:buNone/>
              <a:tabLst>
                <a:tab pos="457200" algn="l"/>
              </a:tabLst>
            </a:pPr>
            <a:endParaRPr lang="en-US" sz="1200" baseline="0" dirty="0" smtClean="0">
              <a:effectLst/>
              <a:latin typeface="+mn-lt"/>
              <a:ea typeface="Calibri"/>
              <a:cs typeface="Times New Roman"/>
            </a:endParaRPr>
          </a:p>
          <a:p>
            <a:pPr marL="0" marR="0" lvl="0" indent="0">
              <a:spcBef>
                <a:spcPts val="0"/>
              </a:spcBef>
              <a:spcAft>
                <a:spcPts val="0"/>
              </a:spcAft>
              <a:buFont typeface="Arial"/>
              <a:buNone/>
              <a:tabLst>
                <a:tab pos="457200" algn="l"/>
              </a:tabLst>
            </a:pPr>
            <a:r>
              <a:rPr lang="en-US" sz="1200" baseline="0" dirty="0" smtClean="0">
                <a:effectLst/>
                <a:latin typeface="+mn-lt"/>
                <a:ea typeface="Calibri"/>
                <a:cs typeface="Times New Roman"/>
              </a:rPr>
              <a:t>But </a:t>
            </a:r>
            <a:r>
              <a:rPr lang="en-US" sz="1200" dirty="0" smtClean="0">
                <a:effectLst/>
                <a:latin typeface="+mn-lt"/>
                <a:ea typeface="Calibri"/>
                <a:cs typeface="Times New Roman"/>
              </a:rPr>
              <a:t>MIS’s duct pressure reset control looks at all the damper positions for all the VAV boxes in the spaces, and continually drives the rooftop’s duct pressure set point down. </a:t>
            </a:r>
          </a:p>
          <a:p>
            <a:pPr marL="0" marR="0" lvl="0" indent="0">
              <a:spcBef>
                <a:spcPts val="0"/>
              </a:spcBef>
              <a:spcAft>
                <a:spcPts val="0"/>
              </a:spcAft>
              <a:buFont typeface="Arial"/>
              <a:buNone/>
              <a:tabLst>
                <a:tab pos="457200" algn="l"/>
              </a:tabLst>
            </a:pPr>
            <a:endParaRPr lang="en-US" sz="1200" dirty="0" smtClean="0">
              <a:effectLst/>
              <a:latin typeface="+mn-lt"/>
              <a:ea typeface="Calibri"/>
              <a:cs typeface="Times New Roman"/>
            </a:endParaRPr>
          </a:p>
          <a:p>
            <a:pPr marL="0" marR="0" lvl="0" indent="0">
              <a:spcBef>
                <a:spcPts val="0"/>
              </a:spcBef>
              <a:spcAft>
                <a:spcPts val="0"/>
              </a:spcAft>
              <a:buFont typeface="Arial"/>
              <a:buNone/>
              <a:tabLst>
                <a:tab pos="457200" algn="l"/>
              </a:tabLst>
            </a:pPr>
            <a:r>
              <a:rPr lang="en-US" sz="1200" dirty="0" smtClean="0">
                <a:effectLst/>
                <a:latin typeface="+mn-lt"/>
                <a:ea typeface="Calibri"/>
                <a:cs typeface="Times New Roman"/>
              </a:rPr>
              <a:t>At a system level it optimizes the fan speed and compressor energy to minimize the cold air that’s needed to satisfying the building load at any point in time.</a:t>
            </a:r>
          </a:p>
          <a:p>
            <a:pPr marL="0" marR="0" lvl="0" indent="0">
              <a:spcBef>
                <a:spcPts val="0"/>
              </a:spcBef>
              <a:spcAft>
                <a:spcPts val="0"/>
              </a:spcAft>
              <a:buFont typeface="Arial"/>
              <a:buNone/>
              <a:tabLst>
                <a:tab pos="457200" algn="l"/>
              </a:tabLst>
            </a:pPr>
            <a:endParaRPr lang="en-US" sz="1200" dirty="0" smtClean="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636DE2C2-BEB1-4C23-B7C0-709E7371AC35}" type="slidenum">
              <a:rPr lang="en-US" smtClean="0"/>
              <a:t>35</a:t>
            </a:fld>
            <a:endParaRPr lang="en-US" dirty="0"/>
          </a:p>
        </p:txBody>
      </p:sp>
    </p:spTree>
    <p:extLst>
      <p:ext uri="{BB962C8B-B14F-4D97-AF65-F5344CB8AC3E}">
        <p14:creationId xmlns:p14="http://schemas.microsoft.com/office/powerpoint/2010/main" val="1113790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spcBef>
                <a:spcPct val="20000"/>
              </a:spcBef>
              <a:buClr>
                <a:srgbClr val="0070C0"/>
              </a:buClr>
              <a:buFontTx/>
              <a:buNone/>
            </a:pPr>
            <a:r>
              <a:rPr lang="en-US" sz="1200" kern="1200" dirty="0" smtClean="0">
                <a:solidFill>
                  <a:schemeClr val="tx1"/>
                </a:solidFill>
                <a:effectLst/>
                <a:latin typeface="+mn-lt"/>
                <a:ea typeface="+mn-ea"/>
                <a:cs typeface="+mn-cs"/>
              </a:rPr>
              <a:t>MIS is for buildings in the light commercial HVAC space exactly what the light bulb with software-enabled features is: MIS does with software what the BAS cannot do, replacing the physical efforts of field addressing devices, assigning VAV boxes and other terminal devices to physical locations and tagging equipment in the software – all in addition to providing the same functions that a BAS does: monitoring &amp; control, equipment scheduling and alarm monitoring/management.</a:t>
            </a:r>
            <a:endParaRPr lang="en-US" dirty="0"/>
          </a:p>
        </p:txBody>
      </p:sp>
      <p:sp>
        <p:nvSpPr>
          <p:cNvPr id="4" name="Slide Number Placeholder 3"/>
          <p:cNvSpPr>
            <a:spLocks noGrp="1"/>
          </p:cNvSpPr>
          <p:nvPr>
            <p:ph type="sldNum" sz="quarter" idx="10"/>
          </p:nvPr>
        </p:nvSpPr>
        <p:spPr/>
        <p:txBody>
          <a:bodyPr/>
          <a:lstStyle/>
          <a:p>
            <a:fld id="{636DE2C2-BEB1-4C23-B7C0-709E7371AC35}" type="slidenum">
              <a:rPr lang="en-US" smtClean="0"/>
              <a:t>36</a:t>
            </a:fld>
            <a:endParaRPr lang="en-US" dirty="0"/>
          </a:p>
        </p:txBody>
      </p:sp>
    </p:spTree>
    <p:extLst>
      <p:ext uri="{BB962C8B-B14F-4D97-AF65-F5344CB8AC3E}">
        <p14:creationId xmlns:p14="http://schemas.microsoft.com/office/powerpoint/2010/main" val="362297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spcBef>
                <a:spcPts val="0"/>
              </a:spcBef>
              <a:spcAft>
                <a:spcPts val="0"/>
              </a:spcAft>
              <a:buFont typeface="Arial"/>
              <a:buNone/>
              <a:tabLst>
                <a:tab pos="457200" algn="l"/>
              </a:tabLst>
            </a:pPr>
            <a:r>
              <a:rPr lang="en-US" sz="1050" dirty="0" smtClean="0">
                <a:effectLst/>
                <a:latin typeface="+mn-lt"/>
                <a:ea typeface="Calibri"/>
                <a:cs typeface="Times New Roman"/>
              </a:rPr>
              <a:t>This is hardware and software working together to minimize energy consumption and maximize comfort</a:t>
            </a:r>
          </a:p>
          <a:p>
            <a:pPr marL="342900" marR="0" lvl="0" indent="-342900">
              <a:spcBef>
                <a:spcPts val="0"/>
              </a:spcBef>
              <a:spcAft>
                <a:spcPts val="0"/>
              </a:spcAft>
              <a:buFont typeface="Arial"/>
              <a:buChar char="•"/>
              <a:tabLst>
                <a:tab pos="457200" algn="l"/>
              </a:tabLst>
            </a:pPr>
            <a:endParaRPr lang="en-US" sz="1050" dirty="0" smtClean="0">
              <a:effectLst/>
              <a:latin typeface="+mn-lt"/>
              <a:ea typeface="Calibri"/>
              <a:cs typeface="Times New Roman"/>
            </a:endParaRPr>
          </a:p>
          <a:p>
            <a:pPr marL="342900" marR="0" lvl="0" indent="-342900">
              <a:spcBef>
                <a:spcPts val="0"/>
              </a:spcBef>
              <a:spcAft>
                <a:spcPts val="0"/>
              </a:spcAft>
              <a:buFont typeface="Arial"/>
              <a:buChar char="•"/>
              <a:tabLst>
                <a:tab pos="457200" algn="l"/>
              </a:tabLst>
            </a:pPr>
            <a:r>
              <a:rPr lang="en-US" sz="1050" dirty="0" smtClean="0">
                <a:effectLst/>
                <a:latin typeface="+mn-lt"/>
                <a:ea typeface="Calibri"/>
                <a:cs typeface="Times New Roman"/>
              </a:rPr>
              <a:t>The transformation comes</a:t>
            </a:r>
            <a:r>
              <a:rPr lang="en-US" sz="1050" baseline="0" dirty="0" smtClean="0">
                <a:effectLst/>
                <a:latin typeface="+mn-lt"/>
                <a:ea typeface="Calibri"/>
                <a:cs typeface="Times New Roman"/>
              </a:rPr>
              <a:t> in the</a:t>
            </a:r>
            <a:r>
              <a:rPr lang="en-US" sz="1050" dirty="0" smtClean="0">
                <a:effectLst/>
                <a:latin typeface="+mn-lt"/>
                <a:ea typeface="Calibri"/>
                <a:cs typeface="Times New Roman"/>
              </a:rPr>
              <a:t> ability to manage the cost to implement, and the risk associated with integrating a facility</a:t>
            </a:r>
          </a:p>
          <a:p>
            <a:pPr marL="342900" marR="0" lvl="0" indent="-342900">
              <a:spcBef>
                <a:spcPts val="0"/>
              </a:spcBef>
              <a:spcAft>
                <a:spcPts val="0"/>
              </a:spcAft>
              <a:buFont typeface="Arial"/>
              <a:buChar char="•"/>
              <a:tabLst>
                <a:tab pos="457200" algn="l"/>
              </a:tabLst>
            </a:pPr>
            <a:endParaRPr lang="en-US" sz="1050" dirty="0" smtClean="0">
              <a:effectLst/>
              <a:latin typeface="+mn-lt"/>
              <a:ea typeface="Calibri"/>
              <a:cs typeface="Times New Roman"/>
            </a:endParaRPr>
          </a:p>
          <a:p>
            <a:pPr marL="342900" marR="0" lvl="0" indent="-342900">
              <a:spcBef>
                <a:spcPts val="0"/>
              </a:spcBef>
              <a:spcAft>
                <a:spcPts val="0"/>
              </a:spcAft>
              <a:buFont typeface="Arial"/>
              <a:buChar char="•"/>
              <a:tabLst>
                <a:tab pos="457200" algn="l"/>
              </a:tabLst>
            </a:pPr>
            <a:r>
              <a:rPr lang="en-US" sz="1050" dirty="0" smtClean="0">
                <a:effectLst/>
                <a:latin typeface="+mn-lt"/>
                <a:ea typeface="Calibri"/>
                <a:cs typeface="Times New Roman"/>
              </a:rPr>
              <a:t>We pulled the physical labor out of the field and put it into software</a:t>
            </a:r>
          </a:p>
          <a:p>
            <a:pPr marL="342900" marR="0" lvl="0" indent="-342900">
              <a:spcBef>
                <a:spcPts val="0"/>
              </a:spcBef>
              <a:spcAft>
                <a:spcPts val="0"/>
              </a:spcAft>
              <a:buFont typeface="Arial"/>
              <a:buChar char="•"/>
              <a:tabLst>
                <a:tab pos="457200" algn="l"/>
              </a:tabLst>
            </a:pPr>
            <a:endParaRPr lang="en-US" sz="1050" dirty="0" smtClean="0">
              <a:effectLst/>
              <a:latin typeface="+mn-lt"/>
              <a:ea typeface="Calibri"/>
              <a:cs typeface="Times New Roman"/>
            </a:endParaRPr>
          </a:p>
          <a:p>
            <a:pPr marL="342900" marR="0" lvl="0" indent="-342900">
              <a:spcBef>
                <a:spcPts val="0"/>
              </a:spcBef>
              <a:spcAft>
                <a:spcPts val="0"/>
              </a:spcAft>
              <a:buFont typeface="Arial"/>
              <a:buChar char="•"/>
              <a:tabLst>
                <a:tab pos="457200" algn="l"/>
              </a:tabLst>
            </a:pPr>
            <a:r>
              <a:rPr lang="en-US" sz="1050" dirty="0" smtClean="0">
                <a:effectLst/>
                <a:latin typeface="+mn-lt"/>
                <a:ea typeface="Calibri"/>
                <a:cs typeface="Times New Roman"/>
              </a:rPr>
              <a:t>This digital intensity creates high performing buildings out of even the smallest facilities at a fraction of the cost of BAS</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9952" indent="-288443" eaLnBrk="0" hangingPunct="0">
              <a:defRPr>
                <a:solidFill>
                  <a:schemeClr val="tx1"/>
                </a:solidFill>
                <a:latin typeface="Calibri" pitchFamily="34" charset="0"/>
              </a:defRPr>
            </a:lvl2pPr>
            <a:lvl3pPr marL="1153772" indent="-230754" eaLnBrk="0" hangingPunct="0">
              <a:defRPr>
                <a:solidFill>
                  <a:schemeClr val="tx1"/>
                </a:solidFill>
                <a:latin typeface="Calibri" pitchFamily="34" charset="0"/>
              </a:defRPr>
            </a:lvl3pPr>
            <a:lvl4pPr marL="1615281" indent="-230754" eaLnBrk="0" hangingPunct="0">
              <a:defRPr>
                <a:solidFill>
                  <a:schemeClr val="tx1"/>
                </a:solidFill>
                <a:latin typeface="Calibri" pitchFamily="34" charset="0"/>
              </a:defRPr>
            </a:lvl4pPr>
            <a:lvl5pPr marL="2076791" indent="-230754" eaLnBrk="0" hangingPunct="0">
              <a:defRPr>
                <a:solidFill>
                  <a:schemeClr val="tx1"/>
                </a:solidFill>
                <a:latin typeface="Calibri" pitchFamily="34" charset="0"/>
              </a:defRPr>
            </a:lvl5pPr>
            <a:lvl6pPr marL="2538300" indent="-230754" eaLnBrk="0" fontAlgn="base" hangingPunct="0">
              <a:spcBef>
                <a:spcPct val="0"/>
              </a:spcBef>
              <a:spcAft>
                <a:spcPct val="0"/>
              </a:spcAft>
              <a:defRPr>
                <a:solidFill>
                  <a:schemeClr val="tx1"/>
                </a:solidFill>
                <a:latin typeface="Calibri" pitchFamily="34" charset="0"/>
              </a:defRPr>
            </a:lvl6pPr>
            <a:lvl7pPr marL="2999809" indent="-230754" eaLnBrk="0" fontAlgn="base" hangingPunct="0">
              <a:spcBef>
                <a:spcPct val="0"/>
              </a:spcBef>
              <a:spcAft>
                <a:spcPct val="0"/>
              </a:spcAft>
              <a:defRPr>
                <a:solidFill>
                  <a:schemeClr val="tx1"/>
                </a:solidFill>
                <a:latin typeface="Calibri" pitchFamily="34" charset="0"/>
              </a:defRPr>
            </a:lvl7pPr>
            <a:lvl8pPr marL="3461318" indent="-230754" eaLnBrk="0" fontAlgn="base" hangingPunct="0">
              <a:spcBef>
                <a:spcPct val="0"/>
              </a:spcBef>
              <a:spcAft>
                <a:spcPct val="0"/>
              </a:spcAft>
              <a:defRPr>
                <a:solidFill>
                  <a:schemeClr val="tx1"/>
                </a:solidFill>
                <a:latin typeface="Calibri" pitchFamily="34" charset="0"/>
              </a:defRPr>
            </a:lvl8pPr>
            <a:lvl9pPr marL="3922827" indent="-230754" eaLnBrk="0" fontAlgn="base" hangingPunct="0">
              <a:spcBef>
                <a:spcPct val="0"/>
              </a:spcBef>
              <a:spcAft>
                <a:spcPct val="0"/>
              </a:spcAft>
              <a:defRPr>
                <a:solidFill>
                  <a:schemeClr val="tx1"/>
                </a:solidFill>
                <a:latin typeface="Calibri" pitchFamily="34" charset="0"/>
              </a:defRPr>
            </a:lvl9pPr>
          </a:lstStyle>
          <a:p>
            <a:pPr eaLnBrk="1" hangingPunct="1"/>
            <a:fld id="{F0ED91AD-095D-4492-B8F1-E330FD0BF489}" type="slidenum">
              <a:rPr lang="en-US" smtClean="0"/>
              <a:pPr eaLnBrk="1" hangingPunct="1"/>
              <a:t>37</a:t>
            </a:fld>
            <a:endParaRPr lang="en-US" dirty="0" smtClean="0"/>
          </a:p>
        </p:txBody>
      </p:sp>
    </p:spTree>
    <p:extLst>
      <p:ext uri="{BB962C8B-B14F-4D97-AF65-F5344CB8AC3E}">
        <p14:creationId xmlns:p14="http://schemas.microsoft.com/office/powerpoint/2010/main" val="2370758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511175" y="898525"/>
            <a:ext cx="5988050" cy="4491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Let’s shift gears for a minute to Intelligent</a:t>
            </a:r>
            <a:r>
              <a:rPr lang="en-US" baseline="0" dirty="0" smtClean="0"/>
              <a:t> Equipment, Daikin’s </a:t>
            </a:r>
            <a:r>
              <a:rPr lang="en-US" dirty="0" smtClean="0"/>
              <a:t>first implementation of Machine to Machine communications (M2M),</a:t>
            </a:r>
            <a:r>
              <a:rPr lang="en-US" baseline="0" dirty="0" smtClean="0"/>
              <a:t> giving </a:t>
            </a:r>
            <a:r>
              <a:rPr lang="en-US" dirty="0" smtClean="0">
                <a:solidFill>
                  <a:prstClr val="black"/>
                </a:solidFill>
              </a:rPr>
              <a:t>us new ways to deliver meaningful data to our partners and customers.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Intelligent Equipment connects HVAC equipment to the internet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to the building’s authorized users – like the facility manager, building owner and even the service technician. Connection to the internet allows the system to push and pull a large volume of data between the cloud and the system. </a:t>
            </a:r>
            <a:endParaRPr lang="en-US" dirty="0"/>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28892" indent="-280342" eaLnBrk="0" hangingPunct="0">
              <a:defRPr>
                <a:solidFill>
                  <a:schemeClr val="tx1"/>
                </a:solidFill>
                <a:latin typeface="Calibri" pitchFamily="34" charset="0"/>
              </a:defRPr>
            </a:lvl2pPr>
            <a:lvl3pPr marL="1121372" indent="-224274" eaLnBrk="0" hangingPunct="0">
              <a:defRPr>
                <a:solidFill>
                  <a:schemeClr val="tx1"/>
                </a:solidFill>
                <a:latin typeface="Calibri" pitchFamily="34" charset="0"/>
              </a:defRPr>
            </a:lvl3pPr>
            <a:lvl4pPr marL="1569920" indent="-224274" eaLnBrk="0" hangingPunct="0">
              <a:defRPr>
                <a:solidFill>
                  <a:schemeClr val="tx1"/>
                </a:solidFill>
                <a:latin typeface="Calibri" pitchFamily="34" charset="0"/>
              </a:defRPr>
            </a:lvl4pPr>
            <a:lvl5pPr marL="2018470" indent="-224274" eaLnBrk="0" hangingPunct="0">
              <a:defRPr>
                <a:solidFill>
                  <a:schemeClr val="tx1"/>
                </a:solidFill>
                <a:latin typeface="Calibri" pitchFamily="34" charset="0"/>
              </a:defRPr>
            </a:lvl5pPr>
            <a:lvl6pPr marL="2467020" indent="-224274" eaLnBrk="0" fontAlgn="base" hangingPunct="0">
              <a:spcBef>
                <a:spcPct val="0"/>
              </a:spcBef>
              <a:spcAft>
                <a:spcPct val="0"/>
              </a:spcAft>
              <a:defRPr>
                <a:solidFill>
                  <a:schemeClr val="tx1"/>
                </a:solidFill>
                <a:latin typeface="Calibri" pitchFamily="34" charset="0"/>
              </a:defRPr>
            </a:lvl6pPr>
            <a:lvl7pPr marL="2915569" indent="-224274" eaLnBrk="0" fontAlgn="base" hangingPunct="0">
              <a:spcBef>
                <a:spcPct val="0"/>
              </a:spcBef>
              <a:spcAft>
                <a:spcPct val="0"/>
              </a:spcAft>
              <a:defRPr>
                <a:solidFill>
                  <a:schemeClr val="tx1"/>
                </a:solidFill>
                <a:latin typeface="Calibri" pitchFamily="34" charset="0"/>
              </a:defRPr>
            </a:lvl7pPr>
            <a:lvl8pPr marL="3364117" indent="-224274" eaLnBrk="0" fontAlgn="base" hangingPunct="0">
              <a:spcBef>
                <a:spcPct val="0"/>
              </a:spcBef>
              <a:spcAft>
                <a:spcPct val="0"/>
              </a:spcAft>
              <a:defRPr>
                <a:solidFill>
                  <a:schemeClr val="tx1"/>
                </a:solidFill>
                <a:latin typeface="Calibri" pitchFamily="34" charset="0"/>
              </a:defRPr>
            </a:lvl8pPr>
            <a:lvl9pPr marL="3812666" indent="-224274" eaLnBrk="0" fontAlgn="base" hangingPunct="0">
              <a:spcBef>
                <a:spcPct val="0"/>
              </a:spcBef>
              <a:spcAft>
                <a:spcPct val="0"/>
              </a:spcAft>
              <a:defRPr>
                <a:solidFill>
                  <a:schemeClr val="tx1"/>
                </a:solidFill>
                <a:latin typeface="Calibri" pitchFamily="34" charset="0"/>
              </a:defRPr>
            </a:lvl9pPr>
          </a:lstStyle>
          <a:p>
            <a:pPr eaLnBrk="1" hangingPunct="1">
              <a:defRPr/>
            </a:pPr>
            <a:fld id="{787163E8-9B8A-4CED-AE82-043C1BF746DC}" type="slidenum">
              <a:rPr lang="en-US" smtClean="0"/>
              <a:pPr eaLnBrk="1" hangingPunct="1">
                <a:defRPr/>
              </a:pPr>
              <a:t>38</a:t>
            </a:fld>
            <a:endParaRPr lang="en-US" dirty="0" smtClean="0"/>
          </a:p>
        </p:txBody>
      </p:sp>
    </p:spTree>
    <p:extLst>
      <p:ext uri="{BB962C8B-B14F-4D97-AF65-F5344CB8AC3E}">
        <p14:creationId xmlns:p14="http://schemas.microsoft.com/office/powerpoint/2010/main" val="158338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511175" y="898525"/>
            <a:ext cx="5988050" cy="4491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1200" kern="1200" dirty="0" smtClean="0">
                <a:solidFill>
                  <a:schemeClr val="tx1"/>
                </a:solidFill>
                <a:effectLst/>
                <a:latin typeface="+mn-lt"/>
                <a:ea typeface="+mn-ea"/>
                <a:cs typeface="+mn-cs"/>
              </a:rPr>
              <a:t>Connection to the internet allows the system to push and pull a large volume of data between the cloud and the system. It works like this:</a:t>
            </a:r>
          </a:p>
          <a:p>
            <a:pPr marL="228600" lvl="0" indent="-228600">
              <a:buFont typeface="+mj-lt"/>
              <a:buAutoNum type="arabicPeriod"/>
            </a:pPr>
            <a:r>
              <a:rPr lang="en-US" sz="1200" kern="1200" dirty="0" smtClean="0">
                <a:solidFill>
                  <a:schemeClr val="tx1"/>
                </a:solidFill>
                <a:effectLst/>
                <a:latin typeface="+mn-lt"/>
                <a:ea typeface="+mn-ea"/>
                <a:cs typeface="+mn-cs"/>
              </a:rPr>
              <a:t>Intelligent Equipment pushes system data securely into the cloud</a:t>
            </a:r>
          </a:p>
          <a:p>
            <a:pPr marL="228600" lvl="0" indent="-228600">
              <a:buFont typeface="+mj-lt"/>
              <a:buAutoNum type="arabicPeriod"/>
            </a:pPr>
            <a:r>
              <a:rPr lang="en-US" sz="1200" kern="1200" dirty="0" smtClean="0">
                <a:solidFill>
                  <a:schemeClr val="tx1"/>
                </a:solidFill>
                <a:effectLst/>
                <a:latin typeface="+mn-lt"/>
                <a:ea typeface="+mn-ea"/>
                <a:cs typeface="+mn-cs"/>
              </a:rPr>
              <a:t>The cloud aggregates it with critical external data (from sources like Energy Star, utilities, weather, for example)</a:t>
            </a:r>
          </a:p>
          <a:p>
            <a:pPr marL="228600" lvl="0" indent="-228600">
              <a:buFont typeface="+mj-lt"/>
              <a:buAutoNum type="arabicPeriod"/>
            </a:pPr>
            <a:r>
              <a:rPr lang="en-US" sz="1200" kern="1200" dirty="0" smtClean="0">
                <a:solidFill>
                  <a:schemeClr val="tx1"/>
                </a:solidFill>
                <a:effectLst/>
                <a:latin typeface="+mn-lt"/>
                <a:ea typeface="+mn-ea"/>
                <a:cs typeface="+mn-cs"/>
              </a:rPr>
              <a:t>Intelligent Equipment analyzes the consolidated data and pulls it back into the HVAC system to optimize system performance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combining a gateway (hardware and sensors installed on each individual HVAC unit) AND a software program, we can convert</a:t>
            </a:r>
            <a:r>
              <a:rPr lang="en-US" sz="1200" kern="1200" baseline="0" dirty="0" smtClean="0">
                <a:solidFill>
                  <a:schemeClr val="tx1"/>
                </a:solidFill>
                <a:effectLst/>
                <a:latin typeface="+mn-lt"/>
                <a:ea typeface="+mn-ea"/>
                <a:cs typeface="+mn-cs"/>
              </a:rPr>
              <a:t> big data into actionable intelligence to your customers’ empower decision making. </a:t>
            </a:r>
            <a:endParaRPr lang="en-US" dirty="0" smtClean="0"/>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28892" indent="-280342" eaLnBrk="0" hangingPunct="0">
              <a:defRPr>
                <a:solidFill>
                  <a:schemeClr val="tx1"/>
                </a:solidFill>
                <a:latin typeface="Calibri" pitchFamily="34" charset="0"/>
              </a:defRPr>
            </a:lvl2pPr>
            <a:lvl3pPr marL="1121372" indent="-224274" eaLnBrk="0" hangingPunct="0">
              <a:defRPr>
                <a:solidFill>
                  <a:schemeClr val="tx1"/>
                </a:solidFill>
                <a:latin typeface="Calibri" pitchFamily="34" charset="0"/>
              </a:defRPr>
            </a:lvl3pPr>
            <a:lvl4pPr marL="1569920" indent="-224274" eaLnBrk="0" hangingPunct="0">
              <a:defRPr>
                <a:solidFill>
                  <a:schemeClr val="tx1"/>
                </a:solidFill>
                <a:latin typeface="Calibri" pitchFamily="34" charset="0"/>
              </a:defRPr>
            </a:lvl4pPr>
            <a:lvl5pPr marL="2018470" indent="-224274" eaLnBrk="0" hangingPunct="0">
              <a:defRPr>
                <a:solidFill>
                  <a:schemeClr val="tx1"/>
                </a:solidFill>
                <a:latin typeface="Calibri" pitchFamily="34" charset="0"/>
              </a:defRPr>
            </a:lvl5pPr>
            <a:lvl6pPr marL="2467020" indent="-224274" eaLnBrk="0" fontAlgn="base" hangingPunct="0">
              <a:spcBef>
                <a:spcPct val="0"/>
              </a:spcBef>
              <a:spcAft>
                <a:spcPct val="0"/>
              </a:spcAft>
              <a:defRPr>
                <a:solidFill>
                  <a:schemeClr val="tx1"/>
                </a:solidFill>
                <a:latin typeface="Calibri" pitchFamily="34" charset="0"/>
              </a:defRPr>
            </a:lvl6pPr>
            <a:lvl7pPr marL="2915569" indent="-224274" eaLnBrk="0" fontAlgn="base" hangingPunct="0">
              <a:spcBef>
                <a:spcPct val="0"/>
              </a:spcBef>
              <a:spcAft>
                <a:spcPct val="0"/>
              </a:spcAft>
              <a:defRPr>
                <a:solidFill>
                  <a:schemeClr val="tx1"/>
                </a:solidFill>
                <a:latin typeface="Calibri" pitchFamily="34" charset="0"/>
              </a:defRPr>
            </a:lvl7pPr>
            <a:lvl8pPr marL="3364117" indent="-224274" eaLnBrk="0" fontAlgn="base" hangingPunct="0">
              <a:spcBef>
                <a:spcPct val="0"/>
              </a:spcBef>
              <a:spcAft>
                <a:spcPct val="0"/>
              </a:spcAft>
              <a:defRPr>
                <a:solidFill>
                  <a:schemeClr val="tx1"/>
                </a:solidFill>
                <a:latin typeface="Calibri" pitchFamily="34" charset="0"/>
              </a:defRPr>
            </a:lvl8pPr>
            <a:lvl9pPr marL="3812666" indent="-224274" eaLnBrk="0" fontAlgn="base" hangingPunct="0">
              <a:spcBef>
                <a:spcPct val="0"/>
              </a:spcBef>
              <a:spcAft>
                <a:spcPct val="0"/>
              </a:spcAft>
              <a:defRPr>
                <a:solidFill>
                  <a:schemeClr val="tx1"/>
                </a:solidFill>
                <a:latin typeface="Calibri" pitchFamily="34" charset="0"/>
              </a:defRPr>
            </a:lvl9pPr>
          </a:lstStyle>
          <a:p>
            <a:pPr eaLnBrk="1" hangingPunct="1">
              <a:defRPr/>
            </a:pPr>
            <a:fld id="{787163E8-9B8A-4CED-AE82-043C1BF746DC}" type="slidenum">
              <a:rPr lang="en-US" smtClean="0"/>
              <a:pPr eaLnBrk="1" hangingPunct="1">
                <a:defRPr/>
              </a:pPr>
              <a:t>39</a:t>
            </a:fld>
            <a:endParaRPr lang="en-US" dirty="0" smtClean="0"/>
          </a:p>
        </p:txBody>
      </p:sp>
    </p:spTree>
    <p:extLst>
      <p:ext uri="{BB962C8B-B14F-4D97-AF65-F5344CB8AC3E}">
        <p14:creationId xmlns:p14="http://schemas.microsoft.com/office/powerpoint/2010/main" val="3911975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511175" y="898525"/>
            <a:ext cx="5988050" cy="4491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baseline="0" dirty="0" smtClean="0">
                <a:solidFill>
                  <a:schemeClr val="tx1"/>
                </a:solidFill>
                <a:effectLst/>
                <a:latin typeface="+mn-lt"/>
                <a:ea typeface="+mn-ea"/>
                <a:cs typeface="+mn-cs"/>
              </a:rPr>
              <a:t>B</a:t>
            </a:r>
            <a:r>
              <a:rPr lang="en-US" sz="900" kern="1200" dirty="0" smtClean="0">
                <a:solidFill>
                  <a:schemeClr val="tx1"/>
                </a:solidFill>
                <a:effectLst/>
                <a:latin typeface="+mn-lt"/>
                <a:ea typeface="+mn-ea"/>
                <a:cs typeface="+mn-cs"/>
              </a:rPr>
              <a:t>uilding</a:t>
            </a:r>
            <a:r>
              <a:rPr lang="en-US" sz="900" kern="1200" baseline="0" dirty="0" smtClean="0">
                <a:solidFill>
                  <a:schemeClr val="tx1"/>
                </a:solidFill>
                <a:effectLst/>
                <a:latin typeface="+mn-lt"/>
                <a:ea typeface="+mn-ea"/>
                <a:cs typeface="+mn-cs"/>
              </a:rPr>
              <a:t> owners and operators</a:t>
            </a:r>
            <a:r>
              <a:rPr lang="en-US" sz="900" kern="1200" dirty="0" smtClean="0">
                <a:solidFill>
                  <a:schemeClr val="tx1"/>
                </a:solidFill>
                <a:effectLst/>
                <a:latin typeface="+mn-lt"/>
                <a:ea typeface="+mn-ea"/>
                <a:cs typeface="+mn-cs"/>
              </a:rPr>
              <a:t> AND designated</a:t>
            </a:r>
            <a:r>
              <a:rPr lang="en-US" sz="900" kern="1200" baseline="0" dirty="0" smtClean="0">
                <a:solidFill>
                  <a:schemeClr val="tx1"/>
                </a:solidFill>
                <a:effectLst/>
                <a:latin typeface="+mn-lt"/>
                <a:ea typeface="+mn-ea"/>
                <a:cs typeface="+mn-cs"/>
              </a:rPr>
              <a:t> service technicians </a:t>
            </a:r>
            <a:r>
              <a:rPr lang="en-US" sz="900" kern="1200" dirty="0" smtClean="0">
                <a:solidFill>
                  <a:schemeClr val="tx1"/>
                </a:solidFill>
                <a:effectLst/>
                <a:latin typeface="+mn-lt"/>
                <a:ea typeface="+mn-ea"/>
                <a:cs typeface="+mn-cs"/>
              </a:rPr>
              <a:t>can read exactly the points of data they want through</a:t>
            </a:r>
            <a:r>
              <a:rPr lang="en-US" sz="900" kern="1200" baseline="0" dirty="0" smtClean="0">
                <a:solidFill>
                  <a:schemeClr val="tx1"/>
                </a:solidFill>
                <a:effectLst/>
                <a:latin typeface="+mn-lt"/>
                <a:ea typeface="+mn-ea"/>
                <a:cs typeface="+mn-cs"/>
              </a:rPr>
              <a:t> an </a:t>
            </a:r>
            <a:r>
              <a:rPr lang="en-US" sz="900" dirty="0" smtClean="0"/>
              <a:t>intuitive graphical user interface</a:t>
            </a:r>
          </a:p>
          <a:p>
            <a:pPr>
              <a:defRPr/>
            </a:pPr>
            <a:endParaRPr lang="en-US" sz="900" dirty="0"/>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28892" indent="-280342" eaLnBrk="0" hangingPunct="0">
              <a:defRPr>
                <a:solidFill>
                  <a:schemeClr val="tx1"/>
                </a:solidFill>
                <a:latin typeface="Calibri" pitchFamily="34" charset="0"/>
              </a:defRPr>
            </a:lvl2pPr>
            <a:lvl3pPr marL="1121372" indent="-224274" eaLnBrk="0" hangingPunct="0">
              <a:defRPr>
                <a:solidFill>
                  <a:schemeClr val="tx1"/>
                </a:solidFill>
                <a:latin typeface="Calibri" pitchFamily="34" charset="0"/>
              </a:defRPr>
            </a:lvl3pPr>
            <a:lvl4pPr marL="1569920" indent="-224274" eaLnBrk="0" hangingPunct="0">
              <a:defRPr>
                <a:solidFill>
                  <a:schemeClr val="tx1"/>
                </a:solidFill>
                <a:latin typeface="Calibri" pitchFamily="34" charset="0"/>
              </a:defRPr>
            </a:lvl4pPr>
            <a:lvl5pPr marL="2018470" indent="-224274" eaLnBrk="0" hangingPunct="0">
              <a:defRPr>
                <a:solidFill>
                  <a:schemeClr val="tx1"/>
                </a:solidFill>
                <a:latin typeface="Calibri" pitchFamily="34" charset="0"/>
              </a:defRPr>
            </a:lvl5pPr>
            <a:lvl6pPr marL="2467020" indent="-224274" eaLnBrk="0" fontAlgn="base" hangingPunct="0">
              <a:spcBef>
                <a:spcPct val="0"/>
              </a:spcBef>
              <a:spcAft>
                <a:spcPct val="0"/>
              </a:spcAft>
              <a:defRPr>
                <a:solidFill>
                  <a:schemeClr val="tx1"/>
                </a:solidFill>
                <a:latin typeface="Calibri" pitchFamily="34" charset="0"/>
              </a:defRPr>
            </a:lvl6pPr>
            <a:lvl7pPr marL="2915569" indent="-224274" eaLnBrk="0" fontAlgn="base" hangingPunct="0">
              <a:spcBef>
                <a:spcPct val="0"/>
              </a:spcBef>
              <a:spcAft>
                <a:spcPct val="0"/>
              </a:spcAft>
              <a:defRPr>
                <a:solidFill>
                  <a:schemeClr val="tx1"/>
                </a:solidFill>
                <a:latin typeface="Calibri" pitchFamily="34" charset="0"/>
              </a:defRPr>
            </a:lvl7pPr>
            <a:lvl8pPr marL="3364117" indent="-224274" eaLnBrk="0" fontAlgn="base" hangingPunct="0">
              <a:spcBef>
                <a:spcPct val="0"/>
              </a:spcBef>
              <a:spcAft>
                <a:spcPct val="0"/>
              </a:spcAft>
              <a:defRPr>
                <a:solidFill>
                  <a:schemeClr val="tx1"/>
                </a:solidFill>
                <a:latin typeface="Calibri" pitchFamily="34" charset="0"/>
              </a:defRPr>
            </a:lvl8pPr>
            <a:lvl9pPr marL="3812666" indent="-224274" eaLnBrk="0" fontAlgn="base" hangingPunct="0">
              <a:spcBef>
                <a:spcPct val="0"/>
              </a:spcBef>
              <a:spcAft>
                <a:spcPct val="0"/>
              </a:spcAft>
              <a:defRPr>
                <a:solidFill>
                  <a:schemeClr val="tx1"/>
                </a:solidFill>
                <a:latin typeface="Calibri" pitchFamily="34" charset="0"/>
              </a:defRPr>
            </a:lvl9pPr>
          </a:lstStyle>
          <a:p>
            <a:pPr eaLnBrk="1" hangingPunct="1">
              <a:defRPr/>
            </a:pPr>
            <a:fld id="{F41EB923-10E3-4812-9987-C6379A191359}" type="slidenum">
              <a:rPr lang="en-US" smtClean="0"/>
              <a:pPr eaLnBrk="1" hangingPunct="1">
                <a:defRPr/>
              </a:pPr>
              <a:t>40</a:t>
            </a:fld>
            <a:endParaRPr lang="en-US" dirty="0" smtClean="0"/>
          </a:p>
        </p:txBody>
      </p:sp>
    </p:spTree>
    <p:extLst>
      <p:ext uri="{BB962C8B-B14F-4D97-AF65-F5344CB8AC3E}">
        <p14:creationId xmlns:p14="http://schemas.microsoft.com/office/powerpoint/2010/main" val="839505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898525"/>
            <a:ext cx="3883025" cy="2913063"/>
          </a:xfrm>
        </p:spPr>
      </p:sp>
      <p:sp>
        <p:nvSpPr>
          <p:cNvPr id="3" name="Notes Placeholder 2"/>
          <p:cNvSpPr>
            <a:spLocks noGrp="1"/>
          </p:cNvSpPr>
          <p:nvPr>
            <p:ph type="body" idx="1"/>
          </p:nvPr>
        </p:nvSpPr>
        <p:spPr>
          <a:xfrm>
            <a:off x="701040" y="4010275"/>
            <a:ext cx="5608320" cy="7070557"/>
          </a:xfrm>
        </p:spPr>
        <p:txBody>
          <a:bodyPr/>
          <a:lstStyle/>
          <a:p>
            <a:pPr defTabSz="910126">
              <a:defRPr/>
            </a:pPr>
            <a:r>
              <a:rPr lang="en-US" sz="2000" b="0" dirty="0" smtClean="0"/>
              <a:t>We’re excited to be able to share our</a:t>
            </a:r>
            <a:r>
              <a:rPr lang="en-US" sz="2000" b="0" baseline="0" dirty="0" smtClean="0"/>
              <a:t> controls offering with you as an example how Daikin is driving our whole business strategy around increasing building efficiency, bundling market leading equipment with advanced technology, controls and service to set new standards for operational efficiency.</a:t>
            </a:r>
          </a:p>
          <a:p>
            <a:endParaRPr lang="en-US" dirty="0"/>
          </a:p>
        </p:txBody>
      </p:sp>
      <p:sp>
        <p:nvSpPr>
          <p:cNvPr id="4" name="Slide Number Placeholder 3"/>
          <p:cNvSpPr>
            <a:spLocks noGrp="1"/>
          </p:cNvSpPr>
          <p:nvPr>
            <p:ph type="sldNum" sz="quarter" idx="10"/>
          </p:nvPr>
        </p:nvSpPr>
        <p:spPr/>
        <p:txBody>
          <a:bodyPr/>
          <a:lstStyle/>
          <a:p>
            <a:fld id="{D94DB91D-247A-475D-99AD-8D577F16498E}"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776513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 I’d like to offer just three things to remember:</a:t>
            </a:r>
          </a:p>
          <a:p>
            <a:endParaRPr lang="en-US" dirty="0" smtClean="0"/>
          </a:p>
          <a:p>
            <a:r>
              <a:rPr lang="en-US" dirty="0" smtClean="0"/>
              <a:t>READ LIST</a:t>
            </a:r>
          </a:p>
          <a:p>
            <a:endParaRPr lang="en-US" dirty="0" smtClean="0"/>
          </a:p>
          <a:p>
            <a:r>
              <a:rPr lang="en-US" baseline="0" dirty="0" smtClean="0"/>
              <a:t>Thank you.</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36DE2C2-BEB1-4C23-B7C0-709E7371AC35}" type="slidenum">
              <a:rPr lang="en-US" smtClean="0"/>
              <a:t>42</a:t>
            </a:fld>
            <a:endParaRPr lang="en-US" dirty="0"/>
          </a:p>
        </p:txBody>
      </p:sp>
    </p:spTree>
    <p:extLst>
      <p:ext uri="{BB962C8B-B14F-4D97-AF65-F5344CB8AC3E}">
        <p14:creationId xmlns:p14="http://schemas.microsoft.com/office/powerpoint/2010/main" val="67755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1209675" y="698500"/>
            <a:ext cx="4592638" cy="3444875"/>
          </a:xfrm>
          <a:ln/>
        </p:spPr>
      </p:sp>
      <p:sp>
        <p:nvSpPr>
          <p:cNvPr id="172035" name="Rectangle 3"/>
          <p:cNvSpPr>
            <a:spLocks noGrp="1" noChangeArrowheads="1"/>
          </p:cNvSpPr>
          <p:nvPr>
            <p:ph type="body" idx="1"/>
          </p:nvPr>
        </p:nvSpPr>
        <p:spPr>
          <a:xfrm>
            <a:off x="934720" y="4380160"/>
            <a:ext cx="5140960" cy="4150203"/>
          </a:xfrm>
          <a:noFill/>
          <a:ln/>
        </p:spPr>
        <p:txBody>
          <a:bodyPr lIns="93818" tIns="46911" rIns="93818" bIns="46911"/>
          <a:lstStyle/>
          <a:p>
            <a:endParaRPr lang="en-US" dirty="0" smtClean="0">
              <a:latin typeface="Gill Sans"/>
            </a:endParaRPr>
          </a:p>
        </p:txBody>
      </p:sp>
    </p:spTree>
    <p:extLst>
      <p:ext uri="{BB962C8B-B14F-4D97-AF65-F5344CB8AC3E}">
        <p14:creationId xmlns:p14="http://schemas.microsoft.com/office/powerpoint/2010/main" val="411365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discussions of I</a:t>
            </a:r>
            <a:r>
              <a:rPr lang="en-US" baseline="0" dirty="0" smtClean="0"/>
              <a:t> O T, or the Internet of Things start with some “edge to cloud” process sketch where 1) “Things” in the built world are imbued with computing intelligence and connected to one another toward the goals of more insightful services, more efficient operation, and more holistic cooperation among one another; 2) These streams of information are brought together through network infrastructure, toward a cloud data center consolidation point where insight, thru analysis may take place, and 3) </a:t>
            </a:r>
            <a:r>
              <a:rPr lang="en-US" dirty="0" smtClean="0"/>
              <a:t>The analysis</a:t>
            </a:r>
            <a:r>
              <a:rPr lang="en-US" baseline="0" dirty="0" smtClean="0"/>
              <a:t> creates </a:t>
            </a:r>
            <a:r>
              <a:rPr lang="en-US" dirty="0" smtClean="0"/>
              <a:t>meaningful insights that can</a:t>
            </a:r>
            <a:r>
              <a:rPr lang="en-US" baseline="0" dirty="0" smtClean="0"/>
              <a:t> drive</a:t>
            </a:r>
            <a:r>
              <a:rPr lang="en-US" dirty="0" smtClean="0"/>
              <a:t> more value than the thing can on its own.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IOT has become such a buzz-word as</a:t>
            </a:r>
            <a:r>
              <a:rPr lang="en-US" baseline="0" dirty="0" smtClean="0"/>
              <a:t> to almost  become cliché…so we feel its important to spotlight the principles Daikin and Intel have defined that uniquely describe the values of IOT…</a:t>
            </a:r>
          </a:p>
          <a:p>
            <a:endParaRPr lang="en-US" dirty="0" smtClean="0"/>
          </a:p>
          <a:p>
            <a:r>
              <a:rPr lang="en-US" dirty="0" smtClean="0"/>
              <a:t>There are 5 key principles that constitute modern Internet of Things solutions:</a:t>
            </a:r>
          </a:p>
          <a:p>
            <a:pPr marL="228600" indent="-228600">
              <a:buAutoNum type="arabicParenR"/>
            </a:pPr>
            <a:r>
              <a:rPr lang="en-US" dirty="0" smtClean="0"/>
              <a:t>Edge to Cloud- Services are delivered across the enterprise at the network edge from the cloud and back again.</a:t>
            </a:r>
            <a:r>
              <a:rPr lang="en-US" baseline="0" dirty="0" smtClean="0"/>
              <a:t>   </a:t>
            </a:r>
          </a:p>
          <a:p>
            <a:pPr marL="228600" indent="-228600">
              <a:buAutoNum type="arabicParenR"/>
            </a:pPr>
            <a:r>
              <a:rPr lang="en-US" baseline="0" dirty="0" smtClean="0"/>
              <a:t>Mobility-  So no mater where you are in the enterprise or on the planet, you can connect to this IoT solution from your Smart Phone, your Tablet, your PC or wherever.</a:t>
            </a:r>
          </a:p>
          <a:p>
            <a:pPr marL="228600" indent="-228600">
              <a:buAutoNum type="arabicParenR"/>
            </a:pPr>
            <a:r>
              <a:rPr lang="en-US" baseline="0" dirty="0" smtClean="0"/>
              <a:t>Analytics-  since IoT is driven from and thrives in a sensor-rich environment, its all about the Analytics.  Making sense of sensor data and using this sensor network to predict and anticipate what is going on.</a:t>
            </a:r>
          </a:p>
          <a:p>
            <a:pPr marL="228600" indent="-228600">
              <a:buAutoNum type="arabicParenR"/>
            </a:pPr>
            <a:r>
              <a:rPr lang="en-US" baseline="0" dirty="0" smtClean="0"/>
              <a:t>Security &amp; Manageability-  With all this global access and critical sensor data, the system better be pretty darn secure.  These IoT solutions are becoming mission critical, … so access to the network, and ability to run code at the edge or in the cloud, or to even be considered a “sensor” on the network must be ‘locked down’ to only those Trusted and authenticated elements.</a:t>
            </a:r>
          </a:p>
          <a:p>
            <a:pPr marL="228600" indent="-228600">
              <a:buAutoNum type="arabicParenR"/>
            </a:pPr>
            <a:r>
              <a:rPr lang="en-US" baseline="0" dirty="0" smtClean="0"/>
              <a:t>Collective Relevance-   and lastly, the point of this all is to deliver something meaningful to a community… to be relevant to more than just a single individual.   Even the google maps smart phone app not only delivers route information to the individual user… but it aggregates location information across all  users to analyze and visualize route congestion and better alternatives.   The whole community of users benefits!</a:t>
            </a:r>
          </a:p>
          <a:p>
            <a:pPr marL="228600" indent="-228600">
              <a:buAutoNum type="arabicParenR"/>
            </a:pPr>
            <a:endParaRPr lang="en-US" baseline="0" dirty="0" smtClean="0"/>
          </a:p>
          <a:p>
            <a:pPr marL="0" indent="0">
              <a:buFontTx/>
              <a:buNone/>
            </a:pPr>
            <a:r>
              <a:rPr lang="en-US" baseline="0" dirty="0" smtClean="0"/>
              <a:t>So for another example…   an IoT Enabled Smart Building would sense the people occupants in a building and know their location.  Any one of these individuals might wish to inquire via their Tablet of Smart Phone where an open conference room is for an impromptu meeting.   Rooms that had been previously booked, but are sensed to be unoccupied would have been put back into available inventory and served up as options to our inquisitor.  Instantaneously booking the room causes the building control system to adjust the space to lighting and temperature and air circulation preferences that are attached to the profile of our new room occupant…   adapting to personalized preferences.</a:t>
            </a:r>
          </a:p>
          <a:p>
            <a:pPr marL="0" indent="0">
              <a:buFontTx/>
              <a:buNone/>
            </a:pPr>
            <a:endParaRPr lang="en-US" baseline="0" dirty="0" smtClean="0"/>
          </a:p>
          <a:p>
            <a:pPr marL="0" indent="0">
              <a:buFontTx/>
              <a:buNone/>
            </a:pPr>
            <a:r>
              <a:rPr lang="en-US" b="1" baseline="0" dirty="0" smtClean="0"/>
              <a:t>So the building is anticipating and responding to the presence of  occupants and their needs and preferences according to business rules.</a:t>
            </a:r>
          </a:p>
          <a:p>
            <a:endParaRPr lang="en-US" baseline="0"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36DE2C2-BEB1-4C23-B7C0-709E7371AC35}" type="slidenum">
              <a:rPr lang="en-US" smtClean="0"/>
              <a:t>23</a:t>
            </a:fld>
            <a:endParaRPr lang="en-US" dirty="0"/>
          </a:p>
        </p:txBody>
      </p:sp>
    </p:spTree>
    <p:extLst>
      <p:ext uri="{BB962C8B-B14F-4D97-AF65-F5344CB8AC3E}">
        <p14:creationId xmlns:p14="http://schemas.microsoft.com/office/powerpoint/2010/main" val="332243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The opportunity is huge. Just in US, China &amp; EU, there are 200M C&amp;I buildings by 2018.</a:t>
            </a:r>
          </a:p>
          <a:p>
            <a:r>
              <a:rPr lang="en-US" sz="1200" baseline="0" dirty="0" smtClean="0"/>
              <a:t>Technologies that include hardware, software and services are estimated to be a $21B opportunity for the ecosystem. </a:t>
            </a:r>
          </a:p>
          <a:p>
            <a:r>
              <a:rPr lang="en-US" sz="1200" baseline="0" dirty="0" smtClean="0"/>
              <a:t>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4EA3CF12-0FF7-0048-8CA4-68D640AF6A78}"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757549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Rooftop systems are easy</a:t>
            </a:r>
            <a:r>
              <a:rPr lang="en-US" sz="1200" kern="1200" baseline="0" dirty="0" smtClean="0">
                <a:solidFill>
                  <a:schemeClr val="tx1"/>
                </a:solidFill>
                <a:effectLst/>
                <a:latin typeface="+mn-lt"/>
                <a:ea typeface="+mn-ea"/>
                <a:cs typeface="+mn-cs"/>
              </a:rPr>
              <a:t> to neglect – without a facility manager, they are out of sight, out of mind. S</a:t>
            </a:r>
            <a:r>
              <a:rPr lang="en-US" sz="1200" kern="1200" dirty="0" smtClean="0">
                <a:solidFill>
                  <a:schemeClr val="tx1"/>
                </a:solidFill>
                <a:effectLst/>
                <a:latin typeface="+mn-lt"/>
                <a:ea typeface="+mn-ea"/>
                <a:cs typeface="+mn-cs"/>
              </a:rPr>
              <a:t>o their efficiencies plunge. And the building occupants tend to think of it like a car engine, if it’s running, it’s fine.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for building owners, t</a:t>
            </a:r>
            <a:r>
              <a:rPr lang="en-US" dirty="0" smtClean="0"/>
              <a:t>hese are decisions you live with for a long time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EA3CF12-0FF7-0048-8CA4-68D640AF6A7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71240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smtClean="0">
                <a:solidFill>
                  <a:schemeClr val="tx1"/>
                </a:solidFill>
                <a:effectLst/>
                <a:latin typeface="+mn-lt"/>
                <a:ea typeface="+mn-ea"/>
                <a:cs typeface="+mn-cs"/>
              </a:rPr>
              <a:t>Assumptions</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Hardware and Software ($37.5K - $65K)</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PC Workstation/ Hardware: $5K</a:t>
            </a:r>
          </a:p>
          <a:p>
            <a:pPr rtl="0" eaLnBrk="1" fontAlgn="t" latinLnBrk="0" hangingPunct="1"/>
            <a:r>
              <a:rPr lang="en-US" sz="1200" b="0" i="0" u="none" strike="noStrike" kern="1200" dirty="0" smtClean="0">
                <a:solidFill>
                  <a:schemeClr val="tx1"/>
                </a:solidFill>
                <a:effectLst/>
                <a:latin typeface="+mn-lt"/>
                <a:ea typeface="+mn-ea"/>
                <a:cs typeface="+mn-cs"/>
              </a:rPr>
              <a:t>Front End BAS Software: $10K - $15K</a:t>
            </a:r>
          </a:p>
          <a:p>
            <a:pPr rtl="0" eaLnBrk="1" fontAlgn="auto" latinLnBrk="0" hangingPunct="1"/>
            <a:r>
              <a:rPr lang="en-US" sz="1200" b="0" i="0" u="none" strike="noStrike" kern="1200" dirty="0" smtClean="0">
                <a:solidFill>
                  <a:schemeClr val="tx1"/>
                </a:solidFill>
                <a:effectLst/>
                <a:latin typeface="+mn-lt"/>
                <a:ea typeface="+mn-ea"/>
                <a:cs typeface="+mn-cs"/>
              </a:rPr>
              <a:t>Licensing Fees $0K</a:t>
            </a:r>
            <a:r>
              <a:rPr lang="en-US" sz="1200" b="0" i="0" u="none" strike="noStrike" kern="1200" baseline="0" dirty="0" smtClean="0">
                <a:solidFill>
                  <a:schemeClr val="tx1"/>
                </a:solidFill>
                <a:effectLst/>
                <a:latin typeface="+mn-lt"/>
                <a:ea typeface="+mn-ea"/>
                <a:cs typeface="+mn-cs"/>
              </a:rPr>
              <a:t> – $2.5K</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Zone /Terminal Box Controllers: $10K - $20K</a:t>
            </a:r>
          </a:p>
          <a:p>
            <a:pPr rtl="0" eaLnBrk="1" fontAlgn="t" latinLnBrk="0" hangingPunct="1"/>
            <a:r>
              <a:rPr lang="en-US" sz="1200" b="0" i="0" u="none" strike="noStrike" kern="1200" dirty="0" smtClean="0">
                <a:solidFill>
                  <a:schemeClr val="tx1"/>
                </a:solidFill>
                <a:effectLst/>
                <a:latin typeface="+mn-lt"/>
                <a:ea typeface="+mn-ea"/>
                <a:cs typeface="+mn-cs"/>
              </a:rPr>
              <a:t>Primary / Supervisory Controllers: $10K - $20K</a:t>
            </a:r>
          </a:p>
          <a:p>
            <a:pPr rtl="0" eaLnBrk="1" fontAlgn="t" latinLnBrk="0" hangingPunct="1"/>
            <a:r>
              <a:rPr lang="en-US" sz="1200" b="0" i="0" u="none" strike="noStrike" kern="1200" dirty="0" smtClean="0">
                <a:solidFill>
                  <a:schemeClr val="tx1"/>
                </a:solidFill>
                <a:effectLst/>
                <a:latin typeface="+mn-lt"/>
                <a:ea typeface="+mn-ea"/>
                <a:cs typeface="+mn-cs"/>
              </a:rPr>
              <a:t>Network wiring: $2.5K  - $4K</a:t>
            </a:r>
          </a:p>
          <a:p>
            <a:pPr rtl="0" eaLnBrk="1" fontAlgn="t" latinLnBrk="0" hangingPunct="1"/>
            <a:r>
              <a:rPr lang="en-US" sz="1200" b="1" i="0" u="none" strike="noStrike" kern="1200" dirty="0" smtClean="0">
                <a:solidFill>
                  <a:schemeClr val="tx1"/>
                </a:solidFill>
                <a:effectLst/>
                <a:latin typeface="+mn-lt"/>
                <a:ea typeface="+mn-ea"/>
                <a:cs typeface="+mn-cs"/>
              </a:rPr>
              <a:t>Programming ($19.5K - $30K)</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Point Database Setup: $12.5K – $15K</a:t>
            </a:r>
          </a:p>
          <a:p>
            <a:pPr rtl="0" eaLnBrk="1" fontAlgn="t" latinLnBrk="0" hangingPunct="1"/>
            <a:r>
              <a:rPr lang="en-US" sz="1200" b="0" i="0" u="none" strike="noStrike" kern="1200" dirty="0" smtClean="0">
                <a:solidFill>
                  <a:schemeClr val="tx1"/>
                </a:solidFill>
                <a:effectLst/>
                <a:latin typeface="+mn-lt"/>
                <a:ea typeface="+mn-ea"/>
                <a:cs typeface="+mn-cs"/>
              </a:rPr>
              <a:t>Graphics Package (web pages): $7K - $15K</a:t>
            </a:r>
          </a:p>
          <a:p>
            <a:pPr rtl="0" eaLnBrk="1" fontAlgn="t" latinLnBrk="0" hangingPunct="1"/>
            <a:r>
              <a:rPr lang="en-US" sz="1200" b="1" i="0" u="none" strike="noStrike" kern="1200" dirty="0" smtClean="0">
                <a:solidFill>
                  <a:schemeClr val="tx1"/>
                </a:solidFill>
                <a:effectLst/>
                <a:latin typeface="+mn-lt"/>
                <a:ea typeface="+mn-ea"/>
                <a:cs typeface="+mn-cs"/>
              </a:rPr>
              <a:t>Labor ($8K - $15K)</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Installation Labor: $3K - $5K</a:t>
            </a:r>
          </a:p>
          <a:p>
            <a:pPr rtl="0" eaLnBrk="1" fontAlgn="t" latinLnBrk="0" hangingPunct="1"/>
            <a:r>
              <a:rPr lang="en-US" sz="1200" b="0" i="0" u="none" strike="noStrike" kern="1200" dirty="0" smtClean="0">
                <a:solidFill>
                  <a:schemeClr val="tx1"/>
                </a:solidFill>
                <a:effectLst/>
                <a:latin typeface="+mn-lt"/>
                <a:ea typeface="+mn-ea"/>
                <a:cs typeface="+mn-cs"/>
              </a:rPr>
              <a:t>Start Up Labor:</a:t>
            </a:r>
            <a:r>
              <a:rPr lang="en-US" sz="1200" b="0" i="0" u="none" strike="noStrike" kern="1200" baseline="0" dirty="0" smtClean="0">
                <a:solidFill>
                  <a:schemeClr val="tx1"/>
                </a:solidFill>
                <a:effectLst/>
                <a:latin typeface="+mn-lt"/>
                <a:ea typeface="+mn-ea"/>
                <a:cs typeface="+mn-cs"/>
              </a:rPr>
              <a:t> $3K - $5K</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Operator Training: $2K - $5K</a:t>
            </a:r>
          </a:p>
          <a:p>
            <a:pPr rtl="0" eaLnBrk="1" fontAlgn="t" latinLnBrk="0" hangingPunct="1"/>
            <a:r>
              <a:rPr lang="en-US" sz="1200" b="0" i="0" u="none" strike="noStrike" kern="1200" dirty="0" smtClean="0">
                <a:solidFill>
                  <a:schemeClr val="tx1"/>
                </a:solidFill>
                <a:effectLst/>
                <a:latin typeface="+mn-lt"/>
                <a:ea typeface="+mn-ea"/>
                <a:cs typeface="+mn-cs"/>
              </a:rPr>
              <a:t>Material (Stat):  $200 - $250</a:t>
            </a:r>
          </a:p>
          <a:p>
            <a:pPr rtl="0" eaLnBrk="1" fontAlgn="t" latinLnBrk="0" hangingPunct="1"/>
            <a:r>
              <a:rPr lang="en-US" sz="1200" b="0" i="0" u="none" strike="noStrike" kern="1200" dirty="0" smtClean="0">
                <a:solidFill>
                  <a:schemeClr val="tx1"/>
                </a:solidFill>
                <a:effectLst/>
                <a:latin typeface="+mn-lt"/>
                <a:ea typeface="+mn-ea"/>
                <a:cs typeface="+mn-cs"/>
              </a:rPr>
              <a:t>Installation Labor: $75 - $125 / Hr</a:t>
            </a:r>
          </a:p>
          <a:p>
            <a:pPr rtl="0" eaLnBrk="1" fontAlgn="t" latinLnBrk="0" hangingPunct="1"/>
            <a:r>
              <a:rPr lang="en-US" sz="1200" b="0" i="0" u="none" strike="noStrike" kern="1200" dirty="0" smtClean="0">
                <a:solidFill>
                  <a:schemeClr val="tx1"/>
                </a:solidFill>
                <a:effectLst/>
                <a:latin typeface="+mn-lt"/>
                <a:ea typeface="+mn-ea"/>
                <a:cs typeface="+mn-cs"/>
              </a:rPr>
              <a:t>Total Install &amp; Configure Time: 2- 4 Hrs</a:t>
            </a:r>
          </a:p>
          <a:p>
            <a:pPr rtl="0" eaLnBrk="1" fontAlgn="t" latinLnBrk="0" hangingPunct="1"/>
            <a:r>
              <a:rPr lang="en-US" sz="1200" b="0" i="0" u="none" strike="noStrike" kern="1200" dirty="0" smtClean="0">
                <a:solidFill>
                  <a:schemeClr val="tx1"/>
                </a:solidFill>
                <a:effectLst/>
                <a:latin typeface="+mn-lt"/>
                <a:ea typeface="+mn-ea"/>
                <a:cs typeface="+mn-cs"/>
              </a:rPr>
              <a:t>Material (Stat):  $20 - $50</a:t>
            </a:r>
          </a:p>
          <a:p>
            <a:pPr rtl="0" eaLnBrk="1" fontAlgn="t" latinLnBrk="0" hangingPunct="1"/>
            <a:r>
              <a:rPr lang="en-US" sz="1200" b="0" i="0" u="none" strike="noStrike" kern="1200" dirty="0" smtClean="0">
                <a:solidFill>
                  <a:schemeClr val="tx1"/>
                </a:solidFill>
                <a:effectLst/>
                <a:latin typeface="+mn-lt"/>
                <a:ea typeface="+mn-ea"/>
                <a:cs typeface="+mn-cs"/>
              </a:rPr>
              <a:t>Installation Labor: $75 - $125 / Hr</a:t>
            </a:r>
          </a:p>
          <a:p>
            <a:pPr rtl="0" eaLnBrk="1" fontAlgn="t" latinLnBrk="0" hangingPunct="1"/>
            <a:r>
              <a:rPr lang="en-US" sz="1200" b="0" i="0" u="none" strike="noStrike" kern="1200" dirty="0" smtClean="0">
                <a:solidFill>
                  <a:schemeClr val="tx1"/>
                </a:solidFill>
                <a:effectLst/>
                <a:latin typeface="+mn-lt"/>
                <a:ea typeface="+mn-ea"/>
                <a:cs typeface="+mn-cs"/>
              </a:rPr>
              <a:t>Total Install Time: 1- 2 Hrs</a:t>
            </a:r>
          </a:p>
          <a:p>
            <a:endParaRPr lang="en-US" dirty="0"/>
          </a:p>
        </p:txBody>
      </p:sp>
      <p:sp>
        <p:nvSpPr>
          <p:cNvPr id="4" name="Slide Number Placeholder 3"/>
          <p:cNvSpPr>
            <a:spLocks noGrp="1"/>
          </p:cNvSpPr>
          <p:nvPr>
            <p:ph type="sldNum" sz="quarter" idx="10"/>
          </p:nvPr>
        </p:nvSpPr>
        <p:spPr/>
        <p:txBody>
          <a:bodyPr/>
          <a:lstStyle/>
          <a:p>
            <a:fld id="{6AD03DF2-4EB9-45BB-9945-71F14CF71A09}" type="slidenum">
              <a:rPr lang="en-US" smtClean="0"/>
              <a:pPr/>
              <a:t>26</a:t>
            </a:fld>
            <a:endParaRPr lang="en-US" dirty="0"/>
          </a:p>
        </p:txBody>
      </p:sp>
    </p:spTree>
    <p:extLst>
      <p:ext uri="{BB962C8B-B14F-4D97-AF65-F5344CB8AC3E}">
        <p14:creationId xmlns:p14="http://schemas.microsoft.com/office/powerpoint/2010/main" val="4250628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Large buildings have four types of people coming and going each day:</a:t>
            </a:r>
          </a:p>
          <a:p>
            <a:pPr marL="228600" indent="-228600">
              <a:buAutoNum type="arabicParenR"/>
            </a:pPr>
            <a:r>
              <a:rPr lang="en-US" baseline="0" dirty="0" smtClean="0"/>
              <a:t>Building managers and operators</a:t>
            </a:r>
          </a:p>
          <a:p>
            <a:pPr marL="228600" indent="-228600">
              <a:buAutoNum type="arabicParenR"/>
            </a:pPr>
            <a:r>
              <a:rPr lang="en-US" baseline="0" dirty="0" smtClean="0"/>
              <a:t>Vendors who support them</a:t>
            </a:r>
          </a:p>
          <a:p>
            <a:pPr marL="228600" indent="-228600">
              <a:buAutoNum type="arabicParenR"/>
            </a:pPr>
            <a:r>
              <a:rPr lang="en-US" baseline="0" dirty="0" smtClean="0"/>
              <a:t>Business managers who occupy the buildings</a:t>
            </a:r>
          </a:p>
          <a:p>
            <a:pPr marL="228600" indent="-228600">
              <a:buAutoNum type="arabicParenR"/>
            </a:pPr>
            <a:r>
              <a:rPr lang="en-US" baseline="0" dirty="0" smtClean="0"/>
              <a:t>Vendors and customer who support that occupant businesses.</a:t>
            </a:r>
          </a:p>
          <a:p>
            <a:endParaRPr lang="en-US" baseline="0" dirty="0" smtClean="0"/>
          </a:p>
          <a:p>
            <a:r>
              <a:rPr lang="en-US" baseline="0" dirty="0" smtClean="0"/>
              <a:t>So large buildings have dedicated teams who are trained and knowledgeable facility managers who operate the building as an enterprise. They know how to use the BEMS.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EA3CF12-0FF7-0048-8CA4-68D640AF6A78}"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016814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Small to mid sized buildings don’t have that advantage. </a:t>
            </a:r>
            <a:r>
              <a:rPr lang="en-US" sz="1200" baseline="0" dirty="0" smtClean="0"/>
              <a:t>T</a:t>
            </a:r>
            <a:r>
              <a:rPr lang="en-US" sz="1200" dirty="0" smtClean="0"/>
              <a:t>here is no dedicated team at the building or remotely to operate it</a:t>
            </a:r>
            <a:r>
              <a:rPr lang="en-US" sz="1200" baseline="0" dirty="0" smtClean="0"/>
              <a:t>. </a:t>
            </a:r>
            <a:r>
              <a:rPr lang="en-US" baseline="0" dirty="0" smtClean="0"/>
              <a:t>Occupants and visitors are charged with the basic functionality – security system, thermostat, turn the lights off at the end of the day to keep their costs down. They don’t have any insight or responsibility for the aging HVAC equipment on their roofs. They are not trained facility managers, and they’re understandably NOT focused on managing the building mechanicals, which would require them to direct their attention and resources away their businesses.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indent="0">
              <a:buNone/>
            </a:pPr>
            <a:r>
              <a:rPr lang="en-US" baseline="0" dirty="0" smtClean="0"/>
              <a:t>And that’s the paradox: without a BEMS, and without facility managers, owners of small to mid-sized building enterprises actually have a greater need for managed services and advanced technology to bridge the gap left by complicated, difficult to use BEMS and no support staff.  </a:t>
            </a:r>
            <a:endParaRPr lang="en-US" dirty="0" smtClean="0"/>
          </a:p>
          <a:p>
            <a:endParaRPr lang="en-US" baseline="0" dirty="0" smtClean="0"/>
          </a:p>
          <a:p>
            <a:endParaRPr lang="en-US" sz="1200" dirty="0" smtClean="0"/>
          </a:p>
          <a:p>
            <a:r>
              <a:rPr lang="en-US" sz="1200" dirty="0" smtClean="0"/>
              <a:t>Also there are staff members who show up at the building every day to operate the building through the system</a:t>
            </a:r>
          </a:p>
          <a:p>
            <a:endParaRPr lang="en-US" baseline="0" dirty="0" smtClean="0"/>
          </a:p>
          <a:p>
            <a:endParaRPr lang="en-US" dirty="0" smtClean="0"/>
          </a:p>
          <a:p>
            <a:r>
              <a:rPr lang="en-US" dirty="0" smtClean="0"/>
              <a:t>Need to add user profiles</a:t>
            </a:r>
            <a:r>
              <a:rPr lang="en-US" baseline="0" dirty="0" smtClean="0"/>
              <a:t> and distinctions in user experience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EA3CF12-0FF7-0048-8CA4-68D640AF6A78}"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86950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898525"/>
            <a:ext cx="5988050" cy="4491038"/>
          </a:xfrm>
        </p:spPr>
      </p:sp>
      <p:sp>
        <p:nvSpPr>
          <p:cNvPr id="3" name="Notes Placeholder 2"/>
          <p:cNvSpPr>
            <a:spLocks noGrp="1"/>
          </p:cNvSpPr>
          <p:nvPr>
            <p:ph type="body" idx="1"/>
          </p:nvPr>
        </p:nvSpPr>
        <p:spPr/>
        <p:txBody>
          <a:bodyPr/>
          <a:lstStyle/>
          <a:p>
            <a:r>
              <a:rPr lang="en-US" baseline="0" dirty="0" smtClean="0"/>
              <a:t>Daikin Applied has integrated digital technology into our Intelligent Systems to help your firms </a:t>
            </a:r>
            <a:r>
              <a:rPr lang="en-US" sz="1200" baseline="0" dirty="0" smtClean="0"/>
              <a:t>drive value and competitive advantages for your customers.</a:t>
            </a:r>
            <a:endParaRPr lang="en-US" baseline="0" dirty="0" smtClean="0"/>
          </a:p>
          <a:p>
            <a:pPr marL="0" indent="0">
              <a:spcBef>
                <a:spcPct val="20000"/>
              </a:spcBef>
              <a:buClr>
                <a:srgbClr val="0070C0"/>
              </a:buClr>
              <a:buFont typeface="Arial" panose="020B0604020202020204" pitchFamily="34" charset="0"/>
              <a:buNone/>
            </a:pPr>
            <a:endParaRPr lang="en-US" sz="1200" cap="none" baseline="0" dirty="0" smtClean="0">
              <a:solidFill>
                <a:schemeClr val="tx1"/>
              </a:solidFill>
            </a:endParaRPr>
          </a:p>
          <a:p>
            <a:pPr marL="0" indent="0">
              <a:spcBef>
                <a:spcPct val="20000"/>
              </a:spcBef>
              <a:buClr>
                <a:srgbClr val="0070C0"/>
              </a:buClr>
              <a:buFont typeface="Arial" panose="020B0604020202020204" pitchFamily="34" charset="0"/>
              <a:buNone/>
            </a:pPr>
            <a:r>
              <a:rPr lang="en-US" sz="1600" cap="all" dirty="0" smtClean="0">
                <a:solidFill>
                  <a:prstClr val="black"/>
                </a:solidFill>
              </a:rPr>
              <a:t>Microtech’s INTEGRATED SYSTEM</a:t>
            </a:r>
            <a:r>
              <a:rPr lang="en-US" sz="1600" cap="all" baseline="0" dirty="0" smtClean="0">
                <a:solidFill>
                  <a:prstClr val="black"/>
                </a:solidFill>
              </a:rPr>
              <a:t> IS a </a:t>
            </a:r>
            <a:r>
              <a:rPr lang="en-US" sz="1600" cap="all" dirty="0" smtClean="0">
                <a:solidFill>
                  <a:prstClr val="black"/>
                </a:solidFill>
              </a:rPr>
              <a:t>“plug and play” solution</a:t>
            </a:r>
            <a:r>
              <a:rPr lang="en-US" sz="1600" cap="all" baseline="0" dirty="0" smtClean="0">
                <a:solidFill>
                  <a:prstClr val="black"/>
                </a:solidFill>
              </a:rPr>
              <a:t> THAT </a:t>
            </a:r>
            <a:r>
              <a:rPr lang="en-US" sz="1600" cap="all" dirty="0" smtClean="0">
                <a:solidFill>
                  <a:prstClr val="black"/>
                </a:solidFill>
              </a:rPr>
              <a:t> Integrate S and optimizes HVAC equipment at the building level</a:t>
            </a:r>
          </a:p>
          <a:p>
            <a:pPr marL="742950" lvl="1" indent="-285750">
              <a:spcBef>
                <a:spcPct val="20000"/>
              </a:spcBef>
              <a:buClr>
                <a:srgbClr val="0070C0"/>
              </a:buClr>
              <a:buFont typeface="Arial" panose="020B0604020202020204" pitchFamily="34" charset="0"/>
              <a:buChar char="•"/>
            </a:pPr>
            <a:r>
              <a:rPr lang="en-US" sz="1600" cap="all" dirty="0" smtClean="0">
                <a:solidFill>
                  <a:prstClr val="black"/>
                </a:solidFill>
              </a:rPr>
              <a:t>MIS</a:t>
            </a:r>
            <a:r>
              <a:rPr lang="en-US" sz="1600" cap="all" baseline="0" dirty="0" smtClean="0">
                <a:solidFill>
                  <a:prstClr val="black"/>
                </a:solidFill>
              </a:rPr>
              <a:t> Transforms HVAC SYSTEM IMPLEMENTATION AS WE KNOW IT. </a:t>
            </a:r>
          </a:p>
          <a:p>
            <a:pPr marL="742950" lvl="1" indent="-285750">
              <a:spcBef>
                <a:spcPct val="20000"/>
              </a:spcBef>
              <a:buClr>
                <a:srgbClr val="0070C0"/>
              </a:buClr>
              <a:buFont typeface="Arial" panose="020B0604020202020204" pitchFamily="34" charset="0"/>
              <a:buChar char="•"/>
            </a:pPr>
            <a:endParaRPr lang="en-US" sz="1600" cap="all" baseline="0" dirty="0" smtClean="0">
              <a:solidFill>
                <a:prstClr val="black"/>
              </a:solidFill>
            </a:endParaRPr>
          </a:p>
          <a:p>
            <a:pPr marL="0" indent="0">
              <a:spcBef>
                <a:spcPct val="20000"/>
              </a:spcBef>
              <a:buClr>
                <a:srgbClr val="0070C0"/>
              </a:buClr>
              <a:buFont typeface="Arial" panose="020B0604020202020204" pitchFamily="34" charset="0"/>
              <a:buNone/>
            </a:pPr>
            <a:r>
              <a:rPr lang="en-US" sz="1600" cap="all" dirty="0" smtClean="0">
                <a:solidFill>
                  <a:prstClr val="black"/>
                </a:solidFill>
              </a:rPr>
              <a:t>Intelligent</a:t>
            </a:r>
            <a:r>
              <a:rPr lang="en-US" sz="1600" cap="all" baseline="0" dirty="0" smtClean="0">
                <a:solidFill>
                  <a:prstClr val="black"/>
                </a:solidFill>
              </a:rPr>
              <a:t> Equipment's </a:t>
            </a:r>
            <a:r>
              <a:rPr lang="en-US" sz="1600" cap="all" dirty="0" smtClean="0">
                <a:solidFill>
                  <a:prstClr val="black"/>
                </a:solidFill>
              </a:rPr>
              <a:t>Cloud connected SOLUTION is a completely new concept for HVAC Control. </a:t>
            </a:r>
          </a:p>
          <a:p>
            <a:pPr marL="742950" lvl="1" indent="-285750">
              <a:spcBef>
                <a:spcPct val="20000"/>
              </a:spcBef>
              <a:buClr>
                <a:srgbClr val="0070C0"/>
              </a:buClr>
              <a:buFont typeface="Arial" panose="020B0604020202020204" pitchFamily="34" charset="0"/>
              <a:buChar char="•"/>
            </a:pPr>
            <a:r>
              <a:rPr lang="en-US" sz="1600" baseline="0" dirty="0" smtClean="0"/>
              <a:t>Intelligent Equipment transforms equipment management as we know it</a:t>
            </a:r>
          </a:p>
          <a:p>
            <a:pPr marL="285750" indent="-285750">
              <a:spcBef>
                <a:spcPct val="20000"/>
              </a:spcBef>
              <a:buClr>
                <a:srgbClr val="0070C0"/>
              </a:buClr>
              <a:buFont typeface="Arial" panose="020B0604020202020204" pitchFamily="34" charset="0"/>
              <a:buChar char="•"/>
            </a:pPr>
            <a:endParaRPr lang="en-US" sz="1600" cap="none" baseline="0" dirty="0" smtClean="0">
              <a:solidFill>
                <a:prstClr val="black"/>
              </a:solidFill>
            </a:endParaRPr>
          </a:p>
          <a:p>
            <a:pPr marL="0" indent="0">
              <a:spcBef>
                <a:spcPct val="20000"/>
              </a:spcBef>
              <a:buClr>
                <a:srgbClr val="0070C0"/>
              </a:buClr>
              <a:buFont typeface="Arial" panose="020B0604020202020204" pitchFamily="34" charset="0"/>
              <a:buNone/>
            </a:pPr>
            <a:r>
              <a:rPr lang="en-US" sz="1600" cap="none" baseline="0" dirty="0" smtClean="0">
                <a:solidFill>
                  <a:prstClr val="black"/>
                </a:solidFill>
              </a:rPr>
              <a:t>I’d like to tell you a little more about both solutions. </a:t>
            </a:r>
          </a:p>
        </p:txBody>
      </p:sp>
      <p:sp>
        <p:nvSpPr>
          <p:cNvPr id="4" name="Slide Number Placeholder 3"/>
          <p:cNvSpPr>
            <a:spLocks noGrp="1"/>
          </p:cNvSpPr>
          <p:nvPr>
            <p:ph type="sldNum" sz="quarter" idx="10"/>
          </p:nvPr>
        </p:nvSpPr>
        <p:spPr/>
        <p:txBody>
          <a:bodyPr/>
          <a:lstStyle/>
          <a:p>
            <a:fld id="{309BADCE-E1B5-44AA-B5CD-A773FAC35A6C}" type="slidenum">
              <a:rPr lang="en-US" smtClean="0"/>
              <a:t>33</a:t>
            </a:fld>
            <a:endParaRPr lang="en-US" dirty="0"/>
          </a:p>
        </p:txBody>
      </p:sp>
    </p:spTree>
    <p:extLst>
      <p:ext uri="{BB962C8B-B14F-4D97-AF65-F5344CB8AC3E}">
        <p14:creationId xmlns:p14="http://schemas.microsoft.com/office/powerpoint/2010/main" val="3447528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35" y="840"/>
            <a:ext cx="9142729" cy="5484721"/>
          </a:xfrm>
          <a:prstGeom prst="rect">
            <a:avLst/>
          </a:prstGeom>
          <a:effectLst/>
        </p:spPr>
      </p:pic>
      <p:sp>
        <p:nvSpPr>
          <p:cNvPr id="9" name="Rectangle 8"/>
          <p:cNvSpPr/>
          <p:nvPr userDrawn="1"/>
        </p:nvSpPr>
        <p:spPr>
          <a:xfrm>
            <a:off x="0" y="1828800"/>
            <a:ext cx="9144000" cy="1828800"/>
          </a:xfrm>
          <a:prstGeom prst="rect">
            <a:avLst/>
          </a:prstGeom>
          <a:solidFill>
            <a:schemeClr val="tx2">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0" y="2460626"/>
            <a:ext cx="9144000" cy="384175"/>
          </a:xfrm>
        </p:spPr>
        <p:txBody>
          <a:bodyPr>
            <a:normAutofit/>
          </a:bodyPr>
          <a:lstStyle>
            <a:lvl1pPr>
              <a:defRPr sz="2400" b="1" i="0" cap="small" baseline="0">
                <a:solidFill>
                  <a:schemeClr val="bg1"/>
                </a:solidFill>
                <a:latin typeface="Arial" panose="020B0604020202020204" pitchFamily="34" charset="0"/>
              </a:defRPr>
            </a:lvl1pPr>
          </a:lstStyle>
          <a:p>
            <a:r>
              <a:rPr lang="en-US" dirty="0" smtClean="0"/>
              <a:t>Click to edit Master title; Cap Main Words</a:t>
            </a:r>
            <a:endParaRPr lang="en-US" dirty="0"/>
          </a:p>
        </p:txBody>
      </p:sp>
      <p:sp>
        <p:nvSpPr>
          <p:cNvPr id="3" name="Subtitle 2"/>
          <p:cNvSpPr>
            <a:spLocks noGrp="1"/>
          </p:cNvSpPr>
          <p:nvPr>
            <p:ph type="subTitle" idx="1" hasCustomPrompt="1"/>
          </p:nvPr>
        </p:nvSpPr>
        <p:spPr>
          <a:xfrm>
            <a:off x="-17016" y="2844800"/>
            <a:ext cx="9144000" cy="381000"/>
          </a:xfrm>
        </p:spPr>
        <p:txBody>
          <a:bodyPr anchor="ctr">
            <a:normAutofit/>
          </a:bodyPr>
          <a:lstStyle>
            <a:lvl1pPr marL="0" indent="0" algn="ctr">
              <a:buNone/>
              <a:defRPr sz="2000" cap="small" baseline="0">
                <a:solidFill>
                  <a:schemeClr val="bg1"/>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Cap Main Words</a:t>
            </a:r>
            <a:endParaRPr lang="en-US" dirty="0"/>
          </a:p>
        </p:txBody>
      </p:sp>
      <p:sp>
        <p:nvSpPr>
          <p:cNvPr id="5" name="Footer Placeholder 4"/>
          <p:cNvSpPr>
            <a:spLocks noGrp="1"/>
          </p:cNvSpPr>
          <p:nvPr>
            <p:ph type="ftr" sz="quarter" idx="11"/>
          </p:nvPr>
        </p:nvSpPr>
        <p:spPr>
          <a:xfrm>
            <a:off x="228600" y="5791200"/>
            <a:ext cx="2895600" cy="365125"/>
          </a:xfrm>
        </p:spPr>
        <p:txBody>
          <a:bodyPr/>
          <a:lstStyle>
            <a:lvl1pPr algn="l">
              <a:defRPr b="1" i="0" baseline="0">
                <a:latin typeface="Arial" panose="020B0604020202020204" pitchFamily="34" charset="0"/>
                <a:cs typeface="Arial" panose="020B0604020202020204" pitchFamily="34" charset="0"/>
              </a:defRPr>
            </a:lvl1pPr>
          </a:lstStyle>
          <a:p>
            <a:r>
              <a:rPr lang="en-US" dirty="0" smtClean="0">
                <a:solidFill>
                  <a:schemeClr val="tx1"/>
                </a:solidFill>
              </a:rPr>
              <a:t>Presenter Name</a:t>
            </a:r>
          </a:p>
          <a:p>
            <a:r>
              <a:rPr lang="en-US" sz="1000" b="0" dirty="0" smtClean="0">
                <a:solidFill>
                  <a:schemeClr val="tx1"/>
                </a:solidFill>
              </a:rPr>
              <a:t>Date</a:t>
            </a:r>
            <a:endParaRPr lang="en-US" sz="1000" b="0" dirty="0">
              <a:solidFill>
                <a:schemeClr val="tx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Tree>
    <p:extLst>
      <p:ext uri="{BB962C8B-B14F-4D97-AF65-F5344CB8AC3E}">
        <p14:creationId xmlns:p14="http://schemas.microsoft.com/office/powerpoint/2010/main" val="311458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19999"/>
          <a:stretch/>
        </p:blipFill>
        <p:spPr>
          <a:xfrm>
            <a:off x="0" y="990600"/>
            <a:ext cx="9144000" cy="2438400"/>
          </a:xfrm>
          <a:prstGeom prst="rect">
            <a:avLst/>
          </a:prstGeom>
        </p:spPr>
      </p:pic>
      <p:sp>
        <p:nvSpPr>
          <p:cNvPr id="4" name="TextBox 3"/>
          <p:cNvSpPr txBox="1"/>
          <p:nvPr userDrawn="1"/>
        </p:nvSpPr>
        <p:spPr>
          <a:xfrm>
            <a:off x="2759933" y="4241801"/>
            <a:ext cx="3624134" cy="769441"/>
          </a:xfrm>
          <a:prstGeom prst="rect">
            <a:avLst/>
          </a:prstGeom>
          <a:noFill/>
        </p:spPr>
        <p:txBody>
          <a:bodyPr wrap="none" rtlCol="0">
            <a:spAutoFit/>
          </a:bodyPr>
          <a:lstStyle/>
          <a:p>
            <a:r>
              <a:rPr lang="en-US" sz="4400" cap="all" baseline="0" dirty="0" smtClean="0">
                <a:solidFill>
                  <a:schemeClr val="accent1">
                    <a:lumMod val="75000"/>
                  </a:schemeClr>
                </a:solidFill>
                <a:latin typeface="+mj-lt"/>
              </a:rPr>
              <a:t>Thank You.</a:t>
            </a:r>
            <a:endParaRPr lang="en-US" sz="4400" cap="all" baseline="0" dirty="0">
              <a:solidFill>
                <a:schemeClr val="accent1">
                  <a:lumMod val="75000"/>
                </a:schemeClr>
              </a:solidFill>
              <a:latin typeface="+mj-lt"/>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Tree>
    <p:extLst>
      <p:ext uri="{BB962C8B-B14F-4D97-AF65-F5344CB8AC3E}">
        <p14:creationId xmlns:p14="http://schemas.microsoft.com/office/powerpoint/2010/main" val="337799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19999"/>
          <a:stretch/>
        </p:blipFill>
        <p:spPr>
          <a:xfrm>
            <a:off x="0" y="990600"/>
            <a:ext cx="9144000" cy="2438400"/>
          </a:xfrm>
          <a:prstGeom prst="rect">
            <a:avLst/>
          </a:prstGeom>
        </p:spPr>
      </p:pic>
      <p:sp>
        <p:nvSpPr>
          <p:cNvPr id="8" name="TextBox 7"/>
          <p:cNvSpPr txBox="1"/>
          <p:nvPr userDrawn="1"/>
        </p:nvSpPr>
        <p:spPr>
          <a:xfrm>
            <a:off x="2660260" y="4241801"/>
            <a:ext cx="3823483" cy="769441"/>
          </a:xfrm>
          <a:prstGeom prst="rect">
            <a:avLst/>
          </a:prstGeom>
          <a:noFill/>
        </p:spPr>
        <p:txBody>
          <a:bodyPr wrap="none" rtlCol="0">
            <a:spAutoFit/>
          </a:bodyPr>
          <a:lstStyle/>
          <a:p>
            <a:r>
              <a:rPr lang="en-US" sz="4400" cap="all" baseline="0" dirty="0" smtClean="0">
                <a:solidFill>
                  <a:schemeClr val="accent1">
                    <a:lumMod val="75000"/>
                  </a:schemeClr>
                </a:solidFill>
                <a:latin typeface="+mj-lt"/>
              </a:rPr>
              <a:t>Questions?</a:t>
            </a:r>
            <a:endParaRPr lang="en-US" sz="4400" cap="all" baseline="0" dirty="0">
              <a:solidFill>
                <a:schemeClr val="accent1">
                  <a:lumMod val="75000"/>
                </a:schemeClr>
              </a:solidFill>
              <a:latin typeface="+mj-lt"/>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Tree>
    <p:extLst>
      <p:ext uri="{BB962C8B-B14F-4D97-AF65-F5344CB8AC3E}">
        <p14:creationId xmlns:p14="http://schemas.microsoft.com/office/powerpoint/2010/main" val="369745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84227" y="21793"/>
            <a:ext cx="8229600" cy="889295"/>
          </a:xfrm>
          <a:prstGeom prst="rect">
            <a:avLst/>
          </a:prstGeom>
        </p:spPr>
        <p:txBody>
          <a:bodyPr anchor="t">
            <a:normAutofit/>
          </a:bodyPr>
          <a:lstStyle>
            <a:lvl1pPr>
              <a:defRPr sz="2800" cap="all" baseline="0">
                <a:solidFill>
                  <a:schemeClr val="bg1"/>
                </a:solidFill>
                <a:latin typeface="+mj-lt"/>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p>
            <a:r>
              <a:rPr lang="en-US" dirty="0" smtClean="0">
                <a:solidFill>
                  <a:schemeClr val="bg1">
                    <a:lumMod val="50000"/>
                  </a:schemeClr>
                </a:solidFill>
                <a:cs typeface="Arial" panose="020B0604020202020204" pitchFamily="34" charset="0"/>
              </a:rPr>
              <a:t>©2014 Daikin Applied     For Confidential Use Only – Do Not Distribute </a:t>
            </a:r>
          </a:p>
        </p:txBody>
      </p:sp>
      <p:sp>
        <p:nvSpPr>
          <p:cNvPr id="6" name="Slide Number Placeholder 5"/>
          <p:cNvSpPr>
            <a:spLocks noGrp="1"/>
          </p:cNvSpPr>
          <p:nvPr>
            <p:ph type="sldNum" sz="quarter" idx="11"/>
          </p:nvPr>
        </p:nvSpPr>
        <p:spPr/>
        <p:txBody>
          <a:bodyPr/>
          <a:lstStyle/>
          <a:p>
            <a:fld id="{AD919922-4AAA-40A7-BE61-D50D1AC10CA8}" type="slidenum">
              <a:rPr lang="en-US" smtClean="0"/>
              <a:pPr/>
              <a:t>‹#›</a:t>
            </a:fld>
            <a:endParaRPr lang="en-US" dirty="0"/>
          </a:p>
        </p:txBody>
      </p:sp>
    </p:spTree>
    <p:extLst>
      <p:ext uri="{BB962C8B-B14F-4D97-AF65-F5344CB8AC3E}">
        <p14:creationId xmlns:p14="http://schemas.microsoft.com/office/powerpoint/2010/main" val="4125010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84227" y="21793"/>
            <a:ext cx="8229600" cy="889295"/>
          </a:xfrm>
          <a:prstGeom prst="rect">
            <a:avLst/>
          </a:prstGeom>
        </p:spPr>
        <p:txBody>
          <a:bodyPr anchor="t">
            <a:normAutofit/>
          </a:bodyPr>
          <a:lstStyle>
            <a:lvl1pPr>
              <a:defRPr sz="2800">
                <a:solidFill>
                  <a:schemeClr val="bg1"/>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364163" y="1244489"/>
            <a:ext cx="8229600" cy="4184649"/>
          </a:xfrm>
          <a:prstGeom prst="rect">
            <a:avLst/>
          </a:prstGeom>
        </p:spPr>
        <p:txBody>
          <a:bodyPr/>
          <a:lstStyle>
            <a:lvl1pPr>
              <a:buClrTx/>
              <a:buSzPct val="95000"/>
              <a:defRPr sz="2400">
                <a:latin typeface="+mn-lt"/>
              </a:defRPr>
            </a:lvl1pPr>
            <a:lvl2pPr marL="742950" indent="-285750">
              <a:buClrTx/>
              <a:buFont typeface="Calibri" panose="020F0502020204030204" pitchFamily="34" charset="0"/>
              <a:buChar char="―"/>
              <a:defRPr sz="2200">
                <a:latin typeface="+mn-lt"/>
              </a:defRPr>
            </a:lvl2pPr>
            <a:lvl3pPr marL="1143000" indent="-228600">
              <a:buClrTx/>
              <a:buSzPct val="85000"/>
              <a:buFont typeface="Arial" panose="020B0604020202020204" pitchFamily="34" charset="0"/>
              <a:buChar char="•"/>
              <a:defRPr sz="2000">
                <a:latin typeface="+mn-lt"/>
              </a:defRPr>
            </a:lvl3pPr>
            <a:lvl4pPr marL="1600200" indent="-228600">
              <a:buClrTx/>
              <a:buFont typeface="Calibri" panose="020F0502020204030204" pitchFamily="34" charset="0"/>
              <a:buChar char="―"/>
              <a:defRPr sz="1800">
                <a:latin typeface="+mn-lt"/>
              </a:defRPr>
            </a:lvl4pPr>
            <a:lvl5pPr marL="2057400" indent="-228600">
              <a:buClrTx/>
              <a:buFont typeface="Arial" panose="020B0604020202020204" pitchFamily="34" charset="0"/>
              <a:buChar char="•"/>
              <a:defRPr>
                <a:latin typeface="+mn-lt"/>
              </a:defRPr>
            </a:lvl5pPr>
            <a:lvl6pPr marL="2571750" indent="-285750">
              <a:buSzPct val="85000"/>
              <a:buFont typeface="Arial" panose="020B0604020202020204" pitchFamily="34" charset="0"/>
              <a:buChar char="•"/>
              <a:defRPr sz="16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r>
              <a:rPr lang="en-US" dirty="0" smtClean="0">
                <a:solidFill>
                  <a:schemeClr val="bg1">
                    <a:lumMod val="50000"/>
                  </a:schemeClr>
                </a:solidFill>
                <a:cs typeface="Arial" panose="020B0604020202020204" pitchFamily="34" charset="0"/>
              </a:rPr>
              <a:t>©2014 Daikin Applied     For Confidential Use Only – Do Not Distribute </a:t>
            </a:r>
          </a:p>
        </p:txBody>
      </p:sp>
      <p:sp>
        <p:nvSpPr>
          <p:cNvPr id="6" name="Slide Number Placeholder 5"/>
          <p:cNvSpPr>
            <a:spLocks noGrp="1"/>
          </p:cNvSpPr>
          <p:nvPr>
            <p:ph type="sldNum" sz="quarter" idx="11"/>
          </p:nvPr>
        </p:nvSpPr>
        <p:spPr/>
        <p:txBody>
          <a:bodyPr/>
          <a:lstStyle/>
          <a:p>
            <a:fld id="{AD919922-4AAA-40A7-BE61-D50D1AC10CA8}" type="slidenum">
              <a:rPr lang="en-US" smtClean="0"/>
              <a:pPr/>
              <a:t>‹#›</a:t>
            </a:fld>
            <a:endParaRPr lang="en-US" dirty="0"/>
          </a:p>
        </p:txBody>
      </p:sp>
    </p:spTree>
    <p:extLst>
      <p:ext uri="{BB962C8B-B14F-4D97-AF65-F5344CB8AC3E}">
        <p14:creationId xmlns:p14="http://schemas.microsoft.com/office/powerpoint/2010/main" val="2328307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xfrm>
            <a:off x="4251325" y="6429375"/>
            <a:ext cx="857250" cy="160338"/>
          </a:xfrm>
          <a:prstGeom prst="rect">
            <a:avLst/>
          </a:prstGeom>
          <a:ln/>
        </p:spPr>
        <p:txBody>
          <a:bodyPr/>
          <a:lstStyle>
            <a:lvl1pPr>
              <a:defRPr/>
            </a:lvl1pPr>
          </a:lstStyle>
          <a:p>
            <a:pPr>
              <a:defRPr/>
            </a:pPr>
            <a:r>
              <a:rPr lang="en-US" dirty="0"/>
              <a:t> </a:t>
            </a:r>
            <a:fld id="{7883725F-5479-43FA-A0AE-F44C46721D5B}" type="slidenum">
              <a:rPr lang="en-US" b="1"/>
              <a:pPr>
                <a:defRPr/>
              </a:pPr>
              <a:t>‹#›</a:t>
            </a:fld>
            <a:endParaRPr lang="en-US" b="1" dirty="0"/>
          </a:p>
        </p:txBody>
      </p:sp>
    </p:spTree>
    <p:extLst>
      <p:ext uri="{BB962C8B-B14F-4D97-AF65-F5344CB8AC3E}">
        <p14:creationId xmlns:p14="http://schemas.microsoft.com/office/powerpoint/2010/main" val="1915931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Chart and Content">
    <p:spTree>
      <p:nvGrpSpPr>
        <p:cNvPr id="1" name=""/>
        <p:cNvGrpSpPr/>
        <p:nvPr/>
      </p:nvGrpSpPr>
      <p:grpSpPr>
        <a:xfrm>
          <a:off x="0" y="0"/>
          <a:ext cx="0" cy="0"/>
          <a:chOff x="0" y="0"/>
          <a:chExt cx="0" cy="0"/>
        </a:xfrm>
      </p:grpSpPr>
      <p:sp>
        <p:nvSpPr>
          <p:cNvPr id="67" name="Shape 67"/>
          <p:cNvSpPr>
            <a:spLocks noGrp="1"/>
          </p:cNvSpPr>
          <p:nvPr>
            <p:ph type="body" idx="1"/>
          </p:nvPr>
        </p:nvSpPr>
        <p:spPr>
          <a:xfrm>
            <a:off x="4876800" y="1762835"/>
            <a:ext cx="1676400" cy="1357226"/>
          </a:xfrm>
          <a:prstGeom prst="rect">
            <a:avLst/>
          </a:prstGeom>
        </p:spPr>
        <p:txBody>
          <a:bodyPr anchor="ctr"/>
          <a:lstStyle>
            <a:lvl1pPr marL="0" indent="0">
              <a:buSzTx/>
              <a:buFontTx/>
              <a:buNone/>
              <a:defRPr sz="1600">
                <a:solidFill>
                  <a:srgbClr val="0070C0"/>
                </a:solidFill>
                <a:latin typeface="Futura Condensed"/>
                <a:ea typeface="Futura Condensed"/>
                <a:cs typeface="Futura Condensed"/>
                <a:sym typeface="Futura Condensed"/>
              </a:defRPr>
            </a:lvl1pPr>
            <a:lvl2pPr marL="0" indent="457200">
              <a:buSzTx/>
              <a:buFontTx/>
              <a:buNone/>
              <a:defRPr sz="1600">
                <a:solidFill>
                  <a:srgbClr val="0070C0"/>
                </a:solidFill>
                <a:latin typeface="Futura Condensed"/>
                <a:ea typeface="Futura Condensed"/>
                <a:cs typeface="Futura Condensed"/>
                <a:sym typeface="Futura Condensed"/>
              </a:defRPr>
            </a:lvl2pPr>
            <a:lvl3pPr marL="0" indent="914400">
              <a:buSzTx/>
              <a:buFontTx/>
              <a:buNone/>
              <a:defRPr sz="1600">
                <a:solidFill>
                  <a:srgbClr val="0070C0"/>
                </a:solidFill>
                <a:latin typeface="Futura Condensed"/>
                <a:ea typeface="Futura Condensed"/>
                <a:cs typeface="Futura Condensed"/>
                <a:sym typeface="Futura Condensed"/>
              </a:defRPr>
            </a:lvl3pPr>
            <a:lvl4pPr marL="0" indent="1371600">
              <a:buSzTx/>
              <a:buFontTx/>
              <a:buNone/>
              <a:defRPr sz="1600">
                <a:solidFill>
                  <a:srgbClr val="0070C0"/>
                </a:solidFill>
                <a:latin typeface="Futura Condensed"/>
                <a:ea typeface="Futura Condensed"/>
                <a:cs typeface="Futura Condensed"/>
                <a:sym typeface="Futura Condensed"/>
              </a:defRPr>
            </a:lvl4pPr>
            <a:lvl5pPr marL="0" indent="1828800">
              <a:buSzTx/>
              <a:buFontTx/>
              <a:buNone/>
              <a:defRPr sz="1600">
                <a:solidFill>
                  <a:srgbClr val="0070C0"/>
                </a:solidFill>
                <a:latin typeface="Futura Condensed"/>
                <a:ea typeface="Futura Condensed"/>
                <a:cs typeface="Futura Condensed"/>
                <a:sym typeface="Futura Condensed"/>
              </a:defRPr>
            </a:lvl5pPr>
          </a:lstStyle>
          <a:p>
            <a:pPr lvl="0">
              <a:defRPr sz="1800">
                <a:solidFill>
                  <a:srgbClr val="000000"/>
                </a:solidFill>
              </a:defRPr>
            </a:pPr>
            <a:r>
              <a:rPr sz="1600">
                <a:solidFill>
                  <a:srgbClr val="0070C0"/>
                </a:solidFill>
              </a:rPr>
              <a:t>Body Level One</a:t>
            </a:r>
          </a:p>
          <a:p>
            <a:pPr lvl="1">
              <a:defRPr sz="1800">
                <a:solidFill>
                  <a:srgbClr val="000000"/>
                </a:solidFill>
              </a:defRPr>
            </a:pPr>
            <a:r>
              <a:rPr sz="1600">
                <a:solidFill>
                  <a:srgbClr val="0070C0"/>
                </a:solidFill>
              </a:rPr>
              <a:t>Body Level Two</a:t>
            </a:r>
          </a:p>
          <a:p>
            <a:pPr lvl="2">
              <a:defRPr sz="1800">
                <a:solidFill>
                  <a:srgbClr val="000000"/>
                </a:solidFill>
              </a:defRPr>
            </a:pPr>
            <a:r>
              <a:rPr sz="1600">
                <a:solidFill>
                  <a:srgbClr val="0070C0"/>
                </a:solidFill>
              </a:rPr>
              <a:t>Body Level Three</a:t>
            </a:r>
          </a:p>
          <a:p>
            <a:pPr lvl="3">
              <a:defRPr sz="1800">
                <a:solidFill>
                  <a:srgbClr val="000000"/>
                </a:solidFill>
              </a:defRPr>
            </a:pPr>
            <a:r>
              <a:rPr sz="1600">
                <a:solidFill>
                  <a:srgbClr val="0070C0"/>
                </a:solidFill>
              </a:rPr>
              <a:t>Body Level Four</a:t>
            </a:r>
          </a:p>
          <a:p>
            <a:pPr lvl="4">
              <a:defRPr sz="1800">
                <a:solidFill>
                  <a:srgbClr val="000000"/>
                </a:solidFill>
              </a:defRPr>
            </a:pPr>
            <a:r>
              <a:rPr sz="1600">
                <a:solidFill>
                  <a:srgbClr val="0070C0"/>
                </a:solidFill>
              </a:rPr>
              <a:t>Body Level Five</a:t>
            </a:r>
          </a:p>
        </p:txBody>
      </p:sp>
      <p:sp>
        <p:nvSpPr>
          <p:cNvPr id="68" name="Shape 68"/>
          <p:cNvSpPr>
            <a:spLocks noGrp="1"/>
          </p:cNvSpPr>
          <p:nvPr>
            <p:ph type="title"/>
          </p:nvPr>
        </p:nvSpPr>
        <p:spPr>
          <a:xfrm>
            <a:off x="2362200" y="328229"/>
            <a:ext cx="4359235" cy="1434607"/>
          </a:xfrm>
          <a:prstGeom prst="rect">
            <a:avLst/>
          </a:prstGeom>
        </p:spPr>
        <p:txBody>
          <a:bodyPr/>
          <a:lstStyle/>
          <a:p>
            <a:pPr lvl="0">
              <a:defRPr sz="1800"/>
            </a:pPr>
            <a:r>
              <a:rPr sz="4400"/>
              <a:t>Title Text</a:t>
            </a:r>
          </a:p>
        </p:txBody>
      </p:sp>
      <p:sp>
        <p:nvSpPr>
          <p:cNvPr id="69" name="Shape 69"/>
          <p:cNvSpPr>
            <a:spLocks noGrp="1"/>
          </p:cNvSpPr>
          <p:nvPr>
            <p:ph type="sldNum" sz="quarter" idx="2"/>
          </p:nvPr>
        </p:nvSpPr>
        <p:spPr>
          <a:xfrm>
            <a:off x="6553200" y="6356351"/>
            <a:ext cx="2133600" cy="358139"/>
          </a:xfrm>
          <a:prstGeom prst="rect">
            <a:avLst/>
          </a:prstGeom>
        </p:spPr>
        <p:txBody>
          <a:bodyPr/>
          <a:lstStyle/>
          <a:p>
            <a:pPr lvl="0"/>
            <a:fld id="{86CB4B4D-7CA3-9044-876B-883B54F8677D}" type="slidenum">
              <a:t>‹#›</a:t>
            </a:fld>
            <a:endParaRPr dirty="0"/>
          </a:p>
        </p:txBody>
      </p:sp>
    </p:spTree>
    <p:extLst>
      <p:ext uri="{BB962C8B-B14F-4D97-AF65-F5344CB8AC3E}">
        <p14:creationId xmlns:p14="http://schemas.microsoft.com/office/powerpoint/2010/main" val="119517134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BCD576-40D1-4DA8-99E7-C3A173EF48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879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52400"/>
            <a:ext cx="9144000" cy="411163"/>
          </a:xfrm>
        </p:spPr>
        <p:txBody>
          <a:bodyPr>
            <a:normAutofit/>
          </a:bodyPr>
          <a:lstStyle>
            <a:lvl1pPr algn="l">
              <a:defRPr sz="2400" b="1" i="0" cap="small" baseline="0">
                <a:solidFill>
                  <a:schemeClr val="accent1">
                    <a:lumMod val="75000"/>
                  </a:schemeClr>
                </a:solidFill>
                <a:latin typeface="Arial" panose="020B0604020202020204" pitchFamily="34" charset="0"/>
              </a:defRPr>
            </a:lvl1pPr>
          </a:lstStyle>
          <a:p>
            <a:r>
              <a:rPr lang="en-US" dirty="0" smtClean="0"/>
              <a:t>Click to Edit Master Title; Cap Main Words</a:t>
            </a:r>
            <a:endParaRPr lang="en-US" dirty="0"/>
          </a:p>
        </p:txBody>
      </p:sp>
      <p:sp>
        <p:nvSpPr>
          <p:cNvPr id="12" name="Chart Placeholder 11"/>
          <p:cNvSpPr>
            <a:spLocks noGrp="1"/>
          </p:cNvSpPr>
          <p:nvPr>
            <p:ph type="chart" sz="quarter" idx="10" hasCustomPrompt="1"/>
          </p:nvPr>
        </p:nvSpPr>
        <p:spPr>
          <a:xfrm>
            <a:off x="914400" y="914400"/>
            <a:ext cx="7315200" cy="4572000"/>
          </a:xfrm>
        </p:spPr>
        <p:txBody>
          <a:bodyPr>
            <a:normAutofit/>
          </a:bodyPr>
          <a:lstStyle>
            <a:lvl1pPr marL="230188" indent="-230188">
              <a:buClr>
                <a:schemeClr val="accent1">
                  <a:lumMod val="75000"/>
                </a:schemeClr>
              </a:buClr>
              <a:buSzPct val="120000"/>
              <a:buFont typeface="Arial" panose="020B0604020202020204" pitchFamily="34" charset="0"/>
              <a:buChar char="›"/>
              <a:defRPr sz="2400" baseline="0"/>
            </a:lvl1pPr>
          </a:lstStyle>
          <a:p>
            <a:r>
              <a:rPr lang="en-US" dirty="0" smtClean="0"/>
              <a:t>Click on icon to insert chart</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9168" y="6452050"/>
            <a:ext cx="1217873" cy="253550"/>
          </a:xfrm>
          <a:prstGeom prst="rect">
            <a:avLst/>
          </a:prstGeom>
        </p:spPr>
      </p:pic>
      <p:sp>
        <p:nvSpPr>
          <p:cNvPr id="8" name="TextBox 7"/>
          <p:cNvSpPr txBox="1"/>
          <p:nvPr userDrawn="1"/>
        </p:nvSpPr>
        <p:spPr>
          <a:xfrm>
            <a:off x="152402" y="6530058"/>
            <a:ext cx="931665" cy="184666"/>
          </a:xfrm>
          <a:prstGeom prst="rect">
            <a:avLst/>
          </a:prstGeom>
          <a:noFill/>
        </p:spPr>
        <p:txBody>
          <a:bodyPr wrap="none" rtlCol="0">
            <a:spAutoFit/>
          </a:bodyPr>
          <a:lstStyle/>
          <a:p>
            <a:r>
              <a:rPr lang="en-US" sz="600" dirty="0" smtClean="0">
                <a:solidFill>
                  <a:prstClr val="white">
                    <a:lumMod val="50000"/>
                  </a:prstClr>
                </a:solidFill>
              </a:rPr>
              <a:t>©2016 Daikin Applied</a:t>
            </a:r>
            <a:endParaRPr lang="en-US" sz="600" dirty="0">
              <a:solidFill>
                <a:prstClr val="white">
                  <a:lumMod val="50000"/>
                </a:prstClr>
              </a:solidFill>
            </a:endParaRPr>
          </a:p>
        </p:txBody>
      </p:sp>
    </p:spTree>
    <p:extLst>
      <p:ext uri="{BB962C8B-B14F-4D97-AF65-F5344CB8AC3E}">
        <p14:creationId xmlns:p14="http://schemas.microsoft.com/office/powerpoint/2010/main" val="3552324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90600"/>
            <a:ext cx="9144000" cy="2438400"/>
          </a:xfrm>
          <a:prstGeom prst="rect">
            <a:avLst/>
          </a:prstGeom>
        </p:spPr>
      </p:pic>
      <p:sp>
        <p:nvSpPr>
          <p:cNvPr id="4" name="TextBox 3"/>
          <p:cNvSpPr txBox="1"/>
          <p:nvPr userDrawn="1"/>
        </p:nvSpPr>
        <p:spPr>
          <a:xfrm>
            <a:off x="2759933" y="4241801"/>
            <a:ext cx="3624134" cy="769441"/>
          </a:xfrm>
          <a:prstGeom prst="rect">
            <a:avLst/>
          </a:prstGeom>
          <a:noFill/>
        </p:spPr>
        <p:txBody>
          <a:bodyPr wrap="none" rtlCol="0">
            <a:spAutoFit/>
          </a:bodyPr>
          <a:lstStyle/>
          <a:p>
            <a:r>
              <a:rPr lang="en-US" sz="4400" cap="all" dirty="0" smtClean="0">
                <a:solidFill>
                  <a:srgbClr val="4F81BD">
                    <a:lumMod val="75000"/>
                  </a:srgbClr>
                </a:solidFill>
              </a:rPr>
              <a:t>Thank You.</a:t>
            </a:r>
            <a:endParaRPr lang="en-US" sz="4400" cap="all" dirty="0">
              <a:solidFill>
                <a:srgbClr val="4F81BD">
                  <a:lumMod val="75000"/>
                </a:srgb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59168" y="6452050"/>
            <a:ext cx="1217873" cy="253550"/>
          </a:xfrm>
          <a:prstGeom prst="rect">
            <a:avLst/>
          </a:prstGeom>
        </p:spPr>
      </p:pic>
    </p:spTree>
    <p:extLst>
      <p:ext uri="{BB962C8B-B14F-4D97-AF65-F5344CB8AC3E}">
        <p14:creationId xmlns:p14="http://schemas.microsoft.com/office/powerpoint/2010/main" val="217750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90600"/>
            <a:ext cx="9144000" cy="2438400"/>
          </a:xfrm>
          <a:prstGeom prst="rect">
            <a:avLst/>
          </a:prstGeom>
        </p:spPr>
      </p:pic>
      <p:sp>
        <p:nvSpPr>
          <p:cNvPr id="8" name="TextBox 7"/>
          <p:cNvSpPr txBox="1"/>
          <p:nvPr userDrawn="1"/>
        </p:nvSpPr>
        <p:spPr>
          <a:xfrm>
            <a:off x="2660260" y="4241801"/>
            <a:ext cx="3823483" cy="769441"/>
          </a:xfrm>
          <a:prstGeom prst="rect">
            <a:avLst/>
          </a:prstGeom>
          <a:noFill/>
        </p:spPr>
        <p:txBody>
          <a:bodyPr wrap="none" rtlCol="0">
            <a:spAutoFit/>
          </a:bodyPr>
          <a:lstStyle/>
          <a:p>
            <a:r>
              <a:rPr lang="en-US" sz="4400" cap="all" dirty="0" smtClean="0">
                <a:solidFill>
                  <a:srgbClr val="4F81BD">
                    <a:lumMod val="75000"/>
                  </a:srgbClr>
                </a:solidFill>
              </a:rPr>
              <a:t>Questions?</a:t>
            </a:r>
            <a:endParaRPr lang="en-US" sz="4400" cap="all" dirty="0">
              <a:solidFill>
                <a:srgbClr val="4F81BD">
                  <a:lumMod val="75000"/>
                </a:srgb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59168" y="6452050"/>
            <a:ext cx="1217873" cy="253550"/>
          </a:xfrm>
          <a:prstGeom prst="rect">
            <a:avLst/>
          </a:prstGeom>
        </p:spPr>
      </p:pic>
    </p:spTree>
    <p:extLst>
      <p:ext uri="{BB962C8B-B14F-4D97-AF65-F5344CB8AC3E}">
        <p14:creationId xmlns:p14="http://schemas.microsoft.com/office/powerpoint/2010/main" val="55722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lternative Title Slide">
    <p:spTree>
      <p:nvGrpSpPr>
        <p:cNvPr id="1" name=""/>
        <p:cNvGrpSpPr/>
        <p:nvPr/>
      </p:nvGrpSpPr>
      <p:grpSpPr>
        <a:xfrm>
          <a:off x="0" y="0"/>
          <a:ext cx="0" cy="0"/>
          <a:chOff x="0" y="0"/>
          <a:chExt cx="0" cy="0"/>
        </a:xfrm>
      </p:grpSpPr>
      <p:pic>
        <p:nvPicPr>
          <p:cNvPr id="10" name="Picture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5485965"/>
          </a:xfrm>
          <a:prstGeom prst="rect">
            <a:avLst/>
          </a:prstGeom>
          <a:effectLst>
            <a:outerShdw blurRad="50800" dist="38100" dir="5400000" algn="t" rotWithShape="0">
              <a:prstClr val="black">
                <a:alpha val="40000"/>
              </a:prstClr>
            </a:outerShdw>
          </a:effectLst>
        </p:spPr>
      </p:pic>
      <p:sp>
        <p:nvSpPr>
          <p:cNvPr id="9" name="Rectangle 8"/>
          <p:cNvSpPr/>
          <p:nvPr userDrawn="1"/>
        </p:nvSpPr>
        <p:spPr>
          <a:xfrm>
            <a:off x="0" y="1828583"/>
            <a:ext cx="9144000" cy="1828800"/>
          </a:xfrm>
          <a:prstGeom prst="rect">
            <a:avLst/>
          </a:prstGeom>
          <a:solidFill>
            <a:schemeClr val="tx2">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0" y="2460626"/>
            <a:ext cx="9144000" cy="384175"/>
          </a:xfrm>
        </p:spPr>
        <p:txBody>
          <a:bodyPr>
            <a:normAutofit/>
          </a:bodyPr>
          <a:lstStyle>
            <a:lvl1pPr>
              <a:defRPr sz="2400" b="1" i="0" cap="small" baseline="0">
                <a:solidFill>
                  <a:schemeClr val="bg1"/>
                </a:solidFill>
                <a:latin typeface="Arial" panose="020B0604020202020204" pitchFamily="34" charset="0"/>
              </a:defRPr>
            </a:lvl1pPr>
          </a:lstStyle>
          <a:p>
            <a:r>
              <a:rPr lang="en-US" dirty="0" smtClean="0"/>
              <a:t>Click to edit Master title; Cap Main Words</a:t>
            </a:r>
            <a:endParaRPr lang="en-US" dirty="0"/>
          </a:p>
        </p:txBody>
      </p:sp>
      <p:sp>
        <p:nvSpPr>
          <p:cNvPr id="3" name="Subtitle 2"/>
          <p:cNvSpPr>
            <a:spLocks noGrp="1"/>
          </p:cNvSpPr>
          <p:nvPr>
            <p:ph type="subTitle" idx="1" hasCustomPrompt="1"/>
          </p:nvPr>
        </p:nvSpPr>
        <p:spPr>
          <a:xfrm>
            <a:off x="-17016" y="2844800"/>
            <a:ext cx="9144000" cy="381000"/>
          </a:xfrm>
        </p:spPr>
        <p:txBody>
          <a:bodyPr anchor="ctr">
            <a:normAutofit/>
          </a:bodyPr>
          <a:lstStyle>
            <a:lvl1pPr marL="0" indent="0" algn="ctr">
              <a:buNone/>
              <a:defRPr sz="2000" cap="small" baseline="0">
                <a:solidFill>
                  <a:schemeClr val="bg1"/>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Alt Master Subtitle; Cap Main Words</a:t>
            </a:r>
            <a:endParaRPr lang="en-US" dirty="0"/>
          </a:p>
        </p:txBody>
      </p:sp>
      <p:sp>
        <p:nvSpPr>
          <p:cNvPr id="5" name="Footer Placeholder 4"/>
          <p:cNvSpPr>
            <a:spLocks noGrp="1"/>
          </p:cNvSpPr>
          <p:nvPr>
            <p:ph type="ftr" sz="quarter" idx="11"/>
          </p:nvPr>
        </p:nvSpPr>
        <p:spPr>
          <a:xfrm>
            <a:off x="228600" y="5791200"/>
            <a:ext cx="2895600" cy="365125"/>
          </a:xfrm>
        </p:spPr>
        <p:txBody>
          <a:bodyPr/>
          <a:lstStyle>
            <a:lvl1pPr algn="l">
              <a:defRPr b="1" i="0" baseline="0">
                <a:latin typeface="Arial" panose="020B0604020202020204" pitchFamily="34" charset="0"/>
                <a:cs typeface="Arial" panose="020B0604020202020204" pitchFamily="34" charset="0"/>
              </a:defRPr>
            </a:lvl1pPr>
          </a:lstStyle>
          <a:p>
            <a:r>
              <a:rPr lang="en-US" dirty="0" smtClean="0">
                <a:solidFill>
                  <a:schemeClr val="tx1"/>
                </a:solidFill>
              </a:rPr>
              <a:t>Presenter Name</a:t>
            </a:r>
          </a:p>
          <a:p>
            <a:r>
              <a:rPr lang="en-US" sz="1000" b="0" dirty="0" smtClean="0">
                <a:solidFill>
                  <a:schemeClr val="tx1"/>
                </a:solidFill>
              </a:rPr>
              <a:t>Date</a:t>
            </a:r>
            <a:endParaRPr lang="en-US" sz="1000" b="0" dirty="0">
              <a:solidFill>
                <a:schemeClr val="tx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Tree>
    <p:extLst>
      <p:ext uri="{BB962C8B-B14F-4D97-AF65-F5344CB8AC3E}">
        <p14:creationId xmlns:p14="http://schemas.microsoft.com/office/powerpoint/2010/main" val="5290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35" y="840"/>
            <a:ext cx="9142729" cy="5484721"/>
          </a:xfrm>
          <a:prstGeom prst="rect">
            <a:avLst/>
          </a:prstGeom>
          <a:effectLst/>
        </p:spPr>
      </p:pic>
      <p:sp>
        <p:nvSpPr>
          <p:cNvPr id="9" name="Rectangle 8"/>
          <p:cNvSpPr/>
          <p:nvPr userDrawn="1"/>
        </p:nvSpPr>
        <p:spPr>
          <a:xfrm>
            <a:off x="0" y="1828800"/>
            <a:ext cx="9144000" cy="1828800"/>
          </a:xfrm>
          <a:prstGeom prst="rect">
            <a:avLst/>
          </a:prstGeom>
          <a:solidFill>
            <a:schemeClr val="tx2">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ctrTitle" hasCustomPrompt="1"/>
          </p:nvPr>
        </p:nvSpPr>
        <p:spPr>
          <a:xfrm>
            <a:off x="0" y="2460626"/>
            <a:ext cx="9144000" cy="384175"/>
          </a:xfrm>
          <a:prstGeom prst="rect">
            <a:avLst/>
          </a:prstGeom>
        </p:spPr>
        <p:txBody>
          <a:bodyPr>
            <a:normAutofit/>
          </a:bodyPr>
          <a:lstStyle>
            <a:lvl1pPr>
              <a:defRPr sz="2400" b="1" i="0" cap="small" baseline="0">
                <a:solidFill>
                  <a:schemeClr val="bg1"/>
                </a:solidFill>
                <a:latin typeface="Arial" panose="020B0604020202020204" pitchFamily="34" charset="0"/>
              </a:defRPr>
            </a:lvl1pPr>
          </a:lstStyle>
          <a:p>
            <a:r>
              <a:rPr lang="en-US" dirty="0" smtClean="0"/>
              <a:t>Click to edit Master title; Cap Main Words</a:t>
            </a:r>
            <a:endParaRPr lang="en-US" dirty="0"/>
          </a:p>
        </p:txBody>
      </p:sp>
      <p:sp>
        <p:nvSpPr>
          <p:cNvPr id="3" name="Subtitle 2"/>
          <p:cNvSpPr>
            <a:spLocks noGrp="1"/>
          </p:cNvSpPr>
          <p:nvPr>
            <p:ph type="subTitle" idx="1" hasCustomPrompt="1"/>
          </p:nvPr>
        </p:nvSpPr>
        <p:spPr>
          <a:xfrm>
            <a:off x="-17016" y="2844800"/>
            <a:ext cx="9144000" cy="381000"/>
          </a:xfrm>
          <a:prstGeom prst="rect">
            <a:avLst/>
          </a:prstGeom>
        </p:spPr>
        <p:txBody>
          <a:bodyPr anchor="ctr">
            <a:normAutofit/>
          </a:bodyPr>
          <a:lstStyle>
            <a:lvl1pPr marL="0" indent="0" algn="ctr">
              <a:buNone/>
              <a:defRPr sz="2000" cap="small" baseline="0">
                <a:solidFill>
                  <a:schemeClr val="bg1"/>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Cap Main Words</a:t>
            </a:r>
            <a:endParaRPr lang="en-US" dirty="0"/>
          </a:p>
        </p:txBody>
      </p:sp>
      <p:sp>
        <p:nvSpPr>
          <p:cNvPr id="5" name="Footer Placeholder 4"/>
          <p:cNvSpPr>
            <a:spLocks noGrp="1"/>
          </p:cNvSpPr>
          <p:nvPr>
            <p:ph type="ftr" sz="quarter" idx="11"/>
          </p:nvPr>
        </p:nvSpPr>
        <p:spPr>
          <a:xfrm>
            <a:off x="228600" y="5791200"/>
            <a:ext cx="2895600" cy="365125"/>
          </a:xfrm>
          <a:prstGeom prst="rect">
            <a:avLst/>
          </a:prstGeom>
        </p:spPr>
        <p:txBody>
          <a:bodyPr/>
          <a:lstStyle>
            <a:lvl1pPr algn="l">
              <a:defRPr b="1" i="0" baseline="0">
                <a:latin typeface="Arial" panose="020B0604020202020204" pitchFamily="34" charset="0"/>
                <a:cs typeface="Arial" panose="020B0604020202020204" pitchFamily="34" charset="0"/>
              </a:defRPr>
            </a:lvl1pPr>
          </a:lstStyle>
          <a:p>
            <a:r>
              <a:rPr lang="en-US" dirty="0" smtClean="0">
                <a:solidFill>
                  <a:prstClr val="black"/>
                </a:solidFill>
              </a:rPr>
              <a:t>Presenter Name</a:t>
            </a:r>
          </a:p>
          <a:p>
            <a:r>
              <a:rPr lang="en-US" sz="1000" b="0" dirty="0" smtClean="0">
                <a:solidFill>
                  <a:prstClr val="black"/>
                </a:solidFill>
              </a:rPr>
              <a:t>Date</a:t>
            </a:r>
            <a:endParaRPr lang="en-US" sz="1000" b="0" dirty="0">
              <a:solidFill>
                <a:prstClr val="black"/>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59168" y="6452050"/>
            <a:ext cx="1217873" cy="253550"/>
          </a:xfrm>
          <a:prstGeom prst="rect">
            <a:avLst/>
          </a:prstGeom>
        </p:spPr>
      </p:pic>
    </p:spTree>
    <p:extLst>
      <p:ext uri="{BB962C8B-B14F-4D97-AF65-F5344CB8AC3E}">
        <p14:creationId xmlns:p14="http://schemas.microsoft.com/office/powerpoint/2010/main" val="761573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1282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0180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84227" y="21793"/>
            <a:ext cx="8229600" cy="889295"/>
          </a:xfrm>
          <a:prstGeom prst="rect">
            <a:avLst/>
          </a:prstGeom>
        </p:spPr>
        <p:txBody>
          <a:bodyPr anchor="t">
            <a:normAutofit/>
          </a:bodyPr>
          <a:lstStyle>
            <a:lvl1pPr>
              <a:defRPr sz="2800">
                <a:solidFill>
                  <a:schemeClr val="bg1"/>
                </a:solidFill>
                <a:latin typeface="+mj-lt"/>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p>
            <a:r>
              <a:rPr lang="en-US" dirty="0" smtClean="0">
                <a:solidFill>
                  <a:prstClr val="white">
                    <a:lumMod val="50000"/>
                  </a:prstClr>
                </a:solidFill>
                <a:cs typeface="Arial" panose="020B0604020202020204" pitchFamily="34" charset="0"/>
              </a:rPr>
              <a:t>©2014 Daikin Applied </a:t>
            </a:r>
          </a:p>
        </p:txBody>
      </p:sp>
      <p:sp>
        <p:nvSpPr>
          <p:cNvPr id="6" name="Slide Number Placeholder 5"/>
          <p:cNvSpPr>
            <a:spLocks noGrp="1"/>
          </p:cNvSpPr>
          <p:nvPr>
            <p:ph type="sldNum" sz="quarter" idx="11"/>
          </p:nvPr>
        </p:nvSpPr>
        <p:spPr/>
        <p:txBody>
          <a:bodyPr/>
          <a:lstStyle/>
          <a:p>
            <a:r>
              <a:rPr lang="en-US" dirty="0" smtClean="0">
                <a:solidFill>
                  <a:prstClr val="black">
                    <a:tint val="75000"/>
                  </a:prstClr>
                </a:solidFill>
              </a:rPr>
              <a:t> </a:t>
            </a:r>
            <a:fld id="{AD919922-4AAA-40A7-BE61-D50D1AC10CA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751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52402"/>
            <a:ext cx="9144000" cy="384175"/>
          </a:xfrm>
        </p:spPr>
        <p:txBody>
          <a:bodyPr>
            <a:normAutofit/>
          </a:bodyPr>
          <a:lstStyle>
            <a:lvl1pPr marL="115888" indent="0" algn="l">
              <a:defRPr sz="2400" b="1" i="0" cap="small" baseline="0">
                <a:solidFill>
                  <a:schemeClr val="accent1">
                    <a:lumMod val="75000"/>
                  </a:schemeClr>
                </a:solidFill>
                <a:latin typeface="Arial" panose="020B0604020202020204" pitchFamily="34" charset="0"/>
              </a:defRPr>
            </a:lvl1pPr>
          </a:lstStyle>
          <a:p>
            <a:r>
              <a:rPr lang="en-US" dirty="0" smtClean="0"/>
              <a:t>Click to edit Alt Master title; Cap Main Words</a:t>
            </a:r>
            <a:endParaRPr lang="en-US" dirty="0"/>
          </a:p>
        </p:txBody>
      </p:sp>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0" y="685800"/>
            <a:ext cx="9144000" cy="5079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
        <p:nvSpPr>
          <p:cNvPr id="8" name="Subtitle 2"/>
          <p:cNvSpPr>
            <a:spLocks noGrp="1"/>
          </p:cNvSpPr>
          <p:nvPr>
            <p:ph type="subTitle" idx="1" hasCustomPrompt="1"/>
          </p:nvPr>
        </p:nvSpPr>
        <p:spPr>
          <a:xfrm>
            <a:off x="20716" y="5791200"/>
            <a:ext cx="6380085" cy="653035"/>
          </a:xfrm>
        </p:spPr>
        <p:txBody>
          <a:bodyPr anchor="ctr">
            <a:noAutofit/>
          </a:bodyPr>
          <a:lstStyle>
            <a:lvl1pPr marL="115888" indent="0" algn="l">
              <a:buNone/>
              <a:defRPr sz="1800" cap="small" baseline="0">
                <a:solidFill>
                  <a:schemeClr val="tx1"/>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Alt Master Subtitle; </a:t>
            </a:r>
            <a:br>
              <a:rPr lang="en-US" dirty="0" smtClean="0"/>
            </a:br>
            <a:r>
              <a:rPr lang="en-US" dirty="0" smtClean="0"/>
              <a:t>Cap Main Words</a:t>
            </a:r>
            <a:endParaRPr lang="en-US" dirty="0"/>
          </a:p>
        </p:txBody>
      </p:sp>
    </p:spTree>
    <p:extLst>
      <p:ext uri="{BB962C8B-B14F-4D97-AF65-F5344CB8AC3E}">
        <p14:creationId xmlns:p14="http://schemas.microsoft.com/office/powerpoint/2010/main" val="71272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Bldg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52402"/>
            <a:ext cx="9144000" cy="384175"/>
          </a:xfrm>
        </p:spPr>
        <p:txBody>
          <a:bodyPr>
            <a:normAutofit/>
          </a:bodyPr>
          <a:lstStyle>
            <a:lvl1pPr marL="115888" indent="0" algn="l">
              <a:defRPr sz="2400" b="1" i="0" cap="small" baseline="0">
                <a:solidFill>
                  <a:schemeClr val="accent1">
                    <a:lumMod val="75000"/>
                  </a:schemeClr>
                </a:solidFill>
                <a:latin typeface="Arial" panose="020B0604020202020204" pitchFamily="34" charset="0"/>
              </a:defRPr>
            </a:lvl1pPr>
          </a:lstStyle>
          <a:p>
            <a:r>
              <a:rPr lang="en-US" dirty="0" smtClean="0"/>
              <a:t>Click to edit Alt Master title; Cap Main Words</a:t>
            </a:r>
            <a:endParaRPr lang="en-US" dirty="0"/>
          </a:p>
        </p:txBody>
      </p:sp>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4842" y="685800"/>
            <a:ext cx="9134316" cy="5079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
        <p:nvSpPr>
          <p:cNvPr id="7" name="Subtitle 2"/>
          <p:cNvSpPr>
            <a:spLocks noGrp="1"/>
          </p:cNvSpPr>
          <p:nvPr>
            <p:ph type="subTitle" idx="1" hasCustomPrompt="1"/>
          </p:nvPr>
        </p:nvSpPr>
        <p:spPr>
          <a:xfrm>
            <a:off x="20716" y="5791200"/>
            <a:ext cx="6380085" cy="653035"/>
          </a:xfrm>
        </p:spPr>
        <p:txBody>
          <a:bodyPr anchor="ctr">
            <a:noAutofit/>
          </a:bodyPr>
          <a:lstStyle>
            <a:lvl1pPr marL="115888" indent="0" algn="l">
              <a:buNone/>
              <a:defRPr sz="1800" cap="small" baseline="0">
                <a:solidFill>
                  <a:schemeClr val="tx1"/>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Alt Master Subtitle; </a:t>
            </a:r>
            <a:br>
              <a:rPr lang="en-US" dirty="0" smtClean="0"/>
            </a:br>
            <a:r>
              <a:rPr lang="en-US" dirty="0" smtClean="0"/>
              <a:t>Cap Main Words</a:t>
            </a:r>
            <a:endParaRPr lang="en-US" dirty="0"/>
          </a:p>
        </p:txBody>
      </p:sp>
    </p:spTree>
    <p:extLst>
      <p:ext uri="{BB962C8B-B14F-4D97-AF65-F5344CB8AC3E}">
        <p14:creationId xmlns:p14="http://schemas.microsoft.com/office/powerpoint/2010/main" val="176723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Im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52400"/>
            <a:ext cx="9144000" cy="411163"/>
          </a:xfrm>
        </p:spPr>
        <p:txBody>
          <a:bodyPr>
            <a:normAutofit/>
          </a:bodyPr>
          <a:lstStyle>
            <a:lvl1pPr algn="l">
              <a:defRPr sz="2400" b="1" i="0" cap="small" baseline="0">
                <a:solidFill>
                  <a:schemeClr val="accent1">
                    <a:lumMod val="75000"/>
                  </a:schemeClr>
                </a:solidFill>
                <a:latin typeface="Arial" panose="020B0604020202020204" pitchFamily="34" charset="0"/>
              </a:defRPr>
            </a:lvl1pPr>
          </a:lstStyle>
          <a:p>
            <a:r>
              <a:rPr lang="en-US" dirty="0" smtClean="0"/>
              <a:t>Click to Edit Master Title; Cap Main Words</a:t>
            </a:r>
            <a:endParaRPr lang="en-US" dirty="0"/>
          </a:p>
        </p:txBody>
      </p:sp>
      <p:sp>
        <p:nvSpPr>
          <p:cNvPr id="3" name="Content Placeholder 2"/>
          <p:cNvSpPr>
            <a:spLocks noGrp="1"/>
          </p:cNvSpPr>
          <p:nvPr>
            <p:ph idx="1" hasCustomPrompt="1"/>
          </p:nvPr>
        </p:nvSpPr>
        <p:spPr>
          <a:xfrm>
            <a:off x="914400" y="2819400"/>
            <a:ext cx="7315200" cy="3048000"/>
          </a:xfrm>
        </p:spPr>
        <p:txBody>
          <a:bodyPr>
            <a:normAutofit/>
          </a:bodyPr>
          <a:lstStyle>
            <a:lvl1pPr marL="230188" indent="-230188">
              <a:buClr>
                <a:schemeClr val="accent1">
                  <a:lumMod val="75000"/>
                </a:schemeClr>
              </a:buClr>
              <a:buSzPct val="120000"/>
              <a:buFont typeface="Arial" panose="020B0604020202020204" pitchFamily="34" charset="0"/>
              <a:buChar char="›"/>
              <a:defRPr sz="2400" baseline="0">
                <a:latin typeface="Arial" panose="020B0604020202020204" pitchFamily="34" charset="0"/>
              </a:defRPr>
            </a:lvl1pPr>
            <a:lvl2pPr marL="860425" indent="-403225">
              <a:buClr>
                <a:schemeClr val="accent1">
                  <a:lumMod val="75000"/>
                </a:schemeClr>
              </a:buClr>
              <a:buFont typeface="Calibri" panose="020F0502020204030204" pitchFamily="34" charset="0"/>
              <a:buChar char="—"/>
              <a:defRPr sz="2400" baseline="0">
                <a:latin typeface="Arial" panose="020B0604020202020204" pitchFamily="34" charset="0"/>
              </a:defRPr>
            </a:lvl2pPr>
            <a:lvl3pPr marL="1198563" indent="-284163">
              <a:buClr>
                <a:schemeClr val="accent1">
                  <a:lumMod val="75000"/>
                </a:schemeClr>
              </a:buClr>
              <a:buFont typeface="Calibri" panose="020F0502020204030204" pitchFamily="34" charset="0"/>
              <a:buChar char="–"/>
              <a:defRPr sz="2400" baseline="0">
                <a:latin typeface="Arial" panose="020B0604020202020204" pitchFamily="34" charset="0"/>
              </a:defRPr>
            </a:lvl3pPr>
          </a:lstStyle>
          <a:p>
            <a:pPr lvl="0"/>
            <a:r>
              <a:rPr lang="en-US" dirty="0" smtClean="0"/>
              <a:t>Click to edit; sentence case</a:t>
            </a:r>
          </a:p>
          <a:p>
            <a:pPr lvl="1"/>
            <a:r>
              <a:rPr lang="en-US" dirty="0" smtClean="0"/>
              <a:t>Second level</a:t>
            </a:r>
          </a:p>
          <a:p>
            <a:pPr lvl="2"/>
            <a:r>
              <a:rPr lang="en-US" dirty="0" smtClean="0"/>
              <a:t>Third level</a:t>
            </a:r>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t="33928" b="23789"/>
          <a:stretch/>
        </p:blipFill>
        <p:spPr>
          <a:xfrm>
            <a:off x="-10884" y="685800"/>
            <a:ext cx="9165771" cy="18288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
        <p:nvSpPr>
          <p:cNvPr id="10" name="TextBox 9"/>
          <p:cNvSpPr txBox="1"/>
          <p:nvPr userDrawn="1"/>
        </p:nvSpPr>
        <p:spPr>
          <a:xfrm>
            <a:off x="152402" y="6530058"/>
            <a:ext cx="931665" cy="184666"/>
          </a:xfrm>
          <a:prstGeom prst="rect">
            <a:avLst/>
          </a:prstGeom>
          <a:noFill/>
        </p:spPr>
        <p:txBody>
          <a:bodyPr wrap="none" rtlCol="0">
            <a:spAutoFit/>
          </a:bodyPr>
          <a:lstStyle/>
          <a:p>
            <a:r>
              <a:rPr lang="en-US" sz="600" dirty="0" smtClean="0">
                <a:solidFill>
                  <a:schemeClr val="bg1">
                    <a:lumMod val="50000"/>
                  </a:schemeClr>
                </a:solidFill>
              </a:rPr>
              <a:t>©2016 Daikin Applied</a:t>
            </a:r>
            <a:endParaRPr lang="en-US" sz="600" dirty="0">
              <a:solidFill>
                <a:schemeClr val="bg1">
                  <a:lumMod val="50000"/>
                </a:schemeClr>
              </a:solidFill>
            </a:endParaRPr>
          </a:p>
        </p:txBody>
      </p:sp>
    </p:spTree>
    <p:extLst>
      <p:ext uri="{BB962C8B-B14F-4D97-AF65-F5344CB8AC3E}">
        <p14:creationId xmlns:p14="http://schemas.microsoft.com/office/powerpoint/2010/main" val="87861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 y="152400"/>
            <a:ext cx="9143999" cy="411163"/>
          </a:xfrm>
        </p:spPr>
        <p:txBody>
          <a:bodyPr>
            <a:normAutofit/>
          </a:bodyPr>
          <a:lstStyle>
            <a:lvl1pPr marL="115888" indent="0" algn="l">
              <a:defRPr sz="2400" b="1" i="0" cap="small" baseline="0">
                <a:solidFill>
                  <a:schemeClr val="accent1">
                    <a:lumMod val="75000"/>
                  </a:schemeClr>
                </a:solidFill>
                <a:latin typeface="Arial" panose="020B0604020202020204" pitchFamily="34" charset="0"/>
              </a:defRPr>
            </a:lvl1pPr>
          </a:lstStyle>
          <a:p>
            <a:r>
              <a:rPr lang="en-US" dirty="0" smtClean="0"/>
              <a:t>Click to Edit Graphic Title; Cap Main Words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Tree>
    <p:extLst>
      <p:ext uri="{BB962C8B-B14F-4D97-AF65-F5344CB8AC3E}">
        <p14:creationId xmlns:p14="http://schemas.microsoft.com/office/powerpoint/2010/main" val="70760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52400"/>
            <a:ext cx="9144000" cy="411163"/>
          </a:xfrm>
        </p:spPr>
        <p:txBody>
          <a:bodyPr>
            <a:normAutofit/>
          </a:bodyPr>
          <a:lstStyle>
            <a:lvl1pPr algn="l">
              <a:defRPr sz="2400" b="1" i="0" cap="small" baseline="0">
                <a:solidFill>
                  <a:schemeClr val="accent1">
                    <a:lumMod val="75000"/>
                  </a:schemeClr>
                </a:solidFill>
                <a:latin typeface="Arial" panose="020B0604020202020204" pitchFamily="34" charset="0"/>
              </a:defRPr>
            </a:lvl1pPr>
          </a:lstStyle>
          <a:p>
            <a:r>
              <a:rPr lang="en-US" dirty="0" smtClean="0"/>
              <a:t>Click to Edit Master Title; Cap Main Words</a:t>
            </a:r>
            <a:endParaRPr lang="en-US" dirty="0"/>
          </a:p>
        </p:txBody>
      </p:sp>
      <p:sp>
        <p:nvSpPr>
          <p:cNvPr id="3" name="Content Placeholder 2"/>
          <p:cNvSpPr>
            <a:spLocks noGrp="1"/>
          </p:cNvSpPr>
          <p:nvPr>
            <p:ph idx="1" hasCustomPrompt="1"/>
          </p:nvPr>
        </p:nvSpPr>
        <p:spPr>
          <a:xfrm>
            <a:off x="914400" y="990600"/>
            <a:ext cx="7391400" cy="4953000"/>
          </a:xfrm>
        </p:spPr>
        <p:txBody>
          <a:bodyPr>
            <a:normAutofit/>
          </a:bodyPr>
          <a:lstStyle>
            <a:lvl1pPr marL="230188" indent="-230188">
              <a:buClr>
                <a:schemeClr val="accent1">
                  <a:lumMod val="75000"/>
                </a:schemeClr>
              </a:buClr>
              <a:buSzPct val="120000"/>
              <a:buFont typeface="Arial" panose="020B0604020202020204" pitchFamily="34" charset="0"/>
              <a:buChar char="›"/>
              <a:defRPr sz="2400" baseline="0">
                <a:latin typeface="Arial" panose="020B0604020202020204" pitchFamily="34" charset="0"/>
              </a:defRPr>
            </a:lvl1pPr>
            <a:lvl2pPr marL="860425" indent="-403225">
              <a:buClr>
                <a:schemeClr val="accent1">
                  <a:lumMod val="75000"/>
                </a:schemeClr>
              </a:buClr>
              <a:buFont typeface="Calibri" panose="020F0502020204030204" pitchFamily="34" charset="0"/>
              <a:buChar char="—"/>
              <a:defRPr sz="2400" baseline="0">
                <a:latin typeface="Arial" panose="020B0604020202020204" pitchFamily="34" charset="0"/>
              </a:defRPr>
            </a:lvl2pPr>
            <a:lvl3pPr marL="1198563" indent="-284163">
              <a:buClr>
                <a:schemeClr val="accent1">
                  <a:lumMod val="75000"/>
                </a:schemeClr>
              </a:buClr>
              <a:buFont typeface="Calibri" panose="020F0502020204030204" pitchFamily="34" charset="0"/>
              <a:buChar char="–"/>
              <a:defRPr sz="2400" baseline="0">
                <a:latin typeface="Arial" panose="020B0604020202020204" pitchFamily="34" charset="0"/>
              </a:defRPr>
            </a:lvl3pPr>
          </a:lstStyle>
          <a:p>
            <a:pPr lvl="0"/>
            <a:r>
              <a:rPr lang="en-US" dirty="0" smtClean="0"/>
              <a:t>Click to edit; sentence case</a:t>
            </a:r>
          </a:p>
          <a:p>
            <a:pPr lvl="1"/>
            <a:r>
              <a:rPr lang="en-US" dirty="0" smtClean="0"/>
              <a:t>Second level</a:t>
            </a:r>
          </a:p>
          <a:p>
            <a:pPr lvl="2"/>
            <a:r>
              <a:rPr lang="en-US" dirty="0" smtClean="0"/>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
        <p:nvSpPr>
          <p:cNvPr id="6" name="TextBox 5"/>
          <p:cNvSpPr txBox="1"/>
          <p:nvPr userDrawn="1"/>
        </p:nvSpPr>
        <p:spPr>
          <a:xfrm>
            <a:off x="152402" y="6553200"/>
            <a:ext cx="3090911" cy="18466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chemeClr val="bg1">
                    <a:lumMod val="50000"/>
                  </a:schemeClr>
                </a:solidFill>
              </a:rPr>
              <a:t>©2016 Daikin Applied  </a:t>
            </a:r>
            <a:r>
              <a:rPr lang="en-US" sz="600" dirty="0" smtClean="0">
                <a:solidFill>
                  <a:schemeClr val="bg1">
                    <a:lumMod val="75000"/>
                  </a:schemeClr>
                </a:solidFill>
                <a:sym typeface="Wingdings"/>
              </a:rPr>
              <a:t></a:t>
            </a:r>
            <a:r>
              <a:rPr lang="en-US" sz="600" dirty="0" smtClean="0">
                <a:solidFill>
                  <a:schemeClr val="bg1">
                    <a:lumMod val="50000"/>
                  </a:schemeClr>
                </a:solidFill>
                <a:sym typeface="Wingdings"/>
              </a:rPr>
              <a:t>  FOR CONFIDENTIAL USE ONLY – DO NOT DISTRIBUTE</a:t>
            </a:r>
            <a:endParaRPr lang="en-US" sz="600" dirty="0" smtClean="0">
              <a:solidFill>
                <a:schemeClr val="bg1">
                  <a:lumMod val="50000"/>
                </a:schemeClr>
              </a:solidFill>
            </a:endParaRPr>
          </a:p>
        </p:txBody>
      </p:sp>
    </p:spTree>
    <p:extLst>
      <p:ext uri="{BB962C8B-B14F-4D97-AF65-F5344CB8AC3E}">
        <p14:creationId xmlns:p14="http://schemas.microsoft.com/office/powerpoint/2010/main" val="85096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52400"/>
            <a:ext cx="9144000" cy="411163"/>
          </a:xfrm>
        </p:spPr>
        <p:txBody>
          <a:bodyPr>
            <a:normAutofit/>
          </a:bodyPr>
          <a:lstStyle>
            <a:lvl1pPr algn="l">
              <a:defRPr sz="2400" b="1" i="0" cap="small" baseline="0">
                <a:solidFill>
                  <a:schemeClr val="accent1">
                    <a:lumMod val="75000"/>
                  </a:schemeClr>
                </a:solidFill>
                <a:latin typeface="Arial" panose="020B0604020202020204" pitchFamily="34" charset="0"/>
              </a:defRPr>
            </a:lvl1pPr>
          </a:lstStyle>
          <a:p>
            <a:r>
              <a:rPr lang="en-US" dirty="0" smtClean="0"/>
              <a:t>Click to Edit Master Title; Cap Main Words</a:t>
            </a:r>
            <a:endParaRPr lang="en-US" dirty="0"/>
          </a:p>
        </p:txBody>
      </p:sp>
      <p:sp>
        <p:nvSpPr>
          <p:cNvPr id="12" name="Chart Placeholder 11"/>
          <p:cNvSpPr>
            <a:spLocks noGrp="1"/>
          </p:cNvSpPr>
          <p:nvPr>
            <p:ph type="chart" sz="quarter" idx="10" hasCustomPrompt="1"/>
          </p:nvPr>
        </p:nvSpPr>
        <p:spPr>
          <a:xfrm>
            <a:off x="914400" y="914400"/>
            <a:ext cx="7315200" cy="4572000"/>
          </a:xfrm>
        </p:spPr>
        <p:txBody>
          <a:bodyPr>
            <a:normAutofit/>
          </a:bodyPr>
          <a:lstStyle>
            <a:lvl1pPr marL="230188" indent="-230188">
              <a:buClr>
                <a:schemeClr val="accent1">
                  <a:lumMod val="75000"/>
                </a:schemeClr>
              </a:buClr>
              <a:buSzPct val="120000"/>
              <a:buFont typeface="Arial" panose="020B0604020202020204" pitchFamily="34" charset="0"/>
              <a:buChar char="›"/>
              <a:defRPr sz="2400" baseline="0"/>
            </a:lvl1pPr>
          </a:lstStyle>
          <a:p>
            <a:r>
              <a:rPr lang="en-US" dirty="0" smtClean="0"/>
              <a:t>Click on icon to insert chart</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
        <p:nvSpPr>
          <p:cNvPr id="6" name="TextBox 5"/>
          <p:cNvSpPr txBox="1"/>
          <p:nvPr userDrawn="1"/>
        </p:nvSpPr>
        <p:spPr>
          <a:xfrm>
            <a:off x="152402" y="6553200"/>
            <a:ext cx="3090911" cy="18466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chemeClr val="bg1">
                    <a:lumMod val="50000"/>
                  </a:schemeClr>
                </a:solidFill>
              </a:rPr>
              <a:t>©2016 Daikin Applied  </a:t>
            </a:r>
            <a:r>
              <a:rPr lang="en-US" sz="600" dirty="0" smtClean="0">
                <a:solidFill>
                  <a:schemeClr val="bg1">
                    <a:lumMod val="75000"/>
                  </a:schemeClr>
                </a:solidFill>
                <a:sym typeface="Wingdings"/>
              </a:rPr>
              <a:t></a:t>
            </a:r>
            <a:r>
              <a:rPr lang="en-US" sz="600" dirty="0" smtClean="0">
                <a:solidFill>
                  <a:schemeClr val="bg1">
                    <a:lumMod val="50000"/>
                  </a:schemeClr>
                </a:solidFill>
                <a:sym typeface="Wingdings"/>
              </a:rPr>
              <a:t>  FOR CONFIDENTIAL USE ONLY – DO NOT DISTRIBUTE</a:t>
            </a:r>
            <a:endParaRPr lang="en-US" sz="600" dirty="0" smtClean="0">
              <a:solidFill>
                <a:schemeClr val="bg1">
                  <a:lumMod val="50000"/>
                </a:schemeClr>
              </a:solidFill>
            </a:endParaRPr>
          </a:p>
        </p:txBody>
      </p:sp>
    </p:spTree>
    <p:extLst>
      <p:ext uri="{BB962C8B-B14F-4D97-AF65-F5344CB8AC3E}">
        <p14:creationId xmlns:p14="http://schemas.microsoft.com/office/powerpoint/2010/main" val="62451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9168" y="6452050"/>
            <a:ext cx="1217873" cy="253550"/>
          </a:xfrm>
          <a:prstGeom prst="rect">
            <a:avLst/>
          </a:prstGeom>
        </p:spPr>
      </p:pic>
      <p:sp>
        <p:nvSpPr>
          <p:cNvPr id="4" name="TextBox 3"/>
          <p:cNvSpPr txBox="1"/>
          <p:nvPr userDrawn="1"/>
        </p:nvSpPr>
        <p:spPr>
          <a:xfrm>
            <a:off x="152402" y="6553200"/>
            <a:ext cx="3090911" cy="18466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chemeClr val="bg1">
                    <a:lumMod val="50000"/>
                  </a:schemeClr>
                </a:solidFill>
              </a:rPr>
              <a:t>©2016 Daikin Applied  </a:t>
            </a:r>
            <a:r>
              <a:rPr lang="en-US" sz="600" dirty="0" smtClean="0">
                <a:solidFill>
                  <a:schemeClr val="bg1">
                    <a:lumMod val="75000"/>
                  </a:schemeClr>
                </a:solidFill>
                <a:sym typeface="Wingdings"/>
              </a:rPr>
              <a:t></a:t>
            </a:r>
            <a:r>
              <a:rPr lang="en-US" sz="600" dirty="0" smtClean="0">
                <a:solidFill>
                  <a:schemeClr val="bg1">
                    <a:lumMod val="50000"/>
                  </a:schemeClr>
                </a:solidFill>
                <a:sym typeface="Wingdings"/>
              </a:rPr>
              <a:t>  FOR CONFIDENTIAL USE ONLY – DO NOT DISTRIBUTE</a:t>
            </a:r>
            <a:endParaRPr lang="en-US" sz="600" dirty="0" smtClean="0">
              <a:solidFill>
                <a:schemeClr val="bg1">
                  <a:lumMod val="50000"/>
                </a:schemeClr>
              </a:solidFill>
            </a:endParaRPr>
          </a:p>
        </p:txBody>
      </p:sp>
    </p:spTree>
    <p:extLst>
      <p:ext uri="{BB962C8B-B14F-4D97-AF65-F5344CB8AC3E}">
        <p14:creationId xmlns:p14="http://schemas.microsoft.com/office/powerpoint/2010/main" val="230437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09725-C3DE-41D2-A623-08B1218B02F6}" type="datetimeFigureOut">
              <a:rPr lang="en-US" smtClean="0"/>
              <a:t>2/20/2017</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482F8-8443-4952-B526-9A8D3D2E9872}" type="slidenum">
              <a:rPr lang="en-US" smtClean="0"/>
              <a:t>‹#›</a:t>
            </a:fld>
            <a:endParaRPr lang="en-US" dirty="0"/>
          </a:p>
        </p:txBody>
      </p:sp>
    </p:spTree>
    <p:extLst>
      <p:ext uri="{BB962C8B-B14F-4D97-AF65-F5344CB8AC3E}">
        <p14:creationId xmlns:p14="http://schemas.microsoft.com/office/powerpoint/2010/main" val="91008106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72" r:id="rId4"/>
    <p:sldLayoutId id="2147483664" r:id="rId5"/>
    <p:sldLayoutId id="2147483654" r:id="rId6"/>
    <p:sldLayoutId id="2147483650" r:id="rId7"/>
    <p:sldLayoutId id="2147483663" r:id="rId8"/>
    <p:sldLayoutId id="2147483655" r:id="rId9"/>
    <p:sldLayoutId id="2147483670" r:id="rId10"/>
    <p:sldLayoutId id="2147483671" r:id="rId11"/>
    <p:sldLayoutId id="2147483673" r:id="rId12"/>
    <p:sldLayoutId id="2147483674" r:id="rId13"/>
    <p:sldLayoutId id="2147483684" r:id="rId14"/>
    <p:sldLayoutId id="2147483687" r:id="rId15"/>
    <p:sldLayoutId id="2147483688"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09725-C3DE-41D2-A623-08B1218B02F6}" type="datetimeFigureOut">
              <a:rPr lang="en-US" smtClean="0">
                <a:solidFill>
                  <a:prstClr val="black">
                    <a:tint val="75000"/>
                  </a:prstClr>
                </a:solidFill>
              </a:rPr>
              <a:pPr/>
              <a:t>2/20/2017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482F8-8443-4952-B526-9A8D3D2E9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490632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Microsoft_Excel_97-2003_Worksheet1.xls"/></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forbes.com/sites/gilpress/2014/08/22/internet-of-things-by-the-numbers-market-estimates-and-forecast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contractingbusiness.com/galleries/danger-expense-stupidity-my-work-here-done-updated-wall-shame-photo-gallery"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Layout" Target="../diagrams/layout1.xml"/><Relationship Id="rId7" Type="http://schemas.openxmlformats.org/officeDocument/2006/relationships/chart" Target="../charts/chart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9.jpe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Excel_Worksheet3.xlsx"/></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smtClean="0"/>
              <a:t>DAIKIN APPLIED </a:t>
            </a:r>
            <a:br>
              <a:rPr lang="en-US" sz="2800" dirty="0" smtClean="0"/>
            </a:br>
            <a:r>
              <a:rPr lang="en-US" sz="2800" dirty="0" smtClean="0"/>
              <a:t>HVAC Design</a:t>
            </a:r>
            <a:r>
              <a:rPr lang="en-US" sz="2800" baseline="0" dirty="0" smtClean="0"/>
              <a:t> Discussion</a:t>
            </a:r>
            <a:endParaRPr lang="en-US" sz="2800" dirty="0"/>
          </a:p>
        </p:txBody>
      </p:sp>
    </p:spTree>
    <p:extLst>
      <p:ext uri="{BB962C8B-B14F-4D97-AF65-F5344CB8AC3E}">
        <p14:creationId xmlns:p14="http://schemas.microsoft.com/office/powerpoint/2010/main" val="1324921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t>TRADITIONAL DESIGN PROCESS</a:t>
            </a:r>
            <a:endParaRPr lang="en-US" sz="2800" dirty="0"/>
          </a:p>
        </p:txBody>
      </p:sp>
      <p:graphicFrame>
        <p:nvGraphicFramePr>
          <p:cNvPr id="3" name="Diagram 2"/>
          <p:cNvGraphicFramePr/>
          <p:nvPr>
            <p:extLst>
              <p:ext uri="{D42A27DB-BD31-4B8C-83A1-F6EECF244321}">
                <p14:modId xmlns:p14="http://schemas.microsoft.com/office/powerpoint/2010/main" val="3399957674"/>
              </p:ext>
            </p:extLst>
          </p:nvPr>
        </p:nvGraphicFramePr>
        <p:xfrm>
          <a:off x="914400" y="838200"/>
          <a:ext cx="73152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6330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t>INTEGRATED PROJECT DESIGN TEAM</a:t>
            </a:r>
            <a:endParaRPr lang="en-US" sz="2800" dirty="0"/>
          </a:p>
        </p:txBody>
      </p:sp>
      <p:graphicFrame>
        <p:nvGraphicFramePr>
          <p:cNvPr id="3" name="Diagram 2"/>
          <p:cNvGraphicFramePr/>
          <p:nvPr>
            <p:extLst>
              <p:ext uri="{D42A27DB-BD31-4B8C-83A1-F6EECF244321}">
                <p14:modId xmlns:p14="http://schemas.microsoft.com/office/powerpoint/2010/main" val="2405397003"/>
              </p:ext>
            </p:extLst>
          </p:nvPr>
        </p:nvGraphicFramePr>
        <p:xfrm>
          <a:off x="838200" y="6858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9357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2800" b="1" cap="small" dirty="0" smtClean="0">
                <a:solidFill>
                  <a:srgbClr val="4F81BD">
                    <a:lumMod val="75000"/>
                  </a:srgbClr>
                </a:solidFill>
              </a:rPr>
              <a:t>ADDITIONAL TEAM MEMBERS </a:t>
            </a:r>
            <a:endParaRPr lang="en-US" sz="2800" dirty="0"/>
          </a:p>
        </p:txBody>
      </p:sp>
      <p:sp>
        <p:nvSpPr>
          <p:cNvPr id="4" name="Content Placeholder 3"/>
          <p:cNvSpPr>
            <a:spLocks noGrp="1"/>
          </p:cNvSpPr>
          <p:nvPr>
            <p:ph idx="1"/>
          </p:nvPr>
        </p:nvSpPr>
        <p:spPr/>
        <p:txBody>
          <a:bodyPr/>
          <a:lstStyle/>
          <a:p>
            <a:r>
              <a:rPr lang="en-US" dirty="0" smtClean="0"/>
              <a:t>Utility Provider</a:t>
            </a:r>
          </a:p>
          <a:p>
            <a:r>
              <a:rPr lang="en-US" dirty="0" smtClean="0"/>
              <a:t>Financial Partner</a:t>
            </a:r>
          </a:p>
          <a:p>
            <a:r>
              <a:rPr lang="en-US" dirty="0" smtClean="0"/>
              <a:t>Tax Specialist</a:t>
            </a:r>
          </a:p>
          <a:p>
            <a:r>
              <a:rPr lang="en-US" dirty="0" smtClean="0"/>
              <a:t>OEM Partner</a:t>
            </a:r>
          </a:p>
          <a:p>
            <a:r>
              <a:rPr lang="en-US" dirty="0" smtClean="0"/>
              <a:t>Water Treatment</a:t>
            </a:r>
            <a:endParaRPr lang="en-US" dirty="0"/>
          </a:p>
        </p:txBody>
      </p:sp>
    </p:spTree>
    <p:extLst>
      <p:ext uri="{BB962C8B-B14F-4D97-AF65-F5344CB8AC3E}">
        <p14:creationId xmlns:p14="http://schemas.microsoft.com/office/powerpoint/2010/main" val="3861008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2800" dirty="0" smtClean="0">
                <a:solidFill>
                  <a:srgbClr val="4F81BD">
                    <a:lumMod val="75000"/>
                  </a:srgbClr>
                </a:solidFill>
              </a:rPr>
              <a:t>Post Installation Considerations</a:t>
            </a:r>
            <a:endParaRPr lang="en-US" sz="2800" dirty="0"/>
          </a:p>
        </p:txBody>
      </p:sp>
      <p:sp>
        <p:nvSpPr>
          <p:cNvPr id="4" name="Content Placeholder 3"/>
          <p:cNvSpPr>
            <a:spLocks noGrp="1"/>
          </p:cNvSpPr>
          <p:nvPr>
            <p:ph idx="1"/>
          </p:nvPr>
        </p:nvSpPr>
        <p:spPr/>
        <p:txBody>
          <a:bodyPr>
            <a:normAutofit fontScale="85000" lnSpcReduction="20000"/>
          </a:bodyPr>
          <a:lstStyle/>
          <a:p>
            <a:r>
              <a:rPr lang="en-US" dirty="0" smtClean="0"/>
              <a:t>Post Project Documents</a:t>
            </a:r>
          </a:p>
          <a:p>
            <a:pPr lvl="1"/>
            <a:r>
              <a:rPr lang="en-US" dirty="0" smtClean="0"/>
              <a:t>Document model and serial numbers of all equipment</a:t>
            </a:r>
          </a:p>
          <a:p>
            <a:r>
              <a:rPr lang="en-US" dirty="0" smtClean="0"/>
              <a:t>Training, Training, Training!</a:t>
            </a:r>
          </a:p>
          <a:p>
            <a:pPr lvl="1"/>
            <a:r>
              <a:rPr lang="en-US" dirty="0" smtClean="0"/>
              <a:t>Factory training and on going training is critical for success</a:t>
            </a:r>
          </a:p>
          <a:p>
            <a:r>
              <a:rPr lang="en-US" dirty="0" smtClean="0"/>
              <a:t>Maintenance Program</a:t>
            </a:r>
          </a:p>
          <a:p>
            <a:pPr lvl="1"/>
            <a:r>
              <a:rPr lang="en-US" dirty="0" smtClean="0"/>
              <a:t>Find a factory trained trusted advisor</a:t>
            </a:r>
            <a:endParaRPr lang="en-US" dirty="0"/>
          </a:p>
          <a:p>
            <a:r>
              <a:rPr lang="en-US" dirty="0" smtClean="0"/>
              <a:t>Recommissioning Program</a:t>
            </a:r>
          </a:p>
          <a:p>
            <a:pPr lvl="1"/>
            <a:r>
              <a:rPr lang="en-US" dirty="0" smtClean="0"/>
              <a:t>Keep the systems operating optimally for best performance</a:t>
            </a:r>
          </a:p>
          <a:p>
            <a:endParaRPr lang="en-US" dirty="0" smtClean="0"/>
          </a:p>
          <a:p>
            <a:endParaRPr lang="en-US" dirty="0"/>
          </a:p>
        </p:txBody>
      </p:sp>
    </p:spTree>
    <p:extLst>
      <p:ext uri="{BB962C8B-B14F-4D97-AF65-F5344CB8AC3E}">
        <p14:creationId xmlns:p14="http://schemas.microsoft.com/office/powerpoint/2010/main" val="3835444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2800" dirty="0" smtClean="0">
                <a:solidFill>
                  <a:srgbClr val="4F81BD">
                    <a:lumMod val="75000"/>
                  </a:srgbClr>
                </a:solidFill>
              </a:rPr>
              <a:t>Maintenance programs</a:t>
            </a:r>
            <a:endParaRPr lang="en-US" sz="2800" dirty="0"/>
          </a:p>
        </p:txBody>
      </p:sp>
      <p:sp>
        <p:nvSpPr>
          <p:cNvPr id="4" name="Content Placeholder 3"/>
          <p:cNvSpPr>
            <a:spLocks noGrp="1"/>
          </p:cNvSpPr>
          <p:nvPr>
            <p:ph idx="1"/>
          </p:nvPr>
        </p:nvSpPr>
        <p:spPr/>
        <p:txBody>
          <a:bodyPr>
            <a:normAutofit fontScale="62500" lnSpcReduction="20000"/>
          </a:bodyPr>
          <a:lstStyle/>
          <a:p>
            <a:r>
              <a:rPr lang="en-US" dirty="0" smtClean="0"/>
              <a:t>Reactive </a:t>
            </a:r>
          </a:p>
          <a:p>
            <a:pPr lvl="1"/>
            <a:r>
              <a:rPr lang="en-US" dirty="0" smtClean="0"/>
              <a:t>Fix on fail approach</a:t>
            </a:r>
          </a:p>
          <a:p>
            <a:pPr lvl="1"/>
            <a:r>
              <a:rPr lang="en-US" dirty="0" smtClean="0"/>
              <a:t>Average cost approx. $18 </a:t>
            </a:r>
            <a:r>
              <a:rPr lang="en-US" dirty="0"/>
              <a:t>per hp. </a:t>
            </a:r>
            <a:r>
              <a:rPr lang="en-US" dirty="0" smtClean="0"/>
              <a:t>per year</a:t>
            </a:r>
          </a:p>
          <a:p>
            <a:pPr marL="457200" lvl="1" indent="0">
              <a:buNone/>
            </a:pPr>
            <a:endParaRPr lang="en-US" dirty="0"/>
          </a:p>
          <a:p>
            <a:r>
              <a:rPr lang="en-US" dirty="0" smtClean="0"/>
              <a:t>Preventative</a:t>
            </a:r>
          </a:p>
          <a:p>
            <a:pPr lvl="1"/>
            <a:r>
              <a:rPr lang="en-US" dirty="0" smtClean="0"/>
              <a:t>Scheduled tasks per manufacture with critical software updates</a:t>
            </a:r>
          </a:p>
          <a:p>
            <a:pPr lvl="1"/>
            <a:r>
              <a:rPr lang="en-US" dirty="0" smtClean="0"/>
              <a:t>Average </a:t>
            </a:r>
            <a:r>
              <a:rPr lang="en-US" dirty="0"/>
              <a:t>cost </a:t>
            </a:r>
            <a:r>
              <a:rPr lang="en-US" dirty="0" smtClean="0"/>
              <a:t>$13 per hp. per year</a:t>
            </a:r>
            <a:endParaRPr lang="en-US" dirty="0"/>
          </a:p>
          <a:p>
            <a:pPr marL="457200" lvl="1" indent="0">
              <a:buNone/>
            </a:pPr>
            <a:endParaRPr lang="en-US" dirty="0" smtClean="0"/>
          </a:p>
          <a:p>
            <a:r>
              <a:rPr lang="en-US" dirty="0" smtClean="0"/>
              <a:t>Predictive</a:t>
            </a:r>
          </a:p>
          <a:p>
            <a:pPr lvl="1"/>
            <a:r>
              <a:rPr lang="en-US" dirty="0" smtClean="0"/>
              <a:t>Thermal Imaging</a:t>
            </a:r>
          </a:p>
          <a:p>
            <a:pPr lvl="1"/>
            <a:r>
              <a:rPr lang="en-US" dirty="0" smtClean="0"/>
              <a:t>Eddy Current Testing</a:t>
            </a:r>
          </a:p>
          <a:p>
            <a:pPr lvl="1"/>
            <a:r>
              <a:rPr lang="en-US" dirty="0" smtClean="0"/>
              <a:t>Vibration Analysis</a:t>
            </a:r>
          </a:p>
          <a:p>
            <a:pPr lvl="1"/>
            <a:r>
              <a:rPr lang="en-US" dirty="0" smtClean="0"/>
              <a:t>Average </a:t>
            </a:r>
            <a:r>
              <a:rPr lang="en-US" dirty="0"/>
              <a:t>cost approx. </a:t>
            </a:r>
            <a:r>
              <a:rPr lang="en-US" dirty="0" smtClean="0"/>
              <a:t>$9 per </a:t>
            </a:r>
            <a:r>
              <a:rPr lang="en-US" dirty="0"/>
              <a:t>hp. </a:t>
            </a:r>
            <a:r>
              <a:rPr lang="en-US" dirty="0" smtClean="0"/>
              <a:t>per </a:t>
            </a:r>
            <a:r>
              <a:rPr lang="en-US" dirty="0"/>
              <a:t>year</a:t>
            </a:r>
          </a:p>
          <a:p>
            <a:pPr lvl="1"/>
            <a:endParaRPr lang="en-US" dirty="0"/>
          </a:p>
          <a:p>
            <a:pPr lvl="1"/>
            <a:endParaRPr lang="en-US" dirty="0" smtClean="0"/>
          </a:p>
          <a:p>
            <a:endParaRPr lang="en-US" dirty="0"/>
          </a:p>
        </p:txBody>
      </p:sp>
    </p:spTree>
    <p:extLst>
      <p:ext uri="{BB962C8B-B14F-4D97-AF65-F5344CB8AC3E}">
        <p14:creationId xmlns:p14="http://schemas.microsoft.com/office/powerpoint/2010/main" val="3665332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2800" dirty="0" smtClean="0">
                <a:solidFill>
                  <a:srgbClr val="4F81BD">
                    <a:lumMod val="75000"/>
                  </a:srgbClr>
                </a:solidFill>
              </a:rPr>
              <a:t>value of Predictive maintenance</a:t>
            </a:r>
            <a:endParaRPr lang="en-US" sz="2800" dirty="0"/>
          </a:p>
        </p:txBody>
      </p:sp>
      <p:sp>
        <p:nvSpPr>
          <p:cNvPr id="4" name="Content Placeholder 3"/>
          <p:cNvSpPr>
            <a:spLocks noGrp="1"/>
          </p:cNvSpPr>
          <p:nvPr>
            <p:ph idx="1"/>
          </p:nvPr>
        </p:nvSpPr>
        <p:spPr/>
        <p:txBody>
          <a:bodyPr/>
          <a:lstStyle/>
          <a:p>
            <a:r>
              <a:rPr lang="en-US" dirty="0" smtClean="0"/>
              <a:t>Return on investment  - 10 times</a:t>
            </a:r>
          </a:p>
          <a:p>
            <a:r>
              <a:rPr lang="en-US" dirty="0" smtClean="0"/>
              <a:t>Reduction in maintenance cost – 25% to 30%</a:t>
            </a:r>
          </a:p>
          <a:p>
            <a:r>
              <a:rPr lang="en-US" dirty="0" smtClean="0"/>
              <a:t>Elimination of Breakdown – 70% to 75%</a:t>
            </a:r>
          </a:p>
          <a:p>
            <a:r>
              <a:rPr lang="en-US" dirty="0" smtClean="0"/>
              <a:t>Reduction in downtime – 35% to 45%</a:t>
            </a:r>
          </a:p>
          <a:p>
            <a:r>
              <a:rPr lang="en-US" dirty="0" smtClean="0"/>
              <a:t>Increased production – 20% to 25%</a:t>
            </a:r>
            <a:endParaRPr lang="en-US" dirty="0"/>
          </a:p>
          <a:p>
            <a:endParaRPr lang="en-US" dirty="0" smtClean="0"/>
          </a:p>
        </p:txBody>
      </p:sp>
    </p:spTree>
    <p:extLst>
      <p:ext uri="{BB962C8B-B14F-4D97-AF65-F5344CB8AC3E}">
        <p14:creationId xmlns:p14="http://schemas.microsoft.com/office/powerpoint/2010/main" val="3667606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p:txBody>
          <a:bodyPr lIns="91440" tIns="45720" rIns="91440" bIns="45720" anchor="t">
            <a:normAutofit fontScale="90000"/>
          </a:bodyPr>
          <a:lstStyle/>
          <a:p>
            <a:pPr algn="ctr"/>
            <a:r>
              <a:rPr lang="en-US" dirty="0" smtClean="0"/>
              <a:t>  </a:t>
            </a:r>
            <a:r>
              <a:rPr lang="en-US" sz="3100" dirty="0" smtClean="0"/>
              <a:t>Energy Recovery Rooftop Unit</a:t>
            </a:r>
          </a:p>
        </p:txBody>
      </p:sp>
      <p:pic>
        <p:nvPicPr>
          <p:cNvPr id="4" name="Picture 5"/>
          <p:cNvPicPr>
            <a:picLocks noChangeAspect="1" noChangeArrowheads="1"/>
          </p:cNvPicPr>
          <p:nvPr/>
        </p:nvPicPr>
        <p:blipFill>
          <a:blip r:embed="rId3" cstate="print"/>
          <a:srcRect/>
          <a:stretch>
            <a:fillRect/>
          </a:stretch>
        </p:blipFill>
        <p:spPr bwMode="auto">
          <a:xfrm>
            <a:off x="609600" y="914400"/>
            <a:ext cx="8001000" cy="5334000"/>
          </a:xfrm>
          <a:prstGeom prst="rect">
            <a:avLst/>
          </a:prstGeom>
          <a:noFill/>
          <a:ln w="9525">
            <a:noFill/>
            <a:miter lim="800000"/>
            <a:headEnd/>
            <a:tailEnd/>
          </a:ln>
        </p:spPr>
      </p:pic>
    </p:spTree>
    <p:extLst>
      <p:ext uri="{BB962C8B-B14F-4D97-AF65-F5344CB8AC3E}">
        <p14:creationId xmlns:p14="http://schemas.microsoft.com/office/powerpoint/2010/main" val="1019357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8991600" cy="792162"/>
          </a:xfrm>
          <a:prstGeom prst="rect">
            <a:avLst/>
          </a:prstGeom>
        </p:spPr>
        <p:txBody>
          <a:bodyPr/>
          <a:lstStyle>
            <a:lvl1pPr algn="ctr" defTabSz="914400" rtl="0" eaLnBrk="1" latinLnBrk="0" hangingPunct="1">
              <a:spcBef>
                <a:spcPct val="0"/>
              </a:spcBef>
              <a:buNone/>
              <a:defRPr sz="3600" kern="1200">
                <a:solidFill>
                  <a:schemeClr val="tx1"/>
                </a:solidFill>
                <a:latin typeface="Arial Narrow" pitchFamily="34" charset="0"/>
                <a:ea typeface="+mj-ea"/>
                <a:cs typeface="+mj-cs"/>
              </a:defRPr>
            </a:lvl1pPr>
          </a:lstStyle>
          <a:p>
            <a:pPr algn="l"/>
            <a:r>
              <a:rPr lang="en-US" sz="2400" b="1" i="1" dirty="0" smtClean="0">
                <a:solidFill>
                  <a:schemeClr val="bg1"/>
                </a:solidFill>
                <a:latin typeface="+mj-lt"/>
              </a:rPr>
              <a:t>Dual Height Energy Recovery AHU </a:t>
            </a:r>
            <a:r>
              <a:rPr lang="en-US" sz="2400" b="1" i="1" dirty="0">
                <a:solidFill>
                  <a:schemeClr val="bg1"/>
                </a:solidFill>
                <a:latin typeface="+mj-lt"/>
              </a:rPr>
              <a:t>– Daikin </a:t>
            </a:r>
            <a:r>
              <a:rPr lang="en-US" sz="2400" b="1" i="1" dirty="0" smtClean="0">
                <a:solidFill>
                  <a:schemeClr val="bg1"/>
                </a:solidFill>
                <a:latin typeface="+mj-lt"/>
              </a:rPr>
              <a:t>Applied Custom</a:t>
            </a:r>
            <a:endParaRPr lang="en-US" sz="2400" b="1" i="1" dirty="0">
              <a:solidFill>
                <a:schemeClr val="bg1"/>
              </a:solidFill>
              <a:latin typeface="+mj-lt"/>
            </a:endParaRPr>
          </a:p>
        </p:txBody>
      </p:sp>
      <p:sp>
        <p:nvSpPr>
          <p:cNvPr id="17" name="Content Placeholder 4"/>
          <p:cNvSpPr txBox="1">
            <a:spLocks/>
          </p:cNvSpPr>
          <p:nvPr/>
        </p:nvSpPr>
        <p:spPr>
          <a:xfrm>
            <a:off x="609600" y="761999"/>
            <a:ext cx="8534400" cy="2590801"/>
          </a:xfrm>
          <a:prstGeom prst="rect">
            <a:avLst/>
          </a:prstGeom>
        </p:spPr>
        <p:txBody>
          <a:bodyPr numCol="2">
            <a:normAutofit/>
          </a:bodyPr>
          <a:lstStyle>
            <a:lvl1pPr marL="233363" indent="-233363" algn="l" defTabSz="914400" rtl="0" eaLnBrk="1" latinLnBrk="0" hangingPunct="1">
              <a:spcBef>
                <a:spcPct val="20000"/>
              </a:spcBef>
              <a:buFont typeface="Arial" pitchFamily="34" charset="0"/>
              <a:buChar char="•"/>
              <a:defRPr sz="3200" kern="1200">
                <a:solidFill>
                  <a:schemeClr val="tx1"/>
                </a:solidFill>
                <a:latin typeface="Arial Narrow" pitchFamily="34" charset="0"/>
                <a:ea typeface="+mn-ea"/>
                <a:cs typeface="+mn-cs"/>
              </a:defRPr>
            </a:lvl1pPr>
            <a:lvl2pPr marL="690563" indent="-233363" algn="l" defTabSz="914400" rtl="0" eaLnBrk="1" latinLnBrk="0" hangingPunct="1">
              <a:spcBef>
                <a:spcPct val="20000"/>
              </a:spcBef>
              <a:buFont typeface="Arial" pitchFamily="34" charset="0"/>
              <a:buChar char="–"/>
              <a:defRPr sz="2800" kern="1200">
                <a:solidFill>
                  <a:schemeClr val="tx1"/>
                </a:solidFill>
                <a:latin typeface="Arial Narrow" pitchFamily="34" charset="0"/>
                <a:ea typeface="+mn-ea"/>
                <a:cs typeface="+mn-cs"/>
              </a:defRPr>
            </a:lvl2pPr>
            <a:lvl3pPr marL="1089025" indent="-174625" algn="l" defTabSz="914400" rtl="0" eaLnBrk="1" latinLnBrk="0" hangingPunct="1">
              <a:spcBef>
                <a:spcPct val="20000"/>
              </a:spcBef>
              <a:buFont typeface="Arial" pitchFamily="34" charset="0"/>
              <a:buChar char="•"/>
              <a:defRPr sz="2400" kern="1200">
                <a:solidFill>
                  <a:schemeClr val="tx1"/>
                </a:solidFill>
                <a:latin typeface="Arial Narrow" pitchFamily="34" charset="0"/>
                <a:ea typeface="+mn-ea"/>
                <a:cs typeface="+mn-cs"/>
              </a:defRPr>
            </a:lvl3pPr>
            <a:lvl4pPr marL="1546225" indent="-174625" algn="l" defTabSz="914400" rtl="0" eaLnBrk="1" latinLnBrk="0" hangingPunct="1">
              <a:spcBef>
                <a:spcPct val="20000"/>
              </a:spcBef>
              <a:buFont typeface="Arial" pitchFamily="34" charset="0"/>
              <a:buChar char="–"/>
              <a:defRPr sz="2000" kern="1200">
                <a:solidFill>
                  <a:schemeClr val="tx1"/>
                </a:solidFill>
                <a:latin typeface="Arial Narrow" pitchFamily="34" charset="0"/>
                <a:ea typeface="+mn-ea"/>
                <a:cs typeface="+mn-cs"/>
              </a:defRPr>
            </a:lvl4pPr>
            <a:lvl5pPr marL="2003425" indent="-174625" algn="l" defTabSz="914400" rtl="0" eaLnBrk="1" latinLnBrk="0" hangingPunct="1">
              <a:spcBef>
                <a:spcPct val="20000"/>
              </a:spcBef>
              <a:buFont typeface="Arial" pitchFamily="34" charset="0"/>
              <a:buChar char="»"/>
              <a:defRPr sz="20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Challenges</a:t>
            </a:r>
          </a:p>
          <a:p>
            <a:pPr lvl="1"/>
            <a:r>
              <a:rPr lang="en-US" sz="2400" dirty="0" smtClean="0"/>
              <a:t>LEED Gold</a:t>
            </a:r>
          </a:p>
          <a:p>
            <a:pPr lvl="1"/>
            <a:r>
              <a:rPr lang="en-US" sz="2400" dirty="0" smtClean="0"/>
              <a:t>Over Budget</a:t>
            </a:r>
          </a:p>
          <a:p>
            <a:pPr lvl="1"/>
            <a:r>
              <a:rPr lang="en-US" sz="2400" dirty="0" smtClean="0"/>
              <a:t>Forced Custom Approach</a:t>
            </a:r>
          </a:p>
          <a:p>
            <a:pPr lvl="1"/>
            <a:endParaRPr lang="en-US" sz="2400" dirty="0"/>
          </a:p>
          <a:p>
            <a:r>
              <a:rPr lang="en-US" sz="2400" dirty="0" smtClean="0"/>
              <a:t>Partnership Results: </a:t>
            </a:r>
          </a:p>
          <a:p>
            <a:pPr lvl="1"/>
            <a:r>
              <a:rPr lang="en-US" sz="2400" dirty="0" smtClean="0"/>
              <a:t>LEED Goals Met</a:t>
            </a:r>
          </a:p>
          <a:p>
            <a:pPr lvl="1"/>
            <a:r>
              <a:rPr lang="en-US" sz="2400" dirty="0" smtClean="0"/>
              <a:t>Budget Goals Met</a:t>
            </a:r>
          </a:p>
          <a:p>
            <a:pPr lvl="1"/>
            <a:r>
              <a:rPr lang="en-US" sz="2400" dirty="0" smtClean="0"/>
              <a:t>Customer Expectations Met</a:t>
            </a:r>
          </a:p>
        </p:txBody>
      </p:sp>
      <p:pic>
        <p:nvPicPr>
          <p:cNvPr id="419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2868464"/>
            <a:ext cx="8686800" cy="315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noAutofit/>
          </a:bodyPr>
          <a:lstStyle/>
          <a:p>
            <a:pPr algn="ctr"/>
            <a:r>
              <a:rPr lang="en-US" sz="2800" dirty="0" smtClean="0"/>
              <a:t>Leed gold school project</a:t>
            </a:r>
            <a:endParaRPr lang="en-US" sz="2800" dirty="0"/>
          </a:p>
        </p:txBody>
      </p:sp>
    </p:spTree>
    <p:extLst>
      <p:ext uri="{BB962C8B-B14F-4D97-AF65-F5344CB8AC3E}">
        <p14:creationId xmlns:p14="http://schemas.microsoft.com/office/powerpoint/2010/main" val="25150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p:cNvSpPr>
          <p:nvPr>
            <p:ph type="title"/>
          </p:nvPr>
        </p:nvSpPr>
        <p:spPr>
          <a:xfrm>
            <a:off x="457200" y="274637"/>
            <a:ext cx="8229600" cy="1143000"/>
          </a:xfrm>
        </p:spPr>
        <p:txBody>
          <a:bodyPr/>
          <a:lstStyle/>
          <a:p>
            <a:r>
              <a:rPr lang="en-US" sz="2800" b="1" cap="small" dirty="0" smtClean="0">
                <a:solidFill>
                  <a:srgbClr val="4F81BD">
                    <a:lumMod val="75000"/>
                  </a:srgbClr>
                </a:solidFill>
                <a:latin typeface="Arial" panose="020B0604020202020204" pitchFamily="34" charset="0"/>
              </a:rPr>
              <a:t>Variable Flow Verses Constant Flow</a:t>
            </a:r>
            <a:endParaRPr lang="en-US" dirty="0" smtClean="0"/>
          </a:p>
        </p:txBody>
      </p:sp>
      <p:sp>
        <p:nvSpPr>
          <p:cNvPr id="10" name="Rectangle 3"/>
          <p:cNvSpPr txBox="1">
            <a:spLocks/>
          </p:cNvSpPr>
          <p:nvPr/>
        </p:nvSpPr>
        <p:spPr>
          <a:xfrm>
            <a:off x="381000" y="1295400"/>
            <a:ext cx="3733800" cy="4953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t>Best improvement to a chiller plant is variable flow</a:t>
            </a:r>
          </a:p>
          <a:p>
            <a:pPr lvl="1"/>
            <a:r>
              <a:rPr lang="en-US" sz="2000" dirty="0" smtClean="0"/>
              <a:t>Required by Std 90.1, 189.1</a:t>
            </a:r>
          </a:p>
          <a:p>
            <a:pPr lvl="1"/>
            <a:r>
              <a:rPr lang="en-US" sz="2000" dirty="0" smtClean="0"/>
              <a:t>Std 90.1-2010 6.5.4.1</a:t>
            </a:r>
          </a:p>
          <a:p>
            <a:pPr lvl="1"/>
            <a:r>
              <a:rPr lang="en-US" sz="2000" dirty="0" smtClean="0"/>
              <a:t>Over 75 hp</a:t>
            </a:r>
          </a:p>
          <a:p>
            <a:pPr lvl="1"/>
            <a:r>
              <a:rPr lang="en-US" sz="2000" dirty="0" smtClean="0"/>
              <a:t>More than 3 control valves</a:t>
            </a:r>
          </a:p>
          <a:p>
            <a:r>
              <a:rPr lang="en-US" sz="2000" dirty="0" smtClean="0"/>
              <a:t>Lowers capital cost of piping and pumps</a:t>
            </a:r>
          </a:p>
          <a:p>
            <a:r>
              <a:rPr lang="en-US" sz="2000" dirty="0" smtClean="0"/>
              <a:t>More complex</a:t>
            </a:r>
          </a:p>
        </p:txBody>
      </p:sp>
      <p:graphicFrame>
        <p:nvGraphicFramePr>
          <p:cNvPr id="11" name="Object 4"/>
          <p:cNvGraphicFramePr>
            <a:graphicFrameLocks noChangeAspect="1"/>
          </p:cNvGraphicFramePr>
          <p:nvPr>
            <p:extLst>
              <p:ext uri="{D42A27DB-BD31-4B8C-83A1-F6EECF244321}">
                <p14:modId xmlns:p14="http://schemas.microsoft.com/office/powerpoint/2010/main" val="3115072611"/>
              </p:ext>
            </p:extLst>
          </p:nvPr>
        </p:nvGraphicFramePr>
        <p:xfrm>
          <a:off x="4038600" y="1981200"/>
          <a:ext cx="4857126" cy="2876550"/>
        </p:xfrm>
        <a:graphic>
          <a:graphicData uri="http://schemas.openxmlformats.org/presentationml/2006/ole">
            <mc:AlternateContent xmlns:mc="http://schemas.openxmlformats.org/markup-compatibility/2006">
              <mc:Choice xmlns:v="urn:schemas-microsoft-com:vml" Requires="v">
                <p:oleObj spid="_x0000_s4112" name="Chart" r:id="rId4" imgW="5886529" imgH="3486009" progId="Excel.Sheet.8">
                  <p:embed/>
                </p:oleObj>
              </mc:Choice>
              <mc:Fallback>
                <p:oleObj name="Chart" r:id="rId4" imgW="5886529" imgH="3486009"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981200"/>
                        <a:ext cx="4857126" cy="287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09918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HEATING Plant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18457"/>
            <a:ext cx="7696200" cy="53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63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2800" dirty="0" smtClean="0"/>
              <a:t>Select Vertical Market Trends</a:t>
            </a:r>
            <a:endParaRPr lang="en-US" sz="2800" dirty="0"/>
          </a:p>
        </p:txBody>
      </p:sp>
      <p:graphicFrame>
        <p:nvGraphicFramePr>
          <p:cNvPr id="6" name="Chart 5"/>
          <p:cNvGraphicFramePr>
            <a:graphicFrameLocks/>
          </p:cNvGraphicFramePr>
          <p:nvPr>
            <p:extLst>
              <p:ext uri="{D42A27DB-BD31-4B8C-83A1-F6EECF244321}">
                <p14:modId xmlns:p14="http://schemas.microsoft.com/office/powerpoint/2010/main" val="1154293528"/>
              </p:ext>
            </p:extLst>
          </p:nvPr>
        </p:nvGraphicFramePr>
        <p:xfrm>
          <a:off x="457200" y="762000"/>
          <a:ext cx="81534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2975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t>EMERGING TECHNOLOGIES</a:t>
            </a:r>
            <a:endParaRPr 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966788"/>
            <a:ext cx="699135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19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2" y="4406900"/>
            <a:ext cx="6821488" cy="1362075"/>
          </a:xfrm>
        </p:spPr>
        <p:txBody>
          <a:bodyPr/>
          <a:lstStyle/>
          <a:p>
            <a:r>
              <a:rPr lang="en-US" dirty="0" smtClean="0"/>
              <a:t>INTELLIGENT Building CONTROLS</a:t>
            </a:r>
            <a:endParaRPr lang="en-US" dirty="0"/>
          </a:p>
        </p:txBody>
      </p:sp>
    </p:spTree>
    <p:extLst>
      <p:ext uri="{BB962C8B-B14F-4D97-AF65-F5344CB8AC3E}">
        <p14:creationId xmlns:p14="http://schemas.microsoft.com/office/powerpoint/2010/main" val="675213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84227" y="21793"/>
            <a:ext cx="8229600" cy="889295"/>
          </a:xfrm>
        </p:spPr>
        <p:txBody>
          <a:bodyPr/>
          <a:lstStyle/>
          <a:p>
            <a:pPr algn="l"/>
            <a:r>
              <a:rPr lang="en-US" b="1" dirty="0" smtClean="0">
                <a:solidFill>
                  <a:schemeClr val="tx2">
                    <a:lumMod val="75000"/>
                  </a:schemeClr>
                </a:solidFill>
              </a:rPr>
              <a:t>External/Influencing Factors</a:t>
            </a:r>
            <a:endParaRPr lang="en-US" b="1" dirty="0">
              <a:solidFill>
                <a:schemeClr val="tx2">
                  <a:lumMod val="75000"/>
                </a:schemeClr>
              </a:solidFill>
            </a:endParaRPr>
          </a:p>
        </p:txBody>
      </p:sp>
      <p:sp>
        <p:nvSpPr>
          <p:cNvPr id="3" name="Slide Number Placeholder 3"/>
          <p:cNvSpPr txBox="1">
            <a:spLocks/>
          </p:cNvSpPr>
          <p:nvPr/>
        </p:nvSpPr>
        <p:spPr>
          <a:xfrm>
            <a:off x="65532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pic>
        <p:nvPicPr>
          <p:cNvPr id="4" name="Picture 2" descr="http://holykaw.alltop.com/wp-content/uploads/2009/12/5325812-media_httpdldropboxcomu299598global20warmingjpg_oAlyncEgnvphhu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2406230" cy="1761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6471" y="1143000"/>
            <a:ext cx="1862888" cy="369332"/>
          </a:xfrm>
          <a:prstGeom prst="rect">
            <a:avLst/>
          </a:prstGeom>
          <a:noFill/>
        </p:spPr>
        <p:txBody>
          <a:bodyPr wrap="square" rtlCol="0">
            <a:spAutoFit/>
          </a:bodyPr>
          <a:lstStyle/>
          <a:p>
            <a:r>
              <a:rPr lang="en-US" b="1" dirty="0" smtClean="0">
                <a:solidFill>
                  <a:schemeClr val="bg1"/>
                </a:solidFill>
              </a:rPr>
              <a:t>Environmental</a:t>
            </a:r>
            <a:endParaRPr lang="en-US" b="1" dirty="0">
              <a:solidFill>
                <a:schemeClr val="bg1"/>
              </a:solidFill>
            </a:endParaRPr>
          </a:p>
        </p:txBody>
      </p:sp>
      <p:pic>
        <p:nvPicPr>
          <p:cNvPr id="6" name="Picture 4" descr="http://enformable.com/wp-content/uploads/2013/02/Electric-Power-Gr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599" y="1143000"/>
            <a:ext cx="2414407" cy="1777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14312" y="1169894"/>
            <a:ext cx="1862888" cy="369332"/>
          </a:xfrm>
          <a:prstGeom prst="rect">
            <a:avLst/>
          </a:prstGeom>
          <a:noFill/>
        </p:spPr>
        <p:txBody>
          <a:bodyPr wrap="square" rtlCol="0">
            <a:spAutoFit/>
          </a:bodyPr>
          <a:lstStyle/>
          <a:p>
            <a:r>
              <a:rPr lang="en-US" b="1" dirty="0" smtClean="0">
                <a:solidFill>
                  <a:schemeClr val="bg1"/>
                </a:solidFill>
              </a:rPr>
              <a:t>Aging Power Grid</a:t>
            </a:r>
            <a:endParaRPr lang="en-US" b="1" dirty="0">
              <a:solidFill>
                <a:schemeClr val="bg1"/>
              </a:solidFill>
            </a:endParaRPr>
          </a:p>
        </p:txBody>
      </p:sp>
      <p:pic>
        <p:nvPicPr>
          <p:cNvPr id="8" name="Picture 7"/>
          <p:cNvPicPr>
            <a:picLocks noChangeAspect="1"/>
          </p:cNvPicPr>
          <p:nvPr/>
        </p:nvPicPr>
        <p:blipFill>
          <a:blip r:embed="rId4"/>
          <a:stretch>
            <a:fillRect/>
          </a:stretch>
        </p:blipFill>
        <p:spPr>
          <a:xfrm>
            <a:off x="331694" y="4239974"/>
            <a:ext cx="2414408" cy="1779826"/>
          </a:xfrm>
          <a:prstGeom prst="rect">
            <a:avLst/>
          </a:prstGeom>
        </p:spPr>
      </p:pic>
      <p:pic>
        <p:nvPicPr>
          <p:cNvPr id="9" name="Picture 8"/>
          <p:cNvPicPr>
            <a:picLocks noChangeAspect="1"/>
          </p:cNvPicPr>
          <p:nvPr/>
        </p:nvPicPr>
        <p:blipFill>
          <a:blip r:embed="rId5"/>
          <a:stretch>
            <a:fillRect/>
          </a:stretch>
        </p:blipFill>
        <p:spPr>
          <a:xfrm>
            <a:off x="5943599" y="4239974"/>
            <a:ext cx="2482976" cy="1779826"/>
          </a:xfrm>
          <a:prstGeom prst="rect">
            <a:avLst/>
          </a:prstGeom>
        </p:spPr>
      </p:pic>
      <p:sp>
        <p:nvSpPr>
          <p:cNvPr id="10" name="TextBox 9"/>
          <p:cNvSpPr txBox="1"/>
          <p:nvPr/>
        </p:nvSpPr>
        <p:spPr>
          <a:xfrm>
            <a:off x="6250171" y="4213079"/>
            <a:ext cx="1862888" cy="369332"/>
          </a:xfrm>
          <a:prstGeom prst="rect">
            <a:avLst/>
          </a:prstGeom>
          <a:noFill/>
        </p:spPr>
        <p:txBody>
          <a:bodyPr wrap="square" rtlCol="0">
            <a:spAutoFit/>
          </a:bodyPr>
          <a:lstStyle/>
          <a:p>
            <a:r>
              <a:rPr lang="en-US" b="1" dirty="0" smtClean="0">
                <a:solidFill>
                  <a:schemeClr val="bg1"/>
                </a:solidFill>
              </a:rPr>
              <a:t>Profit Pressure</a:t>
            </a:r>
            <a:endParaRPr lang="en-US" b="1" dirty="0">
              <a:solidFill>
                <a:schemeClr val="bg1"/>
              </a:solidFill>
            </a:endParaRPr>
          </a:p>
        </p:txBody>
      </p:sp>
      <p:pic>
        <p:nvPicPr>
          <p:cNvPr id="11" name="Picture 10"/>
          <p:cNvPicPr>
            <a:picLocks noChangeAspect="1"/>
          </p:cNvPicPr>
          <p:nvPr/>
        </p:nvPicPr>
        <p:blipFill>
          <a:blip r:embed="rId6"/>
          <a:stretch>
            <a:fillRect/>
          </a:stretch>
        </p:blipFill>
        <p:spPr>
          <a:xfrm>
            <a:off x="3243113" y="2286000"/>
            <a:ext cx="2411060" cy="2218010"/>
          </a:xfrm>
          <a:prstGeom prst="rect">
            <a:avLst/>
          </a:prstGeom>
        </p:spPr>
      </p:pic>
      <p:sp>
        <p:nvSpPr>
          <p:cNvPr id="12" name="TextBox 11"/>
          <p:cNvSpPr txBox="1"/>
          <p:nvPr/>
        </p:nvSpPr>
        <p:spPr>
          <a:xfrm>
            <a:off x="3657600" y="2344492"/>
            <a:ext cx="1461872" cy="369332"/>
          </a:xfrm>
          <a:prstGeom prst="rect">
            <a:avLst/>
          </a:prstGeom>
          <a:solidFill>
            <a:schemeClr val="tx1">
              <a:lumMod val="65000"/>
              <a:lumOff val="35000"/>
            </a:schemeClr>
          </a:solidFill>
        </p:spPr>
        <p:txBody>
          <a:bodyPr wrap="square" rtlCol="0">
            <a:spAutoFit/>
          </a:bodyPr>
          <a:lstStyle/>
          <a:p>
            <a:pPr algn="ctr"/>
            <a:r>
              <a:rPr lang="en-US" b="1" dirty="0" smtClean="0">
                <a:solidFill>
                  <a:schemeClr val="bg1"/>
                </a:solidFill>
              </a:rPr>
              <a:t>Technology</a:t>
            </a:r>
            <a:endParaRPr lang="en-US" b="1" dirty="0">
              <a:solidFill>
                <a:schemeClr val="bg1"/>
              </a:solidFill>
            </a:endParaRPr>
          </a:p>
        </p:txBody>
      </p:sp>
      <p:sp>
        <p:nvSpPr>
          <p:cNvPr id="13" name="TextBox 12"/>
          <p:cNvSpPr txBox="1"/>
          <p:nvPr/>
        </p:nvSpPr>
        <p:spPr>
          <a:xfrm>
            <a:off x="3717707" y="4133224"/>
            <a:ext cx="1461872" cy="369332"/>
          </a:xfrm>
          <a:prstGeom prst="rect">
            <a:avLst/>
          </a:prstGeom>
          <a:solidFill>
            <a:schemeClr val="tx1">
              <a:lumMod val="65000"/>
              <a:lumOff val="35000"/>
            </a:schemeClr>
          </a:solidFill>
        </p:spPr>
        <p:txBody>
          <a:bodyPr wrap="square" rtlCol="0">
            <a:spAutoFit/>
          </a:bodyPr>
          <a:lstStyle/>
          <a:p>
            <a:pPr algn="ctr"/>
            <a:r>
              <a:rPr lang="en-US" b="1" dirty="0" smtClean="0">
                <a:solidFill>
                  <a:schemeClr val="bg1"/>
                </a:solidFill>
              </a:rPr>
              <a:t>IoT</a:t>
            </a:r>
            <a:endParaRPr lang="en-US" b="1" dirty="0">
              <a:solidFill>
                <a:schemeClr val="bg1"/>
              </a:solidFill>
            </a:endParaRPr>
          </a:p>
        </p:txBody>
      </p:sp>
    </p:spTree>
    <p:extLst>
      <p:ext uri="{BB962C8B-B14F-4D97-AF65-F5344CB8AC3E}">
        <p14:creationId xmlns:p14="http://schemas.microsoft.com/office/powerpoint/2010/main" val="64149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27" y="21793"/>
            <a:ext cx="8229600" cy="889295"/>
          </a:xfrm>
        </p:spPr>
        <p:txBody>
          <a:bodyPr/>
          <a:lstStyle/>
          <a:p>
            <a:r>
              <a:rPr lang="en-US" dirty="0"/>
              <a:t>IoT Definition and Principles</a:t>
            </a:r>
          </a:p>
        </p:txBody>
      </p:sp>
      <p:sp>
        <p:nvSpPr>
          <p:cNvPr id="3" name="Footer Placeholder 2"/>
          <p:cNvSpPr txBox="1">
            <a:spLocks/>
          </p:cNvSpPr>
          <p:nvPr/>
        </p:nvSpPr>
        <p:spPr>
          <a:xfrm>
            <a:off x="3124200" y="6356351"/>
            <a:ext cx="2895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white">
                    <a:lumMod val="50000"/>
                  </a:prstClr>
                </a:solidFill>
                <a:cs typeface="Arial" panose="020B0604020202020204" pitchFamily="34" charset="0"/>
              </a:rPr>
              <a:t>©2015 Daikin Applied  </a:t>
            </a:r>
          </a:p>
        </p:txBody>
      </p:sp>
      <p:grpSp>
        <p:nvGrpSpPr>
          <p:cNvPr id="4" name="Group 3"/>
          <p:cNvGrpSpPr/>
          <p:nvPr/>
        </p:nvGrpSpPr>
        <p:grpSpPr>
          <a:xfrm>
            <a:off x="529737" y="1694827"/>
            <a:ext cx="8084527" cy="2952330"/>
            <a:chOff x="404445" y="1602710"/>
            <a:chExt cx="11894556" cy="3936440"/>
          </a:xfrm>
          <a:effectLst>
            <a:reflection blurRad="6350" stA="52000" endA="300" endPos="35000" dir="5400000" sy="-100000" algn="bl" rotWithShape="0"/>
          </a:effectLst>
        </p:grpSpPr>
        <p:sp>
          <p:nvSpPr>
            <p:cNvPr id="5" name="Rounded Rectangle 4"/>
            <p:cNvSpPr/>
            <p:nvPr/>
          </p:nvSpPr>
          <p:spPr>
            <a:xfrm>
              <a:off x="404445" y="1602711"/>
              <a:ext cx="2343160" cy="3936439"/>
            </a:xfrm>
            <a:prstGeom prst="roundRect">
              <a:avLst/>
            </a:prstGeom>
            <a:gradFill flip="none" rotWithShape="1">
              <a:gsLst>
                <a:gs pos="0">
                  <a:srgbClr val="0860A8">
                    <a:lumMod val="60000"/>
                    <a:lumOff val="40000"/>
                  </a:srgbClr>
                </a:gs>
                <a:gs pos="50000">
                  <a:srgbClr val="0860A8"/>
                </a:gs>
                <a:gs pos="100000">
                  <a:schemeClr val="accent1">
                    <a:lumMod val="75000"/>
                  </a:schemeClr>
                </a:gs>
              </a:gsLst>
              <a:lin ang="54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44923" tIns="68580" rIns="44923" bIns="0" anchor="t" anchorCtr="1"/>
            <a:lstStyle/>
            <a:p>
              <a:pPr algn="ctr" defTabSz="642922">
                <a:spcBef>
                  <a:spcPts val="141"/>
                </a:spcBef>
                <a:spcAft>
                  <a:spcPts val="141"/>
                </a:spcAft>
              </a:pPr>
              <a:r>
                <a:rPr lang="en-US" sz="2700" b="1" kern="0" dirty="0">
                  <a:solidFill>
                    <a:srgbClr val="FFFF00"/>
                  </a:solidFill>
                  <a:effectLst>
                    <a:outerShdw blurRad="38100" dist="38100" dir="2700000" algn="tl">
                      <a:srgbClr val="000000">
                        <a:alpha val="43137"/>
                      </a:srgbClr>
                    </a:outerShdw>
                  </a:effectLst>
                </a:rPr>
                <a:t>1.</a:t>
              </a:r>
            </a:p>
            <a:p>
              <a:pPr algn="ctr" defTabSz="642922">
                <a:spcBef>
                  <a:spcPts val="141"/>
                </a:spcBef>
                <a:spcAft>
                  <a:spcPts val="141"/>
                </a:spcAft>
              </a:pPr>
              <a:r>
                <a:rPr lang="en-US" sz="1500" b="1" kern="0" dirty="0">
                  <a:solidFill>
                    <a:srgbClr val="FFFF00"/>
                  </a:solidFill>
                  <a:effectLst>
                    <a:outerShdw blurRad="38100" dist="38100" dir="2700000" algn="tl">
                      <a:srgbClr val="000000">
                        <a:alpha val="43137"/>
                      </a:srgbClr>
                    </a:outerShdw>
                  </a:effectLst>
                </a:rPr>
                <a:t>Edge to Cloud:</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Delivery of services across the enterprise, </a:t>
              </a:r>
              <a:r>
                <a:rPr lang="en-US" sz="1275" kern="0" dirty="0" smtClean="0">
                  <a:solidFill>
                    <a:prstClr val="white"/>
                  </a:solidFill>
                  <a:effectLst>
                    <a:outerShdw blurRad="38100" dist="38100" dir="2700000" algn="tl">
                      <a:srgbClr val="000000">
                        <a:alpha val="43137"/>
                      </a:srgbClr>
                    </a:outerShdw>
                  </a:effectLst>
                </a:rPr>
                <a:t/>
              </a:r>
              <a:br>
                <a:rPr lang="en-US" sz="1275" kern="0" dirty="0" smtClean="0">
                  <a:solidFill>
                    <a:prstClr val="white"/>
                  </a:solidFill>
                  <a:effectLst>
                    <a:outerShdw blurRad="38100" dist="38100" dir="2700000" algn="tl">
                      <a:srgbClr val="000000">
                        <a:alpha val="43137"/>
                      </a:srgbClr>
                    </a:outerShdw>
                  </a:effectLst>
                </a:rPr>
              </a:br>
              <a:r>
                <a:rPr lang="en-US" sz="1275" kern="0" dirty="0" smtClean="0">
                  <a:solidFill>
                    <a:prstClr val="white"/>
                  </a:solidFill>
                  <a:effectLst>
                    <a:outerShdw blurRad="38100" dist="38100" dir="2700000" algn="tl">
                      <a:srgbClr val="000000">
                        <a:alpha val="43137"/>
                      </a:srgbClr>
                    </a:outerShdw>
                  </a:effectLst>
                </a:rPr>
                <a:t>across </a:t>
              </a:r>
              <a:r>
                <a:rPr lang="en-US" sz="1275" kern="0" dirty="0">
                  <a:solidFill>
                    <a:prstClr val="white"/>
                  </a:solidFill>
                  <a:effectLst>
                    <a:outerShdw blurRad="38100" dist="38100" dir="2700000" algn="tl">
                      <a:srgbClr val="000000">
                        <a:alpha val="43137"/>
                      </a:srgbClr>
                    </a:outerShdw>
                  </a:effectLst>
                </a:rPr>
                <a:t>the globe.  Compute and comms close to the edge, but securely cloud connected.</a:t>
              </a:r>
            </a:p>
          </p:txBody>
        </p:sp>
        <p:sp>
          <p:nvSpPr>
            <p:cNvPr id="6" name="Rounded Rectangle 5"/>
            <p:cNvSpPr/>
            <p:nvPr/>
          </p:nvSpPr>
          <p:spPr>
            <a:xfrm>
              <a:off x="2792294" y="1602711"/>
              <a:ext cx="2343160" cy="3936439"/>
            </a:xfrm>
            <a:prstGeom prst="roundRect">
              <a:avLst/>
            </a:prstGeom>
            <a:gradFill flip="none" rotWithShape="1">
              <a:gsLst>
                <a:gs pos="0">
                  <a:srgbClr val="0860A8">
                    <a:lumMod val="60000"/>
                    <a:lumOff val="40000"/>
                  </a:srgbClr>
                </a:gs>
                <a:gs pos="50000">
                  <a:srgbClr val="0860A8"/>
                </a:gs>
                <a:gs pos="100000">
                  <a:schemeClr val="accent1">
                    <a:lumMod val="75000"/>
                  </a:schemeClr>
                </a:gs>
              </a:gsLst>
              <a:lin ang="54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44923" tIns="68580" rIns="44923" bIns="0" anchor="t" anchorCtr="1"/>
            <a:lstStyle/>
            <a:p>
              <a:pPr algn="ctr" defTabSz="642922">
                <a:spcBef>
                  <a:spcPts val="141"/>
                </a:spcBef>
                <a:spcAft>
                  <a:spcPts val="141"/>
                </a:spcAft>
              </a:pPr>
              <a:r>
                <a:rPr lang="en-US" sz="2700" b="1" kern="0" dirty="0">
                  <a:solidFill>
                    <a:srgbClr val="FFFF00"/>
                  </a:solidFill>
                  <a:effectLst>
                    <a:outerShdw blurRad="38100" dist="38100" dir="2700000" algn="tl">
                      <a:srgbClr val="000000">
                        <a:alpha val="43137"/>
                      </a:srgbClr>
                    </a:outerShdw>
                  </a:effectLst>
                </a:rPr>
                <a:t>2.</a:t>
              </a:r>
            </a:p>
            <a:p>
              <a:pPr algn="ctr" defTabSz="642922">
                <a:spcBef>
                  <a:spcPts val="141"/>
                </a:spcBef>
                <a:spcAft>
                  <a:spcPts val="141"/>
                </a:spcAft>
              </a:pPr>
              <a:r>
                <a:rPr lang="en-US" sz="1500" b="1" kern="0" dirty="0">
                  <a:solidFill>
                    <a:srgbClr val="FFFF00"/>
                  </a:solidFill>
                  <a:effectLst>
                    <a:outerShdw blurRad="38100" dist="38100" dir="2700000" algn="tl">
                      <a:srgbClr val="000000">
                        <a:alpha val="43137"/>
                      </a:srgbClr>
                    </a:outerShdw>
                  </a:effectLst>
                </a:rPr>
                <a:t>Mobility:  </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Ability to visualize interact anywhere on the planet.</a:t>
              </a:r>
            </a:p>
            <a:p>
              <a:pPr algn="ctr" defTabSz="642922">
                <a:spcBef>
                  <a:spcPts val="141"/>
                </a:spcBef>
                <a:spcAft>
                  <a:spcPts val="141"/>
                </a:spcAft>
              </a:pPr>
              <a:endParaRPr lang="en-US" sz="525" kern="0" dirty="0">
                <a:solidFill>
                  <a:prstClr val="white"/>
                </a:solidFill>
                <a:effectLst>
                  <a:outerShdw blurRad="38100" dist="38100" dir="2700000" algn="tl">
                    <a:srgbClr val="000000">
                      <a:alpha val="43137"/>
                    </a:srgbClr>
                  </a:outerShdw>
                </a:effectLst>
              </a:endParaRP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Cell phone,</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Tablet,  PC.</a:t>
              </a:r>
            </a:p>
          </p:txBody>
        </p:sp>
        <p:sp>
          <p:nvSpPr>
            <p:cNvPr id="7" name="Rounded Rectangle 6"/>
            <p:cNvSpPr/>
            <p:nvPr/>
          </p:nvSpPr>
          <p:spPr>
            <a:xfrm>
              <a:off x="5180143" y="1602711"/>
              <a:ext cx="2343160" cy="3936439"/>
            </a:xfrm>
            <a:prstGeom prst="roundRect">
              <a:avLst/>
            </a:prstGeom>
            <a:gradFill flip="none" rotWithShape="1">
              <a:gsLst>
                <a:gs pos="0">
                  <a:srgbClr val="0860A8">
                    <a:lumMod val="60000"/>
                    <a:lumOff val="40000"/>
                  </a:srgbClr>
                </a:gs>
                <a:gs pos="50000">
                  <a:srgbClr val="0860A8"/>
                </a:gs>
                <a:gs pos="100000">
                  <a:schemeClr val="accent1">
                    <a:lumMod val="75000"/>
                  </a:schemeClr>
                </a:gs>
              </a:gsLst>
              <a:lin ang="54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44923" tIns="68580" rIns="44923" bIns="0" anchor="t" anchorCtr="1"/>
            <a:lstStyle/>
            <a:p>
              <a:pPr algn="ctr" defTabSz="642922">
                <a:spcBef>
                  <a:spcPts val="141"/>
                </a:spcBef>
                <a:spcAft>
                  <a:spcPts val="141"/>
                </a:spcAft>
              </a:pPr>
              <a:r>
                <a:rPr lang="en-US" sz="2700" b="1" kern="0" dirty="0">
                  <a:solidFill>
                    <a:srgbClr val="FFFF00"/>
                  </a:solidFill>
                  <a:effectLst>
                    <a:outerShdw blurRad="38100" dist="38100" dir="2700000" algn="tl">
                      <a:srgbClr val="000000">
                        <a:alpha val="43137"/>
                      </a:srgbClr>
                    </a:outerShdw>
                  </a:effectLst>
                </a:rPr>
                <a:t>3.</a:t>
              </a:r>
            </a:p>
            <a:p>
              <a:pPr algn="ctr" defTabSz="642922">
                <a:spcBef>
                  <a:spcPts val="141"/>
                </a:spcBef>
                <a:spcAft>
                  <a:spcPts val="141"/>
                </a:spcAft>
              </a:pPr>
              <a:r>
                <a:rPr lang="en-US" sz="1500" b="1" kern="0" dirty="0">
                  <a:solidFill>
                    <a:srgbClr val="FFFF00"/>
                  </a:solidFill>
                  <a:effectLst>
                    <a:outerShdw blurRad="38100" dist="38100" dir="2700000" algn="tl">
                      <a:srgbClr val="000000">
                        <a:alpha val="43137"/>
                      </a:srgbClr>
                    </a:outerShdw>
                  </a:effectLst>
                </a:rPr>
                <a:t>Analytics:  </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Based on sensed world, provides analysis and insight.</a:t>
              </a:r>
            </a:p>
            <a:p>
              <a:pPr algn="ctr" defTabSz="642922">
                <a:spcBef>
                  <a:spcPts val="141"/>
                </a:spcBef>
                <a:spcAft>
                  <a:spcPts val="141"/>
                </a:spcAft>
              </a:pPr>
              <a:endParaRPr lang="en-US" sz="525" kern="0" dirty="0">
                <a:solidFill>
                  <a:prstClr val="white"/>
                </a:solidFill>
                <a:effectLst>
                  <a:outerShdw blurRad="38100" dist="38100" dir="2700000" algn="tl">
                    <a:srgbClr val="000000">
                      <a:alpha val="43137"/>
                    </a:srgbClr>
                  </a:outerShdw>
                </a:effectLst>
              </a:endParaRP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Anticipation </a:t>
              </a:r>
              <a:br>
                <a:rPr lang="en-US" sz="1275" kern="0" dirty="0">
                  <a:solidFill>
                    <a:prstClr val="white"/>
                  </a:solidFill>
                  <a:effectLst>
                    <a:outerShdw blurRad="38100" dist="38100" dir="2700000" algn="tl">
                      <a:srgbClr val="000000">
                        <a:alpha val="43137"/>
                      </a:srgbClr>
                    </a:outerShdw>
                  </a:effectLst>
                </a:rPr>
              </a:br>
              <a:r>
                <a:rPr lang="en-US" sz="1275" kern="0" dirty="0">
                  <a:solidFill>
                    <a:prstClr val="white"/>
                  </a:solidFill>
                  <a:effectLst>
                    <a:outerShdw blurRad="38100" dist="38100" dir="2700000" algn="tl">
                      <a:srgbClr val="000000">
                        <a:alpha val="43137"/>
                      </a:srgbClr>
                    </a:outerShdw>
                  </a:effectLst>
                </a:rPr>
                <a:t>of needs.</a:t>
              </a:r>
            </a:p>
          </p:txBody>
        </p:sp>
        <p:sp>
          <p:nvSpPr>
            <p:cNvPr id="8" name="Rounded Rectangle 7"/>
            <p:cNvSpPr/>
            <p:nvPr/>
          </p:nvSpPr>
          <p:spPr>
            <a:xfrm>
              <a:off x="7567992" y="1602711"/>
              <a:ext cx="2343160" cy="3936439"/>
            </a:xfrm>
            <a:prstGeom prst="roundRect">
              <a:avLst/>
            </a:prstGeom>
            <a:gradFill flip="none" rotWithShape="1">
              <a:gsLst>
                <a:gs pos="0">
                  <a:srgbClr val="0860A8">
                    <a:lumMod val="60000"/>
                    <a:lumOff val="40000"/>
                  </a:srgbClr>
                </a:gs>
                <a:gs pos="50000">
                  <a:srgbClr val="0860A8"/>
                </a:gs>
                <a:gs pos="100000">
                  <a:schemeClr val="accent1">
                    <a:lumMod val="75000"/>
                  </a:schemeClr>
                </a:gs>
              </a:gsLst>
              <a:lin ang="54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44923" tIns="68580" rIns="44923" bIns="0" anchor="t" anchorCtr="1"/>
            <a:lstStyle/>
            <a:p>
              <a:pPr algn="ctr" defTabSz="642922">
                <a:spcBef>
                  <a:spcPts val="141"/>
                </a:spcBef>
                <a:spcAft>
                  <a:spcPts val="141"/>
                </a:spcAft>
              </a:pPr>
              <a:r>
                <a:rPr lang="en-US" sz="2700" b="1" kern="0" dirty="0">
                  <a:solidFill>
                    <a:srgbClr val="FFFF00"/>
                  </a:solidFill>
                  <a:effectLst>
                    <a:outerShdw blurRad="38100" dist="38100" dir="2700000" algn="tl">
                      <a:srgbClr val="000000">
                        <a:alpha val="43137"/>
                      </a:srgbClr>
                    </a:outerShdw>
                  </a:effectLst>
                </a:rPr>
                <a:t>4.</a:t>
              </a:r>
            </a:p>
            <a:p>
              <a:pPr algn="ctr" defTabSz="642922">
                <a:spcBef>
                  <a:spcPts val="141"/>
                </a:spcBef>
                <a:spcAft>
                  <a:spcPts val="141"/>
                </a:spcAft>
              </a:pPr>
              <a:r>
                <a:rPr lang="en-US" sz="1500" b="1" kern="0" dirty="0">
                  <a:solidFill>
                    <a:srgbClr val="FFFF00"/>
                  </a:solidFill>
                  <a:effectLst>
                    <a:outerShdw blurRad="38100" dist="38100" dir="2700000" algn="tl">
                      <a:srgbClr val="000000">
                        <a:alpha val="43137"/>
                      </a:srgbClr>
                    </a:outerShdw>
                  </a:effectLst>
                </a:rPr>
                <a:t>Security and Manageability:</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Connects securely to </a:t>
              </a:r>
              <a:r>
                <a:rPr lang="en-US" sz="1275" kern="0" dirty="0" smtClean="0">
                  <a:solidFill>
                    <a:prstClr val="white"/>
                  </a:solidFill>
                  <a:effectLst>
                    <a:outerShdw blurRad="38100" dist="38100" dir="2700000" algn="tl">
                      <a:srgbClr val="000000">
                        <a:alpha val="43137"/>
                      </a:srgbClr>
                    </a:outerShdw>
                  </a:effectLst>
                </a:rPr>
                <a:t>“things” </a:t>
              </a:r>
              <a:r>
                <a:rPr lang="en-US" sz="1275" kern="0" dirty="0">
                  <a:solidFill>
                    <a:prstClr val="white"/>
                  </a:solidFill>
                  <a:effectLst>
                    <a:outerShdw blurRad="38100" dist="38100" dir="2700000" algn="tl">
                      <a:srgbClr val="000000">
                        <a:alpha val="43137"/>
                      </a:srgbClr>
                    </a:outerShdw>
                  </a:effectLst>
                </a:rPr>
                <a:t>in the built world, in a trustworthy fashion.   </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Data, Security, Management.</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Quality of Service.</a:t>
              </a:r>
            </a:p>
          </p:txBody>
        </p:sp>
        <p:sp>
          <p:nvSpPr>
            <p:cNvPr id="9" name="Rounded Rectangle 8"/>
            <p:cNvSpPr/>
            <p:nvPr/>
          </p:nvSpPr>
          <p:spPr>
            <a:xfrm>
              <a:off x="9955842" y="1602710"/>
              <a:ext cx="2343159" cy="3936439"/>
            </a:xfrm>
            <a:prstGeom prst="roundRect">
              <a:avLst/>
            </a:prstGeom>
            <a:gradFill flip="none" rotWithShape="1">
              <a:gsLst>
                <a:gs pos="0">
                  <a:srgbClr val="0860A8">
                    <a:lumMod val="60000"/>
                    <a:lumOff val="40000"/>
                  </a:srgbClr>
                </a:gs>
                <a:gs pos="50000">
                  <a:srgbClr val="0860A8"/>
                </a:gs>
                <a:gs pos="100000">
                  <a:schemeClr val="accent1">
                    <a:lumMod val="75000"/>
                  </a:schemeClr>
                </a:gs>
              </a:gsLst>
              <a:lin ang="54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44923" tIns="68580" rIns="44923" bIns="0" anchor="t" anchorCtr="1"/>
            <a:lstStyle/>
            <a:p>
              <a:pPr algn="ctr" defTabSz="642922">
                <a:spcBef>
                  <a:spcPts val="141"/>
                </a:spcBef>
                <a:spcAft>
                  <a:spcPts val="141"/>
                </a:spcAft>
              </a:pPr>
              <a:r>
                <a:rPr lang="en-US" sz="2700" b="1" kern="0" dirty="0">
                  <a:solidFill>
                    <a:srgbClr val="FFFF00"/>
                  </a:solidFill>
                  <a:effectLst>
                    <a:outerShdw blurRad="38100" dist="38100" dir="2700000" algn="tl">
                      <a:srgbClr val="000000">
                        <a:alpha val="43137"/>
                      </a:srgbClr>
                    </a:outerShdw>
                  </a:effectLst>
                </a:rPr>
                <a:t>5.</a:t>
              </a:r>
            </a:p>
            <a:p>
              <a:pPr algn="ctr" defTabSz="642922">
                <a:spcBef>
                  <a:spcPts val="141"/>
                </a:spcBef>
                <a:spcAft>
                  <a:spcPts val="141"/>
                </a:spcAft>
              </a:pPr>
              <a:r>
                <a:rPr lang="en-US" sz="1500" b="1" kern="0" dirty="0">
                  <a:solidFill>
                    <a:srgbClr val="FFFF00"/>
                  </a:solidFill>
                  <a:effectLst>
                    <a:outerShdw blurRad="38100" dist="38100" dir="2700000" algn="tl">
                      <a:srgbClr val="000000">
                        <a:alpha val="43137"/>
                      </a:srgbClr>
                    </a:outerShdw>
                  </a:effectLst>
                </a:rPr>
                <a:t>Collective Relevance:</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Meaningful to a community</a:t>
              </a:r>
              <a:r>
                <a:rPr lang="en-US" sz="600" kern="0" dirty="0">
                  <a:solidFill>
                    <a:prstClr val="white"/>
                  </a:solidFill>
                  <a:effectLst>
                    <a:outerShdw blurRad="38100" dist="38100" dir="2700000" algn="tl">
                      <a:srgbClr val="000000">
                        <a:alpha val="43137"/>
                      </a:srgbClr>
                    </a:outerShdw>
                  </a:effectLst>
                </a:rPr>
                <a:t>. </a:t>
              </a:r>
            </a:p>
            <a:p>
              <a:pPr algn="ctr" defTabSz="642922">
                <a:spcBef>
                  <a:spcPts val="141"/>
                </a:spcBef>
                <a:spcAft>
                  <a:spcPts val="141"/>
                </a:spcAft>
              </a:pPr>
              <a:r>
                <a:rPr lang="en-US" sz="600" kern="0" dirty="0">
                  <a:solidFill>
                    <a:prstClr val="white"/>
                  </a:solidFill>
                  <a:effectLst>
                    <a:outerShdw blurRad="38100" dist="38100" dir="2700000" algn="tl">
                      <a:srgbClr val="000000">
                        <a:alpha val="43137"/>
                      </a:srgbClr>
                    </a:outerShdw>
                  </a:effectLst>
                </a:rPr>
                <a:t> </a:t>
              </a:r>
            </a:p>
            <a:p>
              <a:pPr algn="ctr" defTabSz="642922">
                <a:spcBef>
                  <a:spcPts val="141"/>
                </a:spcBef>
                <a:spcAft>
                  <a:spcPts val="141"/>
                </a:spcAft>
              </a:pPr>
              <a:r>
                <a:rPr lang="en-US" sz="1275" kern="0" dirty="0">
                  <a:solidFill>
                    <a:prstClr val="white"/>
                  </a:solidFill>
                  <a:effectLst>
                    <a:outerShdw blurRad="38100" dist="38100" dir="2700000" algn="tl">
                      <a:srgbClr val="000000">
                        <a:alpha val="43137"/>
                      </a:srgbClr>
                    </a:outerShdw>
                  </a:effectLst>
                </a:rPr>
                <a:t>More than one person benefits. </a:t>
              </a:r>
            </a:p>
          </p:txBody>
        </p:sp>
      </p:grpSp>
      <p:sp>
        <p:nvSpPr>
          <p:cNvPr id="10" name="Rectangle 9"/>
          <p:cNvSpPr/>
          <p:nvPr/>
        </p:nvSpPr>
        <p:spPr>
          <a:xfrm>
            <a:off x="0" y="5531714"/>
            <a:ext cx="9144000" cy="637008"/>
          </a:xfrm>
          <a:prstGeom prst="rect">
            <a:avLst/>
          </a:prstGeom>
          <a:gradFill flip="none" rotWithShape="1">
            <a:gsLst>
              <a:gs pos="0">
                <a:schemeClr val="accent1">
                  <a:shade val="30000"/>
                  <a:satMod val="115000"/>
                  <a:alpha val="56000"/>
                </a:schemeClr>
              </a:gs>
              <a:gs pos="50000">
                <a:schemeClr val="tx2"/>
              </a:gs>
              <a:gs pos="100000">
                <a:schemeClr val="accent1">
                  <a:shade val="100000"/>
                  <a:satMod val="11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prstClr val="white"/>
                </a:solidFill>
                <a:effectLst>
                  <a:outerShdw blurRad="38100" dist="38100" dir="2700000" algn="tl">
                    <a:srgbClr val="000000">
                      <a:alpha val="43137"/>
                    </a:srgbClr>
                  </a:outerShdw>
                </a:effectLst>
                <a:cs typeface="Neo Sans Intel"/>
              </a:rPr>
              <a:t>Example:  Buildings anticipate and respond to </a:t>
            </a:r>
          </a:p>
          <a:p>
            <a:pPr algn="ctr" defTabSz="457200"/>
            <a:r>
              <a:rPr lang="en-US" dirty="0">
                <a:solidFill>
                  <a:prstClr val="white"/>
                </a:solidFill>
                <a:effectLst>
                  <a:outerShdw blurRad="38100" dist="38100" dir="2700000" algn="tl">
                    <a:srgbClr val="000000">
                      <a:alpha val="43137"/>
                    </a:srgbClr>
                  </a:outerShdw>
                </a:effectLst>
                <a:cs typeface="Neo Sans Intel"/>
              </a:rPr>
              <a:t>o</a:t>
            </a:r>
            <a:r>
              <a:rPr lang="en-US" dirty="0" smtClean="0">
                <a:solidFill>
                  <a:prstClr val="white"/>
                </a:solidFill>
                <a:effectLst>
                  <a:outerShdw blurRad="38100" dist="38100" dir="2700000" algn="tl">
                    <a:srgbClr val="000000">
                      <a:alpha val="43137"/>
                    </a:srgbClr>
                  </a:outerShdw>
                </a:effectLst>
                <a:cs typeface="Neo Sans Intel"/>
              </a:rPr>
              <a:t>ccupants’ presence and preferences.</a:t>
            </a:r>
            <a:endParaRPr lang="en-US" dirty="0">
              <a:solidFill>
                <a:prstClr val="white"/>
              </a:solidFill>
              <a:effectLst>
                <a:outerShdw blurRad="38100" dist="38100" dir="2700000" algn="tl">
                  <a:srgbClr val="000000">
                    <a:alpha val="43137"/>
                  </a:srgbClr>
                </a:outerShdw>
              </a:effectLst>
              <a:cs typeface="Neo Sans Intel"/>
            </a:endParaRPr>
          </a:p>
        </p:txBody>
      </p:sp>
    </p:spTree>
    <p:extLst>
      <p:ext uri="{BB962C8B-B14F-4D97-AF65-F5344CB8AC3E}">
        <p14:creationId xmlns:p14="http://schemas.microsoft.com/office/powerpoint/2010/main" val="35222362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Connecting </a:t>
            </a:r>
            <a:r>
              <a:rPr lang="en-US" dirty="0" smtClean="0"/>
              <a:t>Real Estate </a:t>
            </a:r>
            <a:r>
              <a:rPr lang="en-US" dirty="0"/>
              <a:t>(IoT) to Real Value</a:t>
            </a:r>
          </a:p>
        </p:txBody>
      </p:sp>
      <p:sp>
        <p:nvSpPr>
          <p:cNvPr id="3" name="Footer Placeholder 2"/>
          <p:cNvSpPr>
            <a:spLocks noGrp="1"/>
          </p:cNvSpPr>
          <p:nvPr>
            <p:ph type="ftr" sz="quarter" idx="4294967295"/>
          </p:nvPr>
        </p:nvSpPr>
        <p:spPr>
          <a:xfrm>
            <a:off x="0" y="6356350"/>
            <a:ext cx="2895600" cy="365125"/>
          </a:xfrm>
        </p:spPr>
        <p:txBody>
          <a:bodyPr/>
          <a:lstStyle/>
          <a:p>
            <a:r>
              <a:rPr lang="en-US" dirty="0" smtClean="0">
                <a:solidFill>
                  <a:prstClr val="white">
                    <a:lumMod val="50000"/>
                  </a:prstClr>
                </a:solidFill>
                <a:cs typeface="Arial" panose="020B0604020202020204" pitchFamily="34" charset="0"/>
              </a:rPr>
              <a:t>©2015 Daikin Applied  </a:t>
            </a:r>
          </a:p>
        </p:txBody>
      </p:sp>
      <p:sp>
        <p:nvSpPr>
          <p:cNvPr id="4" name="TextBox 3"/>
          <p:cNvSpPr txBox="1"/>
          <p:nvPr/>
        </p:nvSpPr>
        <p:spPr>
          <a:xfrm>
            <a:off x="579527" y="6338927"/>
            <a:ext cx="7285900" cy="369332"/>
          </a:xfrm>
          <a:prstGeom prst="rect">
            <a:avLst/>
          </a:prstGeom>
          <a:noFill/>
        </p:spPr>
        <p:txBody>
          <a:bodyPr wrap="square" rtlCol="0">
            <a:spAutoFit/>
          </a:bodyPr>
          <a:lstStyle/>
          <a:p>
            <a:pPr algn="ctr" defTabSz="457200"/>
            <a:r>
              <a:rPr lang="en-US" sz="600" dirty="0">
                <a:solidFill>
                  <a:prstClr val="black"/>
                </a:solidFill>
              </a:rPr>
              <a:t>* Forbes.com: “Internet of Things by the numbers, market </a:t>
            </a:r>
            <a:r>
              <a:rPr lang="en-US" sz="600" dirty="0" smtClean="0">
                <a:solidFill>
                  <a:prstClr val="black"/>
                </a:solidFill>
              </a:rPr>
              <a:t>estimates and </a:t>
            </a:r>
            <a:r>
              <a:rPr lang="en-US" sz="600" dirty="0">
                <a:solidFill>
                  <a:prstClr val="black"/>
                </a:solidFill>
              </a:rPr>
              <a:t>forecasts,” by Gil Press. August 22, 2014</a:t>
            </a:r>
            <a:r>
              <a:rPr lang="en-US" sz="600" dirty="0" smtClean="0">
                <a:solidFill>
                  <a:prstClr val="black"/>
                </a:solidFill>
              </a:rPr>
              <a:t>.</a:t>
            </a:r>
            <a:br>
              <a:rPr lang="en-US" sz="600" dirty="0" smtClean="0">
                <a:solidFill>
                  <a:prstClr val="black"/>
                </a:solidFill>
              </a:rPr>
            </a:br>
            <a:r>
              <a:rPr lang="en-US" sz="600" dirty="0" smtClean="0">
                <a:solidFill>
                  <a:prstClr val="black"/>
                </a:solidFill>
              </a:rPr>
              <a:t> </a:t>
            </a:r>
            <a:r>
              <a:rPr lang="en-US" sz="600" dirty="0">
                <a:solidFill>
                  <a:prstClr val="black"/>
                </a:solidFill>
                <a:hlinkClick r:id="rId3"/>
              </a:rPr>
              <a:t>http://www.forbes.com/sites/gilpress/2014/08/22/internet-of-things-by-the-numbers-market-estimates-and-forecasts</a:t>
            </a:r>
            <a:r>
              <a:rPr lang="en-US" sz="600" dirty="0" smtClean="0">
                <a:solidFill>
                  <a:prstClr val="black"/>
                </a:solidFill>
                <a:hlinkClick r:id="rId3"/>
              </a:rPr>
              <a:t>/</a:t>
            </a:r>
            <a:r>
              <a:rPr lang="en-US" sz="600" dirty="0" smtClean="0">
                <a:solidFill>
                  <a:prstClr val="black"/>
                </a:solidFill>
              </a:rPr>
              <a:t> </a:t>
            </a:r>
            <a:br>
              <a:rPr lang="en-US" sz="600" dirty="0" smtClean="0">
                <a:solidFill>
                  <a:prstClr val="black"/>
                </a:solidFill>
              </a:rPr>
            </a:br>
            <a:r>
              <a:rPr lang="en-US" sz="600" dirty="0" smtClean="0">
                <a:solidFill>
                  <a:prstClr val="black"/>
                </a:solidFill>
              </a:rPr>
              <a:t>** Navigant Research *** </a:t>
            </a:r>
            <a:r>
              <a:rPr lang="en-US" sz="600" dirty="0">
                <a:solidFill>
                  <a:prstClr val="black"/>
                </a:solidFill>
              </a:rPr>
              <a:t>Markets and Market</a:t>
            </a:r>
            <a:r>
              <a:rPr lang="en-US" sz="600" dirty="0" smtClean="0">
                <a:solidFill>
                  <a:prstClr val="black"/>
                </a:solidFill>
              </a:rPr>
              <a:t>.</a:t>
            </a:r>
            <a:endParaRPr lang="en-US" sz="600" dirty="0">
              <a:solidFill>
                <a:prstClr val="black"/>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02229" y="673356"/>
            <a:ext cx="6139543" cy="3581400"/>
          </a:xfrm>
          <a:prstGeom prst="rect">
            <a:avLst/>
          </a:prstGeom>
        </p:spPr>
      </p:pic>
      <p:sp>
        <p:nvSpPr>
          <p:cNvPr id="6" name="Rectangle 5"/>
          <p:cNvSpPr/>
          <p:nvPr/>
        </p:nvSpPr>
        <p:spPr>
          <a:xfrm>
            <a:off x="0" y="4091376"/>
            <a:ext cx="9144000" cy="526453"/>
          </a:xfrm>
          <a:prstGeom prst="rect">
            <a:avLst/>
          </a:prstGeom>
          <a:solidFill>
            <a:schemeClr val="accent1">
              <a:shade val="30000"/>
              <a:satMod val="1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dirty="0">
                <a:solidFill>
                  <a:prstClr val="white"/>
                </a:solidFill>
                <a:effectLst>
                  <a:outerShdw blurRad="38100" dist="38100" dir="2700000" algn="tl">
                    <a:srgbClr val="000000">
                      <a:alpha val="43137"/>
                    </a:srgbClr>
                  </a:outerShdw>
                </a:effectLst>
                <a:cs typeface="Neo Sans Intel"/>
              </a:rPr>
              <a:t>GE estimate: the “Industrial Internet” has the potential to </a:t>
            </a:r>
            <a:r>
              <a:rPr lang="en-US" sz="1600" dirty="0" smtClean="0">
                <a:solidFill>
                  <a:prstClr val="white"/>
                </a:solidFill>
                <a:effectLst>
                  <a:outerShdw blurRad="38100" dist="38100" dir="2700000" algn="tl">
                    <a:srgbClr val="000000">
                      <a:alpha val="43137"/>
                    </a:srgbClr>
                  </a:outerShdw>
                </a:effectLst>
                <a:cs typeface="Neo Sans Intel"/>
              </a:rPr>
              <a:t/>
            </a:r>
            <a:br>
              <a:rPr lang="en-US" sz="1600" dirty="0" smtClean="0">
                <a:solidFill>
                  <a:prstClr val="white"/>
                </a:solidFill>
                <a:effectLst>
                  <a:outerShdw blurRad="38100" dist="38100" dir="2700000" algn="tl">
                    <a:srgbClr val="000000">
                      <a:alpha val="43137"/>
                    </a:srgbClr>
                  </a:outerShdw>
                </a:effectLst>
                <a:cs typeface="Neo Sans Intel"/>
              </a:rPr>
            </a:br>
            <a:r>
              <a:rPr lang="en-US" sz="1600" dirty="0" smtClean="0">
                <a:solidFill>
                  <a:prstClr val="white"/>
                </a:solidFill>
                <a:effectLst>
                  <a:outerShdw blurRad="38100" dist="38100" dir="2700000" algn="tl">
                    <a:srgbClr val="000000">
                      <a:alpha val="43137"/>
                    </a:srgbClr>
                  </a:outerShdw>
                </a:effectLst>
                <a:cs typeface="Neo Sans Intel"/>
              </a:rPr>
              <a:t>add </a:t>
            </a:r>
            <a:r>
              <a:rPr lang="en-US" sz="1600" dirty="0">
                <a:solidFill>
                  <a:prstClr val="white"/>
                </a:solidFill>
                <a:effectLst>
                  <a:outerShdw blurRad="38100" dist="38100" dir="2700000" algn="tl">
                    <a:srgbClr val="000000">
                      <a:alpha val="43137"/>
                    </a:srgbClr>
                  </a:outerShdw>
                </a:effectLst>
                <a:cs typeface="Neo Sans Intel"/>
              </a:rPr>
              <a:t>$10 to $15 trillion to global GDP over the next 20 years *</a:t>
            </a:r>
          </a:p>
        </p:txBody>
      </p:sp>
      <p:sp>
        <p:nvSpPr>
          <p:cNvPr id="7" name="Rectangle 6"/>
          <p:cNvSpPr/>
          <p:nvPr/>
        </p:nvSpPr>
        <p:spPr>
          <a:xfrm>
            <a:off x="0" y="4664825"/>
            <a:ext cx="9144000" cy="526453"/>
          </a:xfrm>
          <a:prstGeom prst="rect">
            <a:avLst/>
          </a:prstGeom>
          <a:solidFill>
            <a:schemeClr val="accent1">
              <a:shade val="30000"/>
              <a:satMod val="1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dirty="0" smtClean="0">
                <a:solidFill>
                  <a:prstClr val="white"/>
                </a:solidFill>
                <a:effectLst>
                  <a:outerShdw blurRad="38100" dist="38100" dir="2700000" algn="tl">
                    <a:srgbClr val="000000">
                      <a:alpha val="43137"/>
                    </a:srgbClr>
                  </a:outerShdw>
                </a:effectLst>
                <a:cs typeface="Neo Sans Intel"/>
              </a:rPr>
              <a:t>2015 Commercial Building Automation Systems Revenue estimated at $68 billion </a:t>
            </a:r>
          </a:p>
          <a:p>
            <a:pPr algn="ctr" defTabSz="457200"/>
            <a:r>
              <a:rPr lang="en-US" sz="1600" dirty="0" smtClean="0">
                <a:solidFill>
                  <a:prstClr val="white"/>
                </a:solidFill>
                <a:effectLst>
                  <a:outerShdw blurRad="38100" dist="38100" dir="2700000" algn="tl">
                    <a:srgbClr val="000000">
                      <a:alpha val="43137"/>
                    </a:srgbClr>
                  </a:outerShdw>
                </a:effectLst>
                <a:cs typeface="Neo Sans Intel"/>
              </a:rPr>
              <a:t>2015 BEMS revenue estimated </a:t>
            </a:r>
            <a:r>
              <a:rPr lang="en-US" sz="1600" dirty="0">
                <a:solidFill>
                  <a:prstClr val="white"/>
                </a:solidFill>
                <a:effectLst>
                  <a:outerShdw blurRad="38100" dist="38100" dir="2700000" algn="tl">
                    <a:srgbClr val="000000">
                      <a:alpha val="43137"/>
                    </a:srgbClr>
                  </a:outerShdw>
                </a:effectLst>
                <a:cs typeface="Neo Sans Intel"/>
              </a:rPr>
              <a:t>at $</a:t>
            </a:r>
            <a:r>
              <a:rPr lang="en-US" sz="1600" dirty="0" smtClean="0">
                <a:solidFill>
                  <a:prstClr val="white"/>
                </a:solidFill>
                <a:effectLst>
                  <a:outerShdw blurRad="38100" dist="38100" dir="2700000" algn="tl">
                    <a:srgbClr val="000000">
                      <a:alpha val="43137"/>
                    </a:srgbClr>
                  </a:outerShdw>
                </a:effectLst>
                <a:cs typeface="Neo Sans Intel"/>
              </a:rPr>
              <a:t>2.4 billion**</a:t>
            </a:r>
            <a:endParaRPr lang="en-US" sz="1600" dirty="0">
              <a:solidFill>
                <a:prstClr val="white"/>
              </a:solidFill>
              <a:effectLst>
                <a:outerShdw blurRad="38100" dist="38100" dir="2700000" algn="tl">
                  <a:srgbClr val="000000">
                    <a:alpha val="43137"/>
                  </a:srgbClr>
                </a:outerShdw>
              </a:effectLst>
              <a:cs typeface="Neo Sans Intel"/>
            </a:endParaRPr>
          </a:p>
        </p:txBody>
      </p:sp>
      <p:sp>
        <p:nvSpPr>
          <p:cNvPr id="8" name="Rectangle 7"/>
          <p:cNvSpPr/>
          <p:nvPr/>
        </p:nvSpPr>
        <p:spPr>
          <a:xfrm>
            <a:off x="0" y="5238274"/>
            <a:ext cx="9144000" cy="526453"/>
          </a:xfrm>
          <a:prstGeom prst="rect">
            <a:avLst/>
          </a:prstGeom>
          <a:solidFill>
            <a:schemeClr val="accent1">
              <a:shade val="30000"/>
              <a:satMod val="1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dirty="0">
                <a:solidFill>
                  <a:prstClr val="white"/>
                </a:solidFill>
                <a:effectLst>
                  <a:outerShdw blurRad="38100" dist="38100" dir="2700000" algn="tl">
                    <a:srgbClr val="000000">
                      <a:alpha val="43137"/>
                    </a:srgbClr>
                  </a:outerShdw>
                </a:effectLst>
                <a:cs typeface="Neo Sans Intel"/>
              </a:rPr>
              <a:t>Smart HVAC controls market will grow </a:t>
            </a:r>
            <a:r>
              <a:rPr lang="en-US" sz="1600" dirty="0" smtClean="0">
                <a:solidFill>
                  <a:prstClr val="white"/>
                </a:solidFill>
                <a:effectLst>
                  <a:outerShdw blurRad="38100" dist="38100" dir="2700000" algn="tl">
                    <a:srgbClr val="000000">
                      <a:alpha val="43137"/>
                    </a:srgbClr>
                  </a:outerShdw>
                </a:effectLst>
                <a:cs typeface="Neo Sans Intel"/>
              </a:rPr>
              <a:t/>
            </a:r>
            <a:br>
              <a:rPr lang="en-US" sz="1600" dirty="0" smtClean="0">
                <a:solidFill>
                  <a:prstClr val="white"/>
                </a:solidFill>
                <a:effectLst>
                  <a:outerShdw blurRad="38100" dist="38100" dir="2700000" algn="tl">
                    <a:srgbClr val="000000">
                      <a:alpha val="43137"/>
                    </a:srgbClr>
                  </a:outerShdw>
                </a:effectLst>
                <a:cs typeface="Neo Sans Intel"/>
              </a:rPr>
            </a:br>
            <a:r>
              <a:rPr lang="en-US" sz="1600" dirty="0" smtClean="0">
                <a:solidFill>
                  <a:prstClr val="white"/>
                </a:solidFill>
                <a:effectLst>
                  <a:outerShdw blurRad="38100" dist="38100" dir="2700000" algn="tl">
                    <a:srgbClr val="000000">
                      <a:alpha val="43137"/>
                    </a:srgbClr>
                  </a:outerShdw>
                </a:effectLst>
                <a:cs typeface="Neo Sans Intel"/>
              </a:rPr>
              <a:t>to </a:t>
            </a:r>
            <a:r>
              <a:rPr lang="en-US" sz="1600" dirty="0">
                <a:solidFill>
                  <a:prstClr val="white"/>
                </a:solidFill>
                <a:effectLst>
                  <a:outerShdw blurRad="38100" dist="38100" dir="2700000" algn="tl">
                    <a:srgbClr val="000000">
                      <a:alpha val="43137"/>
                    </a:srgbClr>
                  </a:outerShdw>
                </a:effectLst>
                <a:cs typeface="Neo Sans Intel"/>
              </a:rPr>
              <a:t>$</a:t>
            </a:r>
            <a:r>
              <a:rPr lang="en-US" sz="1600" dirty="0" smtClean="0">
                <a:solidFill>
                  <a:prstClr val="white"/>
                </a:solidFill>
                <a:effectLst>
                  <a:outerShdw blurRad="38100" dist="38100" dir="2700000" algn="tl">
                    <a:srgbClr val="000000">
                      <a:alpha val="43137"/>
                    </a:srgbClr>
                  </a:outerShdw>
                </a:effectLst>
                <a:cs typeface="Neo Sans Intel"/>
              </a:rPr>
              <a:t>26.6 billion </a:t>
            </a:r>
            <a:r>
              <a:rPr lang="en-US" sz="1600" dirty="0">
                <a:solidFill>
                  <a:prstClr val="white"/>
                </a:solidFill>
                <a:effectLst>
                  <a:outerShdw blurRad="38100" dist="38100" dir="2700000" algn="tl">
                    <a:srgbClr val="000000">
                      <a:alpha val="43137"/>
                    </a:srgbClr>
                  </a:outerShdw>
                </a:effectLst>
                <a:cs typeface="Neo Sans Intel"/>
              </a:rPr>
              <a:t>with a 9% CAGR by 2020! ***</a:t>
            </a:r>
          </a:p>
        </p:txBody>
      </p:sp>
      <p:sp>
        <p:nvSpPr>
          <p:cNvPr id="9" name="Rectangle 8"/>
          <p:cNvSpPr/>
          <p:nvPr/>
        </p:nvSpPr>
        <p:spPr>
          <a:xfrm>
            <a:off x="0" y="5764726"/>
            <a:ext cx="9144000" cy="461665"/>
          </a:xfrm>
          <a:prstGeom prst="rect">
            <a:avLst/>
          </a:prstGeom>
        </p:spPr>
        <p:txBody>
          <a:bodyPr wrap="square">
            <a:spAutoFit/>
          </a:bodyPr>
          <a:lstStyle/>
          <a:p>
            <a:pPr algn="ctr" defTabSz="457200"/>
            <a:r>
              <a:rPr lang="en-US" sz="2400" b="1" dirty="0">
                <a:solidFill>
                  <a:srgbClr val="1F497D"/>
                </a:solidFill>
              </a:rPr>
              <a:t>Big </a:t>
            </a:r>
            <a:r>
              <a:rPr lang="en-US" sz="2400" b="1" dirty="0" smtClean="0">
                <a:solidFill>
                  <a:srgbClr val="1F497D"/>
                </a:solidFill>
              </a:rPr>
              <a:t>data </a:t>
            </a:r>
            <a:r>
              <a:rPr lang="en-US" sz="2400" b="1" dirty="0">
                <a:solidFill>
                  <a:srgbClr val="1F497D"/>
                </a:solidFill>
              </a:rPr>
              <a:t>is the </a:t>
            </a:r>
            <a:r>
              <a:rPr lang="en-US" sz="2400" b="1" dirty="0" smtClean="0">
                <a:solidFill>
                  <a:srgbClr val="1F497D"/>
                </a:solidFill>
              </a:rPr>
              <a:t>value!</a:t>
            </a:r>
            <a:endParaRPr lang="en-US" sz="2400" b="1" dirty="0">
              <a:solidFill>
                <a:srgbClr val="1F497D"/>
              </a:solidFill>
            </a:endParaRPr>
          </a:p>
        </p:txBody>
      </p:sp>
    </p:spTree>
    <p:extLst>
      <p:ext uri="{BB962C8B-B14F-4D97-AF65-F5344CB8AC3E}">
        <p14:creationId xmlns:p14="http://schemas.microsoft.com/office/powerpoint/2010/main" val="404081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200" dirty="0"/>
              <a:t>Why Is This Relevant to You Today?</a:t>
            </a:r>
          </a:p>
        </p:txBody>
      </p:sp>
      <p:sp>
        <p:nvSpPr>
          <p:cNvPr id="3" name="Footer Placeholder 2"/>
          <p:cNvSpPr>
            <a:spLocks noGrp="1"/>
          </p:cNvSpPr>
          <p:nvPr>
            <p:ph type="ftr" sz="quarter" idx="4294967295"/>
          </p:nvPr>
        </p:nvSpPr>
        <p:spPr>
          <a:xfrm>
            <a:off x="3124200" y="6356351"/>
            <a:ext cx="2895600" cy="365125"/>
          </a:xfrm>
          <a:prstGeom prst="rect">
            <a:avLst/>
          </a:prstGeom>
        </p:spPr>
        <p:txBody>
          <a:bodyPr/>
          <a:lstStyle/>
          <a:p>
            <a:r>
              <a:rPr lang="en-US" dirty="0" smtClean="0">
                <a:solidFill>
                  <a:prstClr val="white">
                    <a:lumMod val="50000"/>
                  </a:prstClr>
                </a:solidFill>
                <a:cs typeface="Arial" panose="020B0604020202020204" pitchFamily="34" charset="0"/>
              </a:rPr>
              <a:t>©2015 Daikin Applied  </a:t>
            </a:r>
          </a:p>
        </p:txBody>
      </p:sp>
      <p:pic>
        <p:nvPicPr>
          <p:cNvPr id="4" name="Picture 2" descr="C:\Users\KaufmaSC\AppData\Local\Microsoft\Windows\Temporary Internet Files\Content.Outlook\2X3K1BNA\A_worstever_CB-HVAC-Talkdotcom_Wall-of-sham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34908" y="2126974"/>
            <a:ext cx="4074184" cy="277301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527" y="6259678"/>
            <a:ext cx="7285900" cy="184666"/>
          </a:xfrm>
          <a:prstGeom prst="rect">
            <a:avLst/>
          </a:prstGeom>
          <a:noFill/>
        </p:spPr>
        <p:txBody>
          <a:bodyPr wrap="square" rtlCol="0">
            <a:spAutoFit/>
          </a:bodyPr>
          <a:lstStyle/>
          <a:p>
            <a:pPr algn="ctr" defTabSz="457200"/>
            <a:r>
              <a:rPr lang="en-US" sz="600" dirty="0" smtClean="0">
                <a:solidFill>
                  <a:prstClr val="black"/>
                </a:solidFill>
              </a:rPr>
              <a:t>Image source:  </a:t>
            </a:r>
            <a:r>
              <a:rPr lang="en-US" sz="600" u="sng" dirty="0">
                <a:solidFill>
                  <a:prstClr val="black"/>
                </a:solidFill>
                <a:hlinkClick r:id="rId4"/>
              </a:rPr>
              <a:t>http://contractingbusiness.com/galleries/danger-expense-stupidity-my-work-here-done-updated-wall-shame-photo-gallery#slide-0-field_images-22041</a:t>
            </a:r>
            <a:endParaRPr lang="en-US" sz="600" dirty="0">
              <a:solidFill>
                <a:prstClr val="black"/>
              </a:solidFill>
            </a:endParaRPr>
          </a:p>
        </p:txBody>
      </p:sp>
      <p:sp>
        <p:nvSpPr>
          <p:cNvPr id="6" name="Rounded Rectangular Callout 5"/>
          <p:cNvSpPr/>
          <p:nvPr/>
        </p:nvSpPr>
        <p:spPr>
          <a:xfrm>
            <a:off x="365202" y="1023730"/>
            <a:ext cx="2057400" cy="1560444"/>
          </a:xfrm>
          <a:prstGeom prst="wedgeRoundRectCallout">
            <a:avLst>
              <a:gd name="adj1" fmla="val 88346"/>
              <a:gd name="adj2" fmla="val 75876"/>
              <a:gd name="adj3" fmla="val 16667"/>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rPr>
              <a:t>40% of a building’s energy consumption is in HVAC systems</a:t>
            </a:r>
          </a:p>
        </p:txBody>
      </p:sp>
      <p:sp>
        <p:nvSpPr>
          <p:cNvPr id="7" name="Rounded Rectangular Callout 6"/>
          <p:cNvSpPr/>
          <p:nvPr/>
        </p:nvSpPr>
        <p:spPr>
          <a:xfrm>
            <a:off x="6679862" y="911088"/>
            <a:ext cx="2057400" cy="1560444"/>
          </a:xfrm>
          <a:prstGeom prst="wedgeRoundRectCallout">
            <a:avLst>
              <a:gd name="adj1" fmla="val -94746"/>
              <a:gd name="adj2" fmla="val 61226"/>
              <a:gd name="adj3" fmla="val 16667"/>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rPr>
              <a:t>Investment in HVAC equipment lasts  ~15 years </a:t>
            </a:r>
          </a:p>
        </p:txBody>
      </p:sp>
      <p:sp>
        <p:nvSpPr>
          <p:cNvPr id="8" name="Rounded Rectangular Callout 7"/>
          <p:cNvSpPr/>
          <p:nvPr/>
        </p:nvSpPr>
        <p:spPr>
          <a:xfrm>
            <a:off x="365202" y="2945295"/>
            <a:ext cx="2057400" cy="1560444"/>
          </a:xfrm>
          <a:prstGeom prst="wedgeRoundRectCallout">
            <a:avLst>
              <a:gd name="adj1" fmla="val 94143"/>
              <a:gd name="adj2" fmla="val -13933"/>
              <a:gd name="adj3" fmla="val 16667"/>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rPr>
              <a:t>Within the next 5 years, 60% of all rooftops will be replaced </a:t>
            </a:r>
          </a:p>
        </p:txBody>
      </p:sp>
      <p:sp>
        <p:nvSpPr>
          <p:cNvPr id="9" name="Rounded Rectangular Callout 8"/>
          <p:cNvSpPr/>
          <p:nvPr/>
        </p:nvSpPr>
        <p:spPr>
          <a:xfrm>
            <a:off x="6749437" y="3349637"/>
            <a:ext cx="2057400" cy="1888137"/>
          </a:xfrm>
          <a:prstGeom prst="wedgeRoundRectCallout">
            <a:avLst>
              <a:gd name="adj1" fmla="val -150301"/>
              <a:gd name="adj2" fmla="val -39411"/>
              <a:gd name="adj3" fmla="val 16667"/>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rPr>
              <a:t>Small-mid-sized enterprise owners have a significant share of these units</a:t>
            </a:r>
          </a:p>
        </p:txBody>
      </p:sp>
      <p:sp>
        <p:nvSpPr>
          <p:cNvPr id="10" name="TextBox 9"/>
          <p:cNvSpPr txBox="1"/>
          <p:nvPr/>
        </p:nvSpPr>
        <p:spPr>
          <a:xfrm>
            <a:off x="4330337" y="6444344"/>
            <a:ext cx="457200" cy="304800"/>
          </a:xfrm>
          <a:prstGeom prst="rect">
            <a:avLst/>
          </a:prstGeom>
          <a:noFill/>
        </p:spPr>
        <p:txBody>
          <a:bodyPr wrap="square" tIns="91440" bIns="91440" rtlCol="0">
            <a:noAutofit/>
          </a:bodyPr>
          <a:lstStyle/>
          <a:p>
            <a:pPr marL="231775" marR="0" indent="-231775" algn="ctr" defTabSz="914400" rtl="0" eaLnBrk="1" fontAlgn="auto" latinLnBrk="0" hangingPunct="1">
              <a:lnSpc>
                <a:spcPct val="100000"/>
              </a:lnSpc>
              <a:spcBef>
                <a:spcPts val="0"/>
              </a:spcBef>
              <a:spcAft>
                <a:spcPts val="0"/>
              </a:spcAft>
              <a:buClrTx/>
              <a:buSzTx/>
              <a:buFont typeface="Arial" pitchFamily="34" charset="0"/>
              <a:buNone/>
              <a:tabLst/>
              <a:defRPr/>
            </a:pPr>
            <a:r>
              <a:rPr lang="en-US" sz="800" dirty="0" smtClean="0">
                <a:solidFill>
                  <a:schemeClr val="bg2">
                    <a:lumMod val="50000"/>
                  </a:schemeClr>
                </a:solidFill>
                <a:latin typeface="Arial" pitchFamily="34" charset="0"/>
                <a:cs typeface="Arial" pitchFamily="34" charset="0"/>
              </a:rPr>
              <a:t>18</a:t>
            </a:r>
          </a:p>
        </p:txBody>
      </p:sp>
    </p:spTree>
    <p:extLst>
      <p:ext uri="{BB962C8B-B14F-4D97-AF65-F5344CB8AC3E}">
        <p14:creationId xmlns:p14="http://schemas.microsoft.com/office/powerpoint/2010/main" val="154879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 Opportunity</a:t>
            </a:r>
            <a:endParaRPr lang="en-US" dirty="0"/>
          </a:p>
        </p:txBody>
      </p:sp>
      <p:pic>
        <p:nvPicPr>
          <p:cNvPr id="1026" name="Picture 2" descr="http://www.middletoninc.com/images/distech_contro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2452" y="884114"/>
            <a:ext cx="841375" cy="738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ne-sightsolutions.com/wp-content/uploads/2014/07/JACE3-720x3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642922"/>
            <a:ext cx="1450975" cy="765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buildingtechnologies.siemens.com/bt/global/en/PublishingImages/building-automation-hvac-controller-gro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2677" y="2919300"/>
            <a:ext cx="1660525" cy="10228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humbs2.picclick.com/d/w1600/pict/251340624601_/HONEYWELL-RTH9580WF-Wi-Fi-TOUCH-SCREEN-PROGRAMMABLE-SMART-THERMOSTAT-WiF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5658" y="2004820"/>
            <a:ext cx="866262" cy="8077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johnsoncontrols.co.uk/content/gb/en/products/building_efficiency/product_information/BMS-products/MSEA/FEC/jcr%3acontent/centerpar/000130.img.jpg/135945527881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4950" y="652245"/>
            <a:ext cx="1393825" cy="1064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lougheedheatingandcooling.com/wp-content/uploads/2015/01/nest-thermostat-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93139" y="2919300"/>
            <a:ext cx="1206111" cy="9679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a:stretch>
            <a:fillRect/>
          </a:stretch>
        </p:blipFill>
        <p:spPr>
          <a:xfrm>
            <a:off x="848792" y="971796"/>
            <a:ext cx="4104207" cy="2000004"/>
          </a:xfrm>
          <a:prstGeom prst="rect">
            <a:avLst/>
          </a:prstGeom>
          <a:ln>
            <a:solidFill>
              <a:schemeClr val="tx1"/>
            </a:solidFill>
          </a:ln>
        </p:spPr>
      </p:pic>
      <p:sp>
        <p:nvSpPr>
          <p:cNvPr id="6" name="Right Arrow 5"/>
          <p:cNvSpPr/>
          <p:nvPr/>
        </p:nvSpPr>
        <p:spPr>
          <a:xfrm rot="2535219">
            <a:off x="4316620" y="3256942"/>
            <a:ext cx="907469" cy="6209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10"/>
          <a:stretch>
            <a:fillRect/>
          </a:stretch>
        </p:blipFill>
        <p:spPr>
          <a:xfrm>
            <a:off x="5080530" y="4201550"/>
            <a:ext cx="3509545" cy="2207200"/>
          </a:xfrm>
          <a:prstGeom prst="rect">
            <a:avLst/>
          </a:prstGeom>
        </p:spPr>
      </p:pic>
      <p:graphicFrame>
        <p:nvGraphicFramePr>
          <p:cNvPr id="7" name="Table 6"/>
          <p:cNvGraphicFramePr>
            <a:graphicFrameLocks noGrp="1"/>
          </p:cNvGraphicFramePr>
          <p:nvPr>
            <p:extLst/>
          </p:nvPr>
        </p:nvGraphicFramePr>
        <p:xfrm>
          <a:off x="228600" y="3984013"/>
          <a:ext cx="4270058" cy="2309828"/>
        </p:xfrm>
        <a:graphic>
          <a:graphicData uri="http://schemas.openxmlformats.org/drawingml/2006/table">
            <a:tbl>
              <a:tblPr firstRow="1" bandRow="1">
                <a:tableStyleId>{5C22544A-7EE6-4342-B048-85BDC9FD1C3A}</a:tableStyleId>
              </a:tblPr>
              <a:tblGrid>
                <a:gridCol w="2180455"/>
                <a:gridCol w="2089603"/>
              </a:tblGrid>
              <a:tr h="488746">
                <a:tc>
                  <a:txBody>
                    <a:bodyPr/>
                    <a:lstStyle/>
                    <a:p>
                      <a:pPr algn="ctr"/>
                      <a:r>
                        <a:rPr lang="en-US" dirty="0" smtClean="0"/>
                        <a:t>Option</a:t>
                      </a:r>
                      <a:endParaRPr lang="en-US" dirty="0"/>
                    </a:p>
                  </a:txBody>
                  <a:tcPr/>
                </a:tc>
                <a:tc>
                  <a:txBody>
                    <a:bodyPr/>
                    <a:lstStyle/>
                    <a:p>
                      <a:pPr algn="ctr"/>
                      <a:r>
                        <a:rPr lang="en-US" dirty="0" smtClean="0"/>
                        <a:t>$$</a:t>
                      </a:r>
                      <a:r>
                        <a:rPr lang="en-US" baseline="0" dirty="0" smtClean="0"/>
                        <a:t> Range</a:t>
                      </a:r>
                      <a:endParaRPr lang="en-US" dirty="0"/>
                    </a:p>
                  </a:txBody>
                  <a:tcPr/>
                </a:tc>
              </a:tr>
              <a:tr h="843590">
                <a:tc>
                  <a:txBody>
                    <a:bodyPr/>
                    <a:lstStyle/>
                    <a:p>
                      <a:r>
                        <a:rPr lang="en-US" dirty="0" smtClean="0"/>
                        <a:t>DDC System </a:t>
                      </a:r>
                    </a:p>
                    <a:p>
                      <a:r>
                        <a:rPr lang="en-US" dirty="0" smtClean="0"/>
                        <a:t>(Lite</a:t>
                      </a:r>
                      <a:r>
                        <a:rPr lang="en-US" baseline="0" dirty="0" smtClean="0"/>
                        <a:t> to Mid-sized)</a:t>
                      </a:r>
                      <a:endParaRPr lang="en-US" dirty="0" smtClean="0"/>
                    </a:p>
                  </a:txBody>
                  <a:tcPr anchor="ctr"/>
                </a:tc>
                <a:tc>
                  <a:txBody>
                    <a:bodyPr/>
                    <a:lstStyle/>
                    <a:p>
                      <a:pPr algn="ctr"/>
                      <a:r>
                        <a:rPr lang="en-US" dirty="0" smtClean="0"/>
                        <a:t>$65K</a:t>
                      </a:r>
                      <a:r>
                        <a:rPr lang="en-US" baseline="0" dirty="0" smtClean="0"/>
                        <a:t> - $110K</a:t>
                      </a:r>
                      <a:endParaRPr lang="en-US" dirty="0"/>
                    </a:p>
                  </a:txBody>
                  <a:tcPr anchor="ctr"/>
                </a:tc>
              </a:tr>
              <a:tr h="488746">
                <a:tc>
                  <a:txBody>
                    <a:bodyPr/>
                    <a:lstStyle/>
                    <a:p>
                      <a:r>
                        <a:rPr lang="en-US" dirty="0" smtClean="0"/>
                        <a:t>Smart Stat</a:t>
                      </a:r>
                      <a:endParaRPr lang="en-US" dirty="0"/>
                    </a:p>
                  </a:txBody>
                  <a:tcPr anchor="ctr"/>
                </a:tc>
                <a:tc>
                  <a:txBody>
                    <a:bodyPr/>
                    <a:lstStyle/>
                    <a:p>
                      <a:pPr algn="ctr"/>
                      <a:r>
                        <a:rPr lang="en-US" dirty="0" smtClean="0"/>
                        <a:t>$350 - $750</a:t>
                      </a:r>
                      <a:endParaRPr lang="en-US" dirty="0"/>
                    </a:p>
                  </a:txBody>
                  <a:tcPr anchor="ctr"/>
                </a:tc>
              </a:tr>
              <a:tr h="488746">
                <a:tc>
                  <a:txBody>
                    <a:bodyPr/>
                    <a:lstStyle/>
                    <a:p>
                      <a:r>
                        <a:rPr lang="en-US" dirty="0" smtClean="0"/>
                        <a:t>Hard-wired T-Stat</a:t>
                      </a:r>
                      <a:endParaRPr lang="en-US" dirty="0"/>
                    </a:p>
                  </a:txBody>
                  <a:tcPr anchor="ctr"/>
                </a:tc>
                <a:tc>
                  <a:txBody>
                    <a:bodyPr/>
                    <a:lstStyle/>
                    <a:p>
                      <a:pPr algn="ctr"/>
                      <a:r>
                        <a:rPr lang="en-US" dirty="0" smtClean="0"/>
                        <a:t>$100 - $300</a:t>
                      </a:r>
                      <a:endParaRPr lang="en-US" dirty="0"/>
                    </a:p>
                  </a:txBody>
                  <a:tcPr anchor="ctr"/>
                </a:tc>
              </a:tr>
            </a:tbl>
          </a:graphicData>
        </a:graphic>
      </p:graphicFrame>
      <p:sp>
        <p:nvSpPr>
          <p:cNvPr id="8" name="Rectangle 7"/>
          <p:cNvSpPr/>
          <p:nvPr/>
        </p:nvSpPr>
        <p:spPr>
          <a:xfrm>
            <a:off x="824408" y="3504180"/>
            <a:ext cx="3124200" cy="4582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Current Solutions</a:t>
            </a:r>
            <a:endParaRPr lang="en-US" sz="2400" b="1" dirty="0"/>
          </a:p>
        </p:txBody>
      </p:sp>
    </p:spTree>
    <p:extLst>
      <p:ext uri="{BB962C8B-B14F-4D97-AF65-F5344CB8AC3E}">
        <p14:creationId xmlns:p14="http://schemas.microsoft.com/office/powerpoint/2010/main" val="1882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Today’s solution…..</a:t>
            </a:r>
            <a:endParaRPr lang="en-US" dirty="0"/>
          </a:p>
        </p:txBody>
      </p:sp>
      <p:graphicFrame>
        <p:nvGraphicFramePr>
          <p:cNvPr id="7" name="Content Placeholder 6"/>
          <p:cNvGraphicFramePr>
            <a:graphicFrameLocks noGrp="1"/>
          </p:cNvGraphicFramePr>
          <p:nvPr>
            <p:ph idx="4294967295"/>
            <p:extLst/>
          </p:nvPr>
        </p:nvGraphicFramePr>
        <p:xfrm>
          <a:off x="5965825" y="911225"/>
          <a:ext cx="3177930" cy="2501433"/>
        </p:xfrm>
        <a:graphic>
          <a:graphicData uri="http://schemas.openxmlformats.org/drawingml/2006/table">
            <a:tbl>
              <a:tblPr firstRow="1" bandRow="1">
                <a:tableStyleId>{5C22544A-7EE6-4342-B048-85BDC9FD1C3A}</a:tableStyleId>
              </a:tblPr>
              <a:tblGrid>
                <a:gridCol w="1234830"/>
                <a:gridCol w="1943100"/>
              </a:tblGrid>
              <a:tr h="330458">
                <a:tc>
                  <a:txBody>
                    <a:bodyPr/>
                    <a:lstStyle/>
                    <a:p>
                      <a:r>
                        <a:rPr lang="en-US" sz="1400" b="1" dirty="0" smtClean="0"/>
                        <a:t>BMS</a:t>
                      </a:r>
                      <a:r>
                        <a:rPr lang="en-US" sz="1400" b="1" baseline="0" dirty="0" smtClean="0"/>
                        <a:t> Firm</a:t>
                      </a:r>
                      <a:endParaRPr lang="en-US" sz="1400" b="1" dirty="0"/>
                    </a:p>
                  </a:txBody>
                  <a:tcPr/>
                </a:tc>
                <a:tc>
                  <a:txBody>
                    <a:bodyPr/>
                    <a:lstStyle/>
                    <a:p>
                      <a:r>
                        <a:rPr lang="en-US" sz="1400" dirty="0" smtClean="0"/>
                        <a:t>Typical</a:t>
                      </a:r>
                      <a:r>
                        <a:rPr lang="en-US" sz="1400" baseline="0" dirty="0" smtClean="0"/>
                        <a:t> </a:t>
                      </a:r>
                      <a:r>
                        <a:rPr lang="en-US" sz="1400" dirty="0" smtClean="0"/>
                        <a:t>Installed</a:t>
                      </a:r>
                      <a:r>
                        <a:rPr lang="en-US" sz="1400" baseline="0" dirty="0" smtClean="0"/>
                        <a:t> BMS Price</a:t>
                      </a:r>
                      <a:endParaRPr lang="en-US" sz="1400" dirty="0"/>
                    </a:p>
                  </a:txBody>
                  <a:tcPr/>
                </a:tc>
              </a:tr>
              <a:tr h="293460">
                <a:tc>
                  <a:txBody>
                    <a:bodyPr/>
                    <a:lstStyle/>
                    <a:p>
                      <a:r>
                        <a:rPr lang="en-US" sz="1400" b="0" dirty="0" smtClean="0"/>
                        <a:t>Company “A”</a:t>
                      </a:r>
                      <a:endParaRPr lang="en-US" sz="1400" b="0" dirty="0"/>
                    </a:p>
                  </a:txBody>
                  <a:tcPr/>
                </a:tc>
                <a:tc>
                  <a:txBody>
                    <a:bodyPr/>
                    <a:lstStyle/>
                    <a:p>
                      <a:r>
                        <a:rPr lang="en-US" sz="1400" b="0" dirty="0" smtClean="0">
                          <a:solidFill>
                            <a:prstClr val="black"/>
                          </a:solidFill>
                        </a:rPr>
                        <a:t>$77K/270 Hrs</a:t>
                      </a:r>
                      <a:endParaRPr lang="en-US" sz="1400" b="0" dirty="0"/>
                    </a:p>
                  </a:txBody>
                  <a:tcPr/>
                </a:tc>
              </a:tr>
              <a:tr h="331737">
                <a:tc>
                  <a:txBody>
                    <a:bodyPr/>
                    <a:lstStyle/>
                    <a:p>
                      <a:r>
                        <a:rPr lang="en-US" sz="1400" b="0" dirty="0" smtClean="0"/>
                        <a:t>Company</a:t>
                      </a:r>
                      <a:r>
                        <a:rPr lang="en-US" sz="1400" b="0" baseline="0" dirty="0" smtClean="0"/>
                        <a:t> “B”</a:t>
                      </a:r>
                      <a:endParaRPr lang="en-US" sz="1400" b="0" dirty="0"/>
                    </a:p>
                  </a:txBody>
                  <a:tcPr/>
                </a:tc>
                <a:tc>
                  <a:txBody>
                    <a:bodyPr/>
                    <a:lstStyle/>
                    <a:p>
                      <a:r>
                        <a:rPr lang="en-US" sz="1400" b="0" dirty="0" smtClean="0">
                          <a:solidFill>
                            <a:prstClr val="black"/>
                          </a:solidFill>
                        </a:rPr>
                        <a:t>$81K/290 Hrs</a:t>
                      </a:r>
                      <a:endParaRPr lang="en-US" sz="1400" b="0" dirty="0"/>
                    </a:p>
                  </a:txBody>
                  <a:tcPr/>
                </a:tc>
              </a:tr>
              <a:tr h="327484">
                <a:tc>
                  <a:txBody>
                    <a:bodyPr/>
                    <a:lstStyle/>
                    <a:p>
                      <a:r>
                        <a:rPr lang="en-US" sz="1400" b="0" dirty="0" smtClean="0"/>
                        <a:t>Company “C”</a:t>
                      </a:r>
                      <a:endParaRPr lang="en-US" sz="14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solidFill>
                            <a:prstClr val="black"/>
                          </a:solidFill>
                        </a:rPr>
                        <a:t>$90K/319 Hrs</a:t>
                      </a:r>
                    </a:p>
                  </a:txBody>
                  <a:tcPr/>
                </a:tc>
              </a:tr>
              <a:tr h="323231">
                <a:tc>
                  <a:txBody>
                    <a:bodyPr/>
                    <a:lstStyle/>
                    <a:p>
                      <a:r>
                        <a:rPr lang="en-US" sz="1400" b="0" dirty="0" smtClean="0"/>
                        <a:t>Company</a:t>
                      </a:r>
                      <a:r>
                        <a:rPr lang="en-US" sz="1400" b="0" baseline="0" dirty="0" smtClean="0"/>
                        <a:t> “D”</a:t>
                      </a:r>
                      <a:endParaRPr lang="en-US" sz="14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solidFill>
                            <a:prstClr val="black"/>
                          </a:solidFill>
                        </a:rPr>
                        <a:t>$85K/303 Hrs</a:t>
                      </a:r>
                    </a:p>
                  </a:txBody>
                  <a:tcPr/>
                </a:tc>
              </a:tr>
              <a:tr h="310416">
                <a:tc>
                  <a:txBody>
                    <a:bodyPr/>
                    <a:lstStyle/>
                    <a:p>
                      <a:r>
                        <a:rPr lang="en-US" sz="1400" b="0" dirty="0" smtClean="0"/>
                        <a:t>Company “E”</a:t>
                      </a:r>
                      <a:endParaRPr lang="en-US" sz="1400" b="0" dirty="0"/>
                    </a:p>
                  </a:txBody>
                  <a:tcPr/>
                </a:tc>
                <a:tc>
                  <a:txBody>
                    <a:bodyPr/>
                    <a:lstStyle/>
                    <a:p>
                      <a:r>
                        <a:rPr lang="en-US" sz="1400" b="0" dirty="0" smtClean="0">
                          <a:solidFill>
                            <a:prstClr val="black"/>
                          </a:solidFill>
                        </a:rPr>
                        <a:t>$63K/223 Hrs</a:t>
                      </a:r>
                      <a:endParaRPr lang="en-US" sz="1400" b="0" dirty="0"/>
                    </a:p>
                  </a:txBody>
                  <a:tcPr/>
                </a:tc>
              </a:tr>
            </a:tbl>
          </a:graphicData>
        </a:graphic>
      </p:graphicFrame>
      <p:sp>
        <p:nvSpPr>
          <p:cNvPr id="13" name="Slide Number Placeholder 12"/>
          <p:cNvSpPr>
            <a:spLocks noGrp="1"/>
          </p:cNvSpPr>
          <p:nvPr>
            <p:ph type="sldNum" sz="quarter" idx="4294967295"/>
          </p:nvPr>
        </p:nvSpPr>
        <p:spPr>
          <a:xfrm>
            <a:off x="7010400" y="6356350"/>
            <a:ext cx="2133600" cy="365125"/>
          </a:xfr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14" name="Footer Placeholder 13"/>
          <p:cNvSpPr>
            <a:spLocks noGrp="1"/>
          </p:cNvSpPr>
          <p:nvPr>
            <p:ph type="ftr" sz="quarter" idx="4294967295"/>
          </p:nvPr>
        </p:nvSpPr>
        <p:spPr>
          <a:xfrm>
            <a:off x="0" y="6356350"/>
            <a:ext cx="5715000" cy="365125"/>
          </a:xfrm>
        </p:spPr>
        <p:txBody>
          <a:bodyPr/>
          <a:lstStyle/>
          <a:p>
            <a:r>
              <a:rPr lang="en-US" dirty="0" smtClean="0">
                <a:solidFill>
                  <a:prstClr val="white">
                    <a:lumMod val="50000"/>
                  </a:prstClr>
                </a:solidFill>
                <a:cs typeface="Arial" panose="020B0604020202020204" pitchFamily="34" charset="0"/>
              </a:rPr>
              <a:t>©2014 Daikin Applied</a:t>
            </a:r>
          </a:p>
        </p:txBody>
      </p:sp>
      <p:sp>
        <p:nvSpPr>
          <p:cNvPr id="3" name="TextBox 2"/>
          <p:cNvSpPr txBox="1"/>
          <p:nvPr/>
        </p:nvSpPr>
        <p:spPr>
          <a:xfrm>
            <a:off x="152400" y="5867400"/>
            <a:ext cx="8773391" cy="307777"/>
          </a:xfrm>
          <a:prstGeom prst="rect">
            <a:avLst/>
          </a:prstGeom>
          <a:solidFill>
            <a:schemeClr val="bg1"/>
          </a:solidFill>
          <a:ln>
            <a:solidFill>
              <a:schemeClr val="tx1"/>
            </a:solidFill>
          </a:ln>
        </p:spPr>
        <p:txBody>
          <a:bodyPr wrap="square" rtlCol="0">
            <a:spAutoFit/>
          </a:bodyPr>
          <a:lstStyle/>
          <a:p>
            <a:pPr algn="ctr" defTabSz="457200"/>
            <a:r>
              <a:rPr lang="en-US" sz="1400" b="1" dirty="0">
                <a:solidFill>
                  <a:prstClr val="black"/>
                </a:solidFill>
              </a:rPr>
              <a:t>Traditional BMS Systems have High </a:t>
            </a:r>
            <a:r>
              <a:rPr lang="en-US" sz="1400" b="1" dirty="0" smtClean="0">
                <a:solidFill>
                  <a:prstClr val="black"/>
                </a:solidFill>
              </a:rPr>
              <a:t>Initial </a:t>
            </a:r>
            <a:r>
              <a:rPr lang="en-US" sz="1400" b="1" dirty="0">
                <a:solidFill>
                  <a:prstClr val="black"/>
                </a:solidFill>
              </a:rPr>
              <a:t>Cost, Complicated Integration and </a:t>
            </a:r>
            <a:r>
              <a:rPr lang="en-US" sz="1400" b="1" dirty="0" smtClean="0">
                <a:solidFill>
                  <a:prstClr val="black"/>
                </a:solidFill>
              </a:rPr>
              <a:t>are Costly </a:t>
            </a:r>
            <a:r>
              <a:rPr lang="en-US" sz="1400" b="1" dirty="0">
                <a:solidFill>
                  <a:prstClr val="black"/>
                </a:solidFill>
              </a:rPr>
              <a:t>to Maintain</a:t>
            </a:r>
          </a:p>
        </p:txBody>
      </p:sp>
      <p:sp>
        <p:nvSpPr>
          <p:cNvPr id="31" name="Title 1"/>
          <p:cNvSpPr txBox="1">
            <a:spLocks/>
          </p:cNvSpPr>
          <p:nvPr/>
        </p:nvSpPr>
        <p:spPr>
          <a:xfrm>
            <a:off x="6249015" y="4102320"/>
            <a:ext cx="2591611" cy="556732"/>
          </a:xfrm>
          <a:prstGeom prst="rect">
            <a:avLst/>
          </a:prstGeom>
        </p:spPr>
        <p:txBody>
          <a:bodyPr anchor="t">
            <a:normAutofit/>
          </a:bodyPr>
          <a:lstStyle>
            <a:lvl1pPr algn="l" defTabSz="457200" rtl="0" eaLnBrk="1" latinLnBrk="0" hangingPunct="1">
              <a:spcBef>
                <a:spcPct val="0"/>
              </a:spcBef>
              <a:buNone/>
              <a:defRPr sz="2800" kern="1200">
                <a:solidFill>
                  <a:schemeClr val="bg1"/>
                </a:solidFill>
                <a:latin typeface="+mj-lt"/>
                <a:ea typeface="+mj-ea"/>
                <a:cs typeface="Arial"/>
              </a:defRPr>
            </a:lvl1pPr>
          </a:lstStyle>
          <a:p>
            <a:r>
              <a:rPr lang="en-US" sz="2400" dirty="0" smtClean="0">
                <a:solidFill>
                  <a:prstClr val="black"/>
                </a:solidFill>
              </a:rPr>
              <a:t>…is Expensive!</a:t>
            </a:r>
            <a:endParaRPr lang="en-US" sz="2400" dirty="0">
              <a:solidFill>
                <a:prstClr val="black"/>
              </a:solidFill>
            </a:endParaRPr>
          </a:p>
        </p:txBody>
      </p:sp>
      <p:sp>
        <p:nvSpPr>
          <p:cNvPr id="34" name="Title 1"/>
          <p:cNvSpPr txBox="1">
            <a:spLocks/>
          </p:cNvSpPr>
          <p:nvPr/>
        </p:nvSpPr>
        <p:spPr>
          <a:xfrm>
            <a:off x="6552828" y="4786711"/>
            <a:ext cx="2372963" cy="556732"/>
          </a:xfrm>
          <a:prstGeom prst="rect">
            <a:avLst/>
          </a:prstGeom>
        </p:spPr>
        <p:txBody>
          <a:bodyPr anchor="t">
            <a:normAutofit/>
          </a:bodyPr>
          <a:lstStyle>
            <a:lvl1pPr algn="l" defTabSz="457200" rtl="0" eaLnBrk="1" latinLnBrk="0" hangingPunct="1">
              <a:spcBef>
                <a:spcPct val="0"/>
              </a:spcBef>
              <a:buNone/>
              <a:defRPr sz="2800" kern="1200">
                <a:solidFill>
                  <a:schemeClr val="bg1"/>
                </a:solidFill>
                <a:latin typeface="+mj-lt"/>
                <a:ea typeface="+mj-ea"/>
                <a:cs typeface="Arial"/>
              </a:defRPr>
            </a:lvl1pPr>
          </a:lstStyle>
          <a:p>
            <a:r>
              <a:rPr lang="en-US" sz="2400" dirty="0" smtClean="0">
                <a:solidFill>
                  <a:prstClr val="black"/>
                </a:solidFill>
              </a:rPr>
              <a:t>…is Complex!</a:t>
            </a:r>
            <a:endParaRPr lang="en-US" sz="2400" dirty="0">
              <a:solidFill>
                <a:prstClr val="black"/>
              </a:solidFill>
            </a:endParaRPr>
          </a:p>
        </p:txBody>
      </p:sp>
      <p:pic>
        <p:nvPicPr>
          <p:cNvPr id="3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600200"/>
            <a:ext cx="5443737" cy="40858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ight Arrow 3"/>
          <p:cNvSpPr/>
          <p:nvPr/>
        </p:nvSpPr>
        <p:spPr>
          <a:xfrm rot="16200000">
            <a:off x="7138946" y="3518071"/>
            <a:ext cx="646546" cy="534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ight Arrow 8"/>
          <p:cNvSpPr/>
          <p:nvPr/>
        </p:nvSpPr>
        <p:spPr>
          <a:xfrm rot="10800000">
            <a:off x="5753105" y="4788477"/>
            <a:ext cx="646546" cy="534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972159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Building owner needs</a:t>
            </a:r>
            <a:endParaRPr lang="en-US" dirty="0"/>
          </a:p>
        </p:txBody>
      </p:sp>
      <p:sp>
        <p:nvSpPr>
          <p:cNvPr id="3" name="Slide Number Placeholder 2"/>
          <p:cNvSpPr>
            <a:spLocks noGrp="1"/>
          </p:cNvSpPr>
          <p:nvPr>
            <p:ph type="sldNum" sz="quarter" idx="12"/>
          </p:nvPr>
        </p:nvSpPr>
        <p:spPr/>
        <p:txBody>
          <a:bodyPr/>
          <a:lstStyle/>
          <a:p>
            <a:r>
              <a:rPr lang="en-US" dirty="0" smtClean="0">
                <a:solidFill>
                  <a:prstClr val="black">
                    <a:tint val="75000"/>
                  </a:prstClr>
                </a:solidFill>
              </a:rPr>
              <a:t> </a:t>
            </a:r>
            <a:fld id="{AD919922-4AAA-40A7-BE61-D50D1AC10CA8}"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225969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0" y="6356350"/>
            <a:ext cx="2895600" cy="365125"/>
          </a:xfrm>
        </p:spPr>
        <p:txBody>
          <a:bodyPr/>
          <a:lstStyle/>
          <a:p>
            <a:r>
              <a:rPr lang="en-US" dirty="0" smtClean="0">
                <a:solidFill>
                  <a:prstClr val="white">
                    <a:lumMod val="50000"/>
                  </a:prstClr>
                </a:solidFill>
                <a:cs typeface="Arial" panose="020B0604020202020204" pitchFamily="34" charset="0"/>
              </a:rPr>
              <a:t>©2015 Daikin Applied  </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8837" y="2351964"/>
            <a:ext cx="1057796" cy="388908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87946" y="2467935"/>
            <a:ext cx="1094582" cy="379806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863630" y="2449625"/>
            <a:ext cx="1593647" cy="379806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44559" y="2509307"/>
            <a:ext cx="1120650" cy="3738385"/>
          </a:xfrm>
          <a:prstGeom prst="rect">
            <a:avLst/>
          </a:prstGeom>
        </p:spPr>
      </p:pic>
      <p:sp>
        <p:nvSpPr>
          <p:cNvPr id="8" name="TextBox 7"/>
          <p:cNvSpPr txBox="1"/>
          <p:nvPr/>
        </p:nvSpPr>
        <p:spPr>
          <a:xfrm>
            <a:off x="96419" y="602739"/>
            <a:ext cx="6551773" cy="461665"/>
          </a:xfrm>
          <a:prstGeom prst="rect">
            <a:avLst/>
          </a:prstGeom>
          <a:noFill/>
        </p:spPr>
        <p:txBody>
          <a:bodyPr wrap="square" rtlCol="0">
            <a:spAutoFit/>
          </a:bodyPr>
          <a:lstStyle/>
          <a:p>
            <a:pPr defTabSz="457200"/>
            <a:r>
              <a:rPr lang="en-US" sz="2400" dirty="0" smtClean="0">
                <a:solidFill>
                  <a:prstClr val="black"/>
                </a:solidFill>
              </a:rPr>
              <a:t>Large square footage building staff includes: </a:t>
            </a:r>
            <a:endParaRPr lang="en-US" sz="2400" dirty="0">
              <a:solidFill>
                <a:prstClr val="black"/>
              </a:solidFill>
            </a:endParaRPr>
          </a:p>
        </p:txBody>
      </p:sp>
      <p:sp>
        <p:nvSpPr>
          <p:cNvPr id="9" name="TextBox 8"/>
          <p:cNvSpPr txBox="1"/>
          <p:nvPr/>
        </p:nvSpPr>
        <p:spPr>
          <a:xfrm>
            <a:off x="628592" y="1185859"/>
            <a:ext cx="1943244" cy="1292662"/>
          </a:xfrm>
          <a:prstGeom prst="rect">
            <a:avLst/>
          </a:prstGeom>
          <a:noFill/>
        </p:spPr>
        <p:txBody>
          <a:bodyPr wrap="square" rtlCol="0">
            <a:noAutofit/>
          </a:bodyPr>
          <a:lstStyle/>
          <a:p>
            <a:pPr marL="407988" indent="-407988" defTabSz="457200"/>
            <a:r>
              <a:rPr lang="en-US" sz="1600" dirty="0" smtClean="0">
                <a:solidFill>
                  <a:prstClr val="black"/>
                </a:solidFill>
              </a:rPr>
              <a:t>①  Building managers </a:t>
            </a:r>
            <a:br>
              <a:rPr lang="en-US" sz="1600" dirty="0" smtClean="0">
                <a:solidFill>
                  <a:prstClr val="black"/>
                </a:solidFill>
              </a:rPr>
            </a:br>
            <a:r>
              <a:rPr lang="en-US" sz="1600" dirty="0" smtClean="0">
                <a:solidFill>
                  <a:prstClr val="black"/>
                </a:solidFill>
              </a:rPr>
              <a:t>and operators</a:t>
            </a:r>
          </a:p>
          <a:p>
            <a:pPr defTabSz="457200"/>
            <a:endParaRPr lang="en-US" sz="2000" dirty="0">
              <a:solidFill>
                <a:prstClr val="black"/>
              </a:solidFill>
            </a:endParaRPr>
          </a:p>
        </p:txBody>
      </p:sp>
      <p:sp>
        <p:nvSpPr>
          <p:cNvPr id="10" name="TextBox 9"/>
          <p:cNvSpPr txBox="1"/>
          <p:nvPr/>
        </p:nvSpPr>
        <p:spPr>
          <a:xfrm>
            <a:off x="2732381" y="1185859"/>
            <a:ext cx="1920798" cy="693712"/>
          </a:xfrm>
          <a:prstGeom prst="rect">
            <a:avLst/>
          </a:prstGeom>
          <a:noFill/>
        </p:spPr>
        <p:txBody>
          <a:bodyPr wrap="square" rtlCol="0">
            <a:noAutofit/>
          </a:bodyPr>
          <a:lstStyle/>
          <a:p>
            <a:pPr marL="407988" indent="-407988" defTabSz="457200"/>
            <a:r>
              <a:rPr lang="en-US" sz="1600" dirty="0" smtClean="0">
                <a:solidFill>
                  <a:prstClr val="black"/>
                </a:solidFill>
              </a:rPr>
              <a:t>②  Vendors who support them</a:t>
            </a:r>
          </a:p>
          <a:p>
            <a:pPr defTabSz="457200"/>
            <a:endParaRPr lang="en-US" sz="2000" dirty="0">
              <a:solidFill>
                <a:prstClr val="black"/>
              </a:solidFill>
            </a:endParaRPr>
          </a:p>
        </p:txBody>
      </p:sp>
      <p:sp>
        <p:nvSpPr>
          <p:cNvPr id="11" name="TextBox 10"/>
          <p:cNvSpPr txBox="1"/>
          <p:nvPr/>
        </p:nvSpPr>
        <p:spPr>
          <a:xfrm>
            <a:off x="4602326" y="1185859"/>
            <a:ext cx="1934935" cy="1569660"/>
          </a:xfrm>
          <a:prstGeom prst="rect">
            <a:avLst/>
          </a:prstGeom>
          <a:noFill/>
        </p:spPr>
        <p:txBody>
          <a:bodyPr wrap="square" rtlCol="0">
            <a:noAutofit/>
          </a:bodyPr>
          <a:lstStyle/>
          <a:p>
            <a:pPr marL="407988" indent="-407988" defTabSz="457200"/>
            <a:r>
              <a:rPr lang="en-US" sz="1600" dirty="0" smtClean="0">
                <a:solidFill>
                  <a:prstClr val="black"/>
                </a:solidFill>
              </a:rPr>
              <a:t>③  Business managers who occupy the buildings</a:t>
            </a:r>
            <a:endParaRPr lang="en-US" sz="1600" dirty="0">
              <a:solidFill>
                <a:prstClr val="black"/>
              </a:solidFill>
            </a:endParaRPr>
          </a:p>
          <a:p>
            <a:pPr defTabSz="457200"/>
            <a:endParaRPr lang="en-US" sz="2000" dirty="0">
              <a:solidFill>
                <a:prstClr val="black"/>
              </a:solidFill>
            </a:endParaRPr>
          </a:p>
        </p:txBody>
      </p:sp>
      <p:sp>
        <p:nvSpPr>
          <p:cNvPr id="12" name="TextBox 11"/>
          <p:cNvSpPr txBox="1"/>
          <p:nvPr/>
        </p:nvSpPr>
        <p:spPr>
          <a:xfrm>
            <a:off x="6648192" y="1185859"/>
            <a:ext cx="2239128" cy="1569660"/>
          </a:xfrm>
          <a:prstGeom prst="rect">
            <a:avLst/>
          </a:prstGeom>
          <a:noFill/>
        </p:spPr>
        <p:txBody>
          <a:bodyPr wrap="square" rtlCol="0">
            <a:noAutofit/>
          </a:bodyPr>
          <a:lstStyle/>
          <a:p>
            <a:pPr marL="407988" indent="-407988" defTabSz="457200"/>
            <a:r>
              <a:rPr lang="en-US" sz="1600" dirty="0" smtClean="0">
                <a:solidFill>
                  <a:prstClr val="black"/>
                </a:solidFill>
              </a:rPr>
              <a:t>④  Vendors </a:t>
            </a:r>
            <a:r>
              <a:rPr lang="en-US" sz="1600" dirty="0">
                <a:solidFill>
                  <a:prstClr val="black"/>
                </a:solidFill>
              </a:rPr>
              <a:t>and customers that support </a:t>
            </a:r>
            <a:r>
              <a:rPr lang="en-US" sz="1600" dirty="0" smtClean="0">
                <a:solidFill>
                  <a:prstClr val="black"/>
                </a:solidFill>
              </a:rPr>
              <a:t>the occupant businesses</a:t>
            </a:r>
            <a:endParaRPr lang="en-US" sz="1600" dirty="0">
              <a:solidFill>
                <a:prstClr val="black"/>
              </a:solidFill>
            </a:endParaRPr>
          </a:p>
          <a:p>
            <a:pPr defTabSz="457200"/>
            <a:endParaRPr lang="en-US" sz="2000" dirty="0">
              <a:solidFill>
                <a:prstClr val="black"/>
              </a:solidFill>
            </a:endParaRPr>
          </a:p>
        </p:txBody>
      </p:sp>
    </p:spTree>
    <p:extLst>
      <p:ext uri="{BB962C8B-B14F-4D97-AF65-F5344CB8AC3E}">
        <p14:creationId xmlns:p14="http://schemas.microsoft.com/office/powerpoint/2010/main" val="9957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2800" dirty="0" smtClean="0"/>
              <a:t>Market Opportunity</a:t>
            </a:r>
            <a:endParaRPr lang="en-US" sz="2800" dirty="0"/>
          </a:p>
        </p:txBody>
      </p:sp>
      <p:sp>
        <p:nvSpPr>
          <p:cNvPr id="7" name="Rectangle 6"/>
          <p:cNvSpPr/>
          <p:nvPr/>
        </p:nvSpPr>
        <p:spPr>
          <a:xfrm>
            <a:off x="304800" y="4495800"/>
            <a:ext cx="4648200" cy="19812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066800" y="3568323"/>
            <a:ext cx="3048000" cy="5280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552700" y="6500972"/>
            <a:ext cx="4800600" cy="276999"/>
          </a:xfrm>
          <a:prstGeom prst="rect">
            <a:avLst/>
          </a:prstGeom>
          <a:noFill/>
        </p:spPr>
        <p:txBody>
          <a:bodyPr wrap="square" rtlCol="0">
            <a:spAutoFit/>
          </a:bodyPr>
          <a:lstStyle/>
          <a:p>
            <a:r>
              <a:rPr lang="en-US" sz="1200" dirty="0" smtClean="0"/>
              <a:t>*2012 CBEBC Survey U.S. Commercial Buildings</a:t>
            </a:r>
            <a:endParaRPr lang="en-US" sz="1200" dirty="0"/>
          </a:p>
        </p:txBody>
      </p:sp>
      <p:graphicFrame>
        <p:nvGraphicFramePr>
          <p:cNvPr id="10" name="Diagram 9"/>
          <p:cNvGraphicFramePr/>
          <p:nvPr>
            <p:extLst>
              <p:ext uri="{D42A27DB-BD31-4B8C-83A1-F6EECF244321}">
                <p14:modId xmlns:p14="http://schemas.microsoft.com/office/powerpoint/2010/main" val="3818976638"/>
              </p:ext>
            </p:extLst>
          </p:nvPr>
        </p:nvGraphicFramePr>
        <p:xfrm>
          <a:off x="0" y="685800"/>
          <a:ext cx="51054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hart 10"/>
          <p:cNvGraphicFramePr/>
          <p:nvPr>
            <p:extLst>
              <p:ext uri="{D42A27DB-BD31-4B8C-83A1-F6EECF244321}">
                <p14:modId xmlns:p14="http://schemas.microsoft.com/office/powerpoint/2010/main" val="1874270632"/>
              </p:ext>
            </p:extLst>
          </p:nvPr>
        </p:nvGraphicFramePr>
        <p:xfrm>
          <a:off x="-457200" y="4750737"/>
          <a:ext cx="3037208" cy="18034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p:cNvGraphicFramePr/>
          <p:nvPr>
            <p:extLst>
              <p:ext uri="{D42A27DB-BD31-4B8C-83A1-F6EECF244321}">
                <p14:modId xmlns:p14="http://schemas.microsoft.com/office/powerpoint/2010/main" val="2378926887"/>
              </p:ext>
            </p:extLst>
          </p:nvPr>
        </p:nvGraphicFramePr>
        <p:xfrm>
          <a:off x="1905000" y="4742856"/>
          <a:ext cx="3037208" cy="1803400"/>
        </p:xfrm>
        <a:graphic>
          <a:graphicData uri="http://schemas.openxmlformats.org/drawingml/2006/chart">
            <c:chart xmlns:c="http://schemas.openxmlformats.org/drawingml/2006/chart" xmlns:r="http://schemas.openxmlformats.org/officeDocument/2006/relationships" r:id="rId8"/>
          </a:graphicData>
        </a:graphic>
      </p:graphicFrame>
      <p:sp>
        <p:nvSpPr>
          <p:cNvPr id="13" name="TextBox 12"/>
          <p:cNvSpPr txBox="1"/>
          <p:nvPr/>
        </p:nvSpPr>
        <p:spPr>
          <a:xfrm>
            <a:off x="457200" y="4495800"/>
            <a:ext cx="1981200" cy="369332"/>
          </a:xfrm>
          <a:prstGeom prst="rect">
            <a:avLst/>
          </a:prstGeom>
          <a:noFill/>
        </p:spPr>
        <p:txBody>
          <a:bodyPr wrap="square" rtlCol="0">
            <a:spAutoFit/>
          </a:bodyPr>
          <a:lstStyle/>
          <a:p>
            <a:r>
              <a:rPr lang="en-US" b="1" u="sng" dirty="0"/>
              <a:t> </a:t>
            </a:r>
            <a:r>
              <a:rPr lang="en-US" b="1" u="sng" dirty="0" smtClean="0"/>
              <a:t>Complex Market</a:t>
            </a:r>
            <a:endParaRPr lang="en-US" b="1" u="sng" dirty="0"/>
          </a:p>
        </p:txBody>
      </p:sp>
      <p:sp>
        <p:nvSpPr>
          <p:cNvPr id="14" name="TextBox 13"/>
          <p:cNvSpPr txBox="1"/>
          <p:nvPr/>
        </p:nvSpPr>
        <p:spPr>
          <a:xfrm>
            <a:off x="3017357" y="4495800"/>
            <a:ext cx="1676400" cy="369332"/>
          </a:xfrm>
          <a:prstGeom prst="rect">
            <a:avLst/>
          </a:prstGeom>
          <a:noFill/>
        </p:spPr>
        <p:txBody>
          <a:bodyPr wrap="square" rtlCol="0">
            <a:spAutoFit/>
          </a:bodyPr>
          <a:lstStyle/>
          <a:p>
            <a:r>
              <a:rPr lang="en-US" b="1" u="sng" dirty="0" smtClean="0"/>
              <a:t>Mid-Small</a:t>
            </a:r>
            <a:endParaRPr lang="en-US" b="1" u="sng" dirty="0"/>
          </a:p>
        </p:txBody>
      </p:sp>
      <p:pic>
        <p:nvPicPr>
          <p:cNvPr id="15" name="Picture 14"/>
          <p:cNvPicPr>
            <a:picLocks noChangeAspect="1"/>
          </p:cNvPicPr>
          <p:nvPr/>
        </p:nvPicPr>
        <p:blipFill rotWithShape="1">
          <a:blip r:embed="rId9"/>
          <a:srcRect r="4766"/>
          <a:stretch/>
        </p:blipFill>
        <p:spPr>
          <a:xfrm>
            <a:off x="4953000" y="914400"/>
            <a:ext cx="4191000" cy="3276599"/>
          </a:xfrm>
          <a:prstGeom prst="rect">
            <a:avLst/>
          </a:prstGeom>
        </p:spPr>
      </p:pic>
      <p:sp>
        <p:nvSpPr>
          <p:cNvPr id="16" name="Oval 15"/>
          <p:cNvSpPr/>
          <p:nvPr/>
        </p:nvSpPr>
        <p:spPr>
          <a:xfrm>
            <a:off x="6477000" y="2895600"/>
            <a:ext cx="2209800" cy="10668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5410200" y="4898660"/>
            <a:ext cx="3511153"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$27B </a:t>
            </a:r>
            <a:r>
              <a:rPr lang="en-US" sz="2400" b="1" dirty="0" smtClean="0"/>
              <a:t>Market</a:t>
            </a:r>
            <a:endParaRPr lang="en-US" sz="2400" b="1" dirty="0"/>
          </a:p>
        </p:txBody>
      </p:sp>
      <p:sp>
        <p:nvSpPr>
          <p:cNvPr id="18" name="Down Arrow 17"/>
          <p:cNvSpPr/>
          <p:nvPr/>
        </p:nvSpPr>
        <p:spPr>
          <a:xfrm>
            <a:off x="7048500" y="4132868"/>
            <a:ext cx="455058" cy="58406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2725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0" y="6356350"/>
            <a:ext cx="2895600" cy="365125"/>
          </a:xfrm>
        </p:spPr>
        <p:txBody>
          <a:bodyPr/>
          <a:lstStyle/>
          <a:p>
            <a:r>
              <a:rPr lang="en-US" dirty="0" smtClean="0">
                <a:solidFill>
                  <a:prstClr val="white">
                    <a:lumMod val="50000"/>
                  </a:prstClr>
                </a:solidFill>
                <a:cs typeface="Arial" panose="020B0604020202020204" pitchFamily="34" charset="0"/>
              </a:rPr>
              <a:t>©2015 Daikin Applied  </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08127" y="2449626"/>
            <a:ext cx="1094582" cy="379806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48265" y="2452998"/>
            <a:ext cx="1153424" cy="3847715"/>
          </a:xfrm>
          <a:prstGeom prst="rect">
            <a:avLst/>
          </a:prstGeom>
        </p:spPr>
      </p:pic>
      <p:sp>
        <p:nvSpPr>
          <p:cNvPr id="8" name="TextBox 7"/>
          <p:cNvSpPr txBox="1"/>
          <p:nvPr/>
        </p:nvSpPr>
        <p:spPr>
          <a:xfrm>
            <a:off x="96419" y="602739"/>
            <a:ext cx="6551773" cy="461665"/>
          </a:xfrm>
          <a:prstGeom prst="rect">
            <a:avLst/>
          </a:prstGeom>
          <a:noFill/>
        </p:spPr>
        <p:txBody>
          <a:bodyPr wrap="square" rtlCol="0">
            <a:spAutoFit/>
          </a:bodyPr>
          <a:lstStyle/>
          <a:p>
            <a:pPr defTabSz="457200"/>
            <a:r>
              <a:rPr lang="en-US" sz="2400" dirty="0">
                <a:solidFill>
                  <a:prstClr val="black"/>
                </a:solidFill>
              </a:rPr>
              <a:t>Small  to </a:t>
            </a:r>
            <a:r>
              <a:rPr lang="en-US" sz="2400" dirty="0" smtClean="0">
                <a:solidFill>
                  <a:prstClr val="black"/>
                </a:solidFill>
              </a:rPr>
              <a:t>mid-size </a:t>
            </a:r>
            <a:r>
              <a:rPr lang="en-US" sz="2400" dirty="0">
                <a:solidFill>
                  <a:prstClr val="black"/>
                </a:solidFill>
              </a:rPr>
              <a:t>building staff includes: </a:t>
            </a:r>
          </a:p>
        </p:txBody>
      </p:sp>
      <p:sp>
        <p:nvSpPr>
          <p:cNvPr id="11" name="TextBox 10"/>
          <p:cNvSpPr txBox="1"/>
          <p:nvPr/>
        </p:nvSpPr>
        <p:spPr>
          <a:xfrm>
            <a:off x="4602326" y="1185859"/>
            <a:ext cx="1934935" cy="1569660"/>
          </a:xfrm>
          <a:prstGeom prst="rect">
            <a:avLst/>
          </a:prstGeom>
          <a:noFill/>
        </p:spPr>
        <p:txBody>
          <a:bodyPr wrap="square" rtlCol="0">
            <a:noAutofit/>
          </a:bodyPr>
          <a:lstStyle/>
          <a:p>
            <a:pPr marL="407988" indent="-407988" defTabSz="457200"/>
            <a:r>
              <a:rPr lang="en-US" sz="1600" dirty="0" smtClean="0">
                <a:solidFill>
                  <a:prstClr val="black"/>
                </a:solidFill>
              </a:rPr>
              <a:t>③  Business managers who occupy the buildings</a:t>
            </a:r>
            <a:endParaRPr lang="en-US" sz="1600" dirty="0">
              <a:solidFill>
                <a:prstClr val="black"/>
              </a:solidFill>
            </a:endParaRPr>
          </a:p>
          <a:p>
            <a:pPr defTabSz="457200"/>
            <a:endParaRPr lang="en-US" sz="2000" dirty="0">
              <a:solidFill>
                <a:prstClr val="black"/>
              </a:solidFill>
            </a:endParaRPr>
          </a:p>
        </p:txBody>
      </p:sp>
      <p:sp>
        <p:nvSpPr>
          <p:cNvPr id="12" name="TextBox 11"/>
          <p:cNvSpPr txBox="1"/>
          <p:nvPr/>
        </p:nvSpPr>
        <p:spPr>
          <a:xfrm>
            <a:off x="6648192" y="1185859"/>
            <a:ext cx="1939217" cy="1569660"/>
          </a:xfrm>
          <a:prstGeom prst="rect">
            <a:avLst/>
          </a:prstGeom>
          <a:noFill/>
        </p:spPr>
        <p:txBody>
          <a:bodyPr wrap="square" rtlCol="0">
            <a:noAutofit/>
          </a:bodyPr>
          <a:lstStyle/>
          <a:p>
            <a:pPr marL="407988" indent="-407988" defTabSz="457200"/>
            <a:r>
              <a:rPr lang="en-US" sz="1600" dirty="0" smtClean="0">
                <a:solidFill>
                  <a:prstClr val="black"/>
                </a:solidFill>
              </a:rPr>
              <a:t>④  Vendors </a:t>
            </a:r>
            <a:r>
              <a:rPr lang="en-US" sz="1600" dirty="0">
                <a:solidFill>
                  <a:prstClr val="black"/>
                </a:solidFill>
              </a:rPr>
              <a:t>and customers that support </a:t>
            </a:r>
            <a:r>
              <a:rPr lang="en-US" sz="1600" dirty="0" smtClean="0">
                <a:solidFill>
                  <a:prstClr val="black"/>
                </a:solidFill>
              </a:rPr>
              <a:t>the occupant businesses</a:t>
            </a:r>
            <a:endParaRPr lang="en-US" sz="1600" dirty="0">
              <a:solidFill>
                <a:prstClr val="black"/>
              </a:solidFill>
            </a:endParaRPr>
          </a:p>
          <a:p>
            <a:pPr defTabSz="457200"/>
            <a:endParaRPr lang="en-US" sz="2000" dirty="0">
              <a:solidFill>
                <a:prstClr val="black"/>
              </a:solidFill>
            </a:endParaRPr>
          </a:p>
        </p:txBody>
      </p:sp>
      <p:sp>
        <p:nvSpPr>
          <p:cNvPr id="13" name="TextBox 12"/>
          <p:cNvSpPr txBox="1"/>
          <p:nvPr/>
        </p:nvSpPr>
        <p:spPr>
          <a:xfrm>
            <a:off x="365202" y="2449626"/>
            <a:ext cx="3553655" cy="2185214"/>
          </a:xfrm>
          <a:prstGeom prst="rect">
            <a:avLst/>
          </a:prstGeom>
          <a:noFill/>
        </p:spPr>
        <p:txBody>
          <a:bodyPr wrap="square" rtlCol="0">
            <a:spAutoFit/>
          </a:bodyPr>
          <a:lstStyle/>
          <a:p>
            <a:pPr marL="0" lvl="1" algn="ctr" defTabSz="457200"/>
            <a:r>
              <a:rPr lang="en-US" sz="2800" b="1" dirty="0">
                <a:solidFill>
                  <a:prstClr val="black"/>
                </a:solidFill>
              </a:rPr>
              <a:t>T</a:t>
            </a:r>
            <a:r>
              <a:rPr lang="en-US" sz="2800" b="1" dirty="0" smtClean="0">
                <a:solidFill>
                  <a:prstClr val="black"/>
                </a:solidFill>
              </a:rPr>
              <a:t>heir </a:t>
            </a:r>
            <a:r>
              <a:rPr lang="en-US" sz="2800" b="1" dirty="0">
                <a:solidFill>
                  <a:prstClr val="black"/>
                </a:solidFill>
              </a:rPr>
              <a:t>need </a:t>
            </a:r>
            <a:r>
              <a:rPr lang="en-US" sz="2800" b="1" dirty="0" smtClean="0">
                <a:solidFill>
                  <a:prstClr val="black"/>
                </a:solidFill>
              </a:rPr>
              <a:t>for managed service and advanced </a:t>
            </a:r>
            <a:r>
              <a:rPr lang="en-US" sz="2800" b="1" dirty="0">
                <a:solidFill>
                  <a:prstClr val="black"/>
                </a:solidFill>
              </a:rPr>
              <a:t>technology </a:t>
            </a:r>
            <a:r>
              <a:rPr lang="en-US" sz="2800" b="1" dirty="0" smtClean="0">
                <a:solidFill>
                  <a:prstClr val="black"/>
                </a:solidFill>
              </a:rPr>
              <a:t>is actually greater</a:t>
            </a:r>
            <a:endParaRPr lang="en-US" sz="2800" b="1" dirty="0">
              <a:solidFill>
                <a:prstClr val="black"/>
              </a:solidFill>
            </a:endParaRPr>
          </a:p>
          <a:p>
            <a:pPr algn="ctr" defTabSz="457200"/>
            <a:endParaRPr lang="en-US" sz="2400" b="1" dirty="0">
              <a:solidFill>
                <a:prstClr val="black"/>
              </a:solidFill>
            </a:endParaRPr>
          </a:p>
        </p:txBody>
      </p:sp>
    </p:spTree>
    <p:extLst>
      <p:ext uri="{BB962C8B-B14F-4D97-AF65-F5344CB8AC3E}">
        <p14:creationId xmlns:p14="http://schemas.microsoft.com/office/powerpoint/2010/main" val="250226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225"/>
            <a:ext cx="8229600" cy="889000"/>
          </a:xfrm>
        </p:spPr>
        <p:txBody>
          <a:bodyPr>
            <a:normAutofit/>
          </a:bodyPr>
          <a:lstStyle/>
          <a:p>
            <a:pPr marL="115888" algn="l"/>
            <a:r>
              <a:rPr lang="en-US" sz="2200" b="1" cap="small" dirty="0">
                <a:solidFill>
                  <a:schemeClr val="accent1">
                    <a:lumMod val="75000"/>
                  </a:schemeClr>
                </a:solidFill>
                <a:latin typeface="Arial" panose="020B0604020202020204" pitchFamily="34" charset="0"/>
              </a:rPr>
              <a:t>Building Owner Ecosystem</a:t>
            </a:r>
          </a:p>
        </p:txBody>
      </p:sp>
      <p:sp>
        <p:nvSpPr>
          <p:cNvPr id="1027" name="TextBox 1026"/>
          <p:cNvSpPr txBox="1"/>
          <p:nvPr/>
        </p:nvSpPr>
        <p:spPr>
          <a:xfrm>
            <a:off x="6091993" y="1429299"/>
            <a:ext cx="3018140" cy="2862322"/>
          </a:xfrm>
          <a:prstGeom prst="rect">
            <a:avLst/>
          </a:prstGeom>
          <a:noFill/>
        </p:spPr>
        <p:txBody>
          <a:bodyPr wrap="square" rtlCol="0">
            <a:spAutoFit/>
          </a:bodyPr>
          <a:lstStyle/>
          <a:p>
            <a:pPr algn="ctr"/>
            <a:r>
              <a:rPr lang="en-US" b="1" i="1" u="sng" dirty="0" smtClean="0"/>
              <a:t>Requirements</a:t>
            </a:r>
          </a:p>
          <a:p>
            <a:pPr marL="285750" indent="-285750">
              <a:buFont typeface="Arial" panose="020B0604020202020204" pitchFamily="34" charset="0"/>
              <a:buChar char="•"/>
            </a:pPr>
            <a:r>
              <a:rPr lang="en-US" dirty="0" smtClean="0"/>
              <a:t>Flexible &amp; economical –needs will vary by vertical</a:t>
            </a:r>
          </a:p>
          <a:p>
            <a:pPr marL="285750" indent="-285750">
              <a:buFont typeface="Arial" panose="020B0604020202020204" pitchFamily="34" charset="0"/>
              <a:buChar char="•"/>
            </a:pPr>
            <a:r>
              <a:rPr lang="en-US" dirty="0" smtClean="0"/>
              <a:t>Smaller buildings don’t mean less capability desired</a:t>
            </a:r>
          </a:p>
          <a:p>
            <a:pPr marL="285750" indent="-285750">
              <a:buFont typeface="Arial" panose="020B0604020202020204" pitchFamily="34" charset="0"/>
              <a:buChar char="•"/>
            </a:pPr>
            <a:r>
              <a:rPr lang="en-US" dirty="0" smtClean="0"/>
              <a:t>End users need value and ease of use</a:t>
            </a:r>
          </a:p>
          <a:p>
            <a:pPr marL="285750" indent="-285750">
              <a:buFont typeface="Arial" panose="020B0604020202020204" pitchFamily="34" charset="0"/>
              <a:buChar char="•"/>
            </a:pPr>
            <a:r>
              <a:rPr lang="en-US" dirty="0" smtClean="0"/>
              <a:t>Ease of installation</a:t>
            </a:r>
          </a:p>
          <a:p>
            <a:pPr marL="285750" indent="-285750">
              <a:buFont typeface="Arial" panose="020B0604020202020204" pitchFamily="34" charset="0"/>
              <a:buChar char="•"/>
            </a:pPr>
            <a:endParaRPr lang="en-US" dirty="0"/>
          </a:p>
        </p:txBody>
      </p:sp>
      <p:sp>
        <p:nvSpPr>
          <p:cNvPr id="47" name="TextBox 46"/>
          <p:cNvSpPr txBox="1"/>
          <p:nvPr/>
        </p:nvSpPr>
        <p:spPr>
          <a:xfrm>
            <a:off x="1507001" y="939361"/>
            <a:ext cx="3081998" cy="461665"/>
          </a:xfrm>
          <a:prstGeom prst="rect">
            <a:avLst/>
          </a:prstGeom>
          <a:noFill/>
        </p:spPr>
        <p:txBody>
          <a:bodyPr wrap="none" rtlCol="0">
            <a:spAutoFit/>
          </a:bodyPr>
          <a:lstStyle/>
          <a:p>
            <a:r>
              <a:rPr lang="en-US" sz="2400" b="1" i="1" dirty="0"/>
              <a:t>Commercial Ecosystem</a:t>
            </a:r>
          </a:p>
        </p:txBody>
      </p:sp>
      <p:graphicFrame>
        <p:nvGraphicFramePr>
          <p:cNvPr id="48" name="Diagram 47"/>
          <p:cNvGraphicFramePr/>
          <p:nvPr>
            <p:extLst/>
          </p:nvPr>
        </p:nvGraphicFramePr>
        <p:xfrm>
          <a:off x="304800" y="1752600"/>
          <a:ext cx="5486400" cy="3663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140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fontScale="90000"/>
          </a:bodyPr>
          <a:lstStyle/>
          <a:p>
            <a:r>
              <a:rPr lang="en-US" dirty="0" smtClean="0"/>
              <a:t>Building an Intelligent Control </a:t>
            </a:r>
            <a:r>
              <a:rPr lang="en-US" u="sng" dirty="0" smtClean="0"/>
              <a:t>Platform</a:t>
            </a:r>
            <a:endParaRPr lang="en-US" u="sng" dirty="0"/>
          </a:p>
        </p:txBody>
      </p:sp>
      <p:sp>
        <p:nvSpPr>
          <p:cNvPr id="4" name="Content Placeholder 2"/>
          <p:cNvSpPr txBox="1">
            <a:spLocks/>
          </p:cNvSpPr>
          <p:nvPr/>
        </p:nvSpPr>
        <p:spPr>
          <a:xfrm>
            <a:off x="0" y="895350"/>
            <a:ext cx="9144000" cy="4133849"/>
          </a:xfrm>
          <a:prstGeom prst="rect">
            <a:avLst/>
          </a:prstGeom>
        </p:spPr>
        <p:txBody>
          <a:bodyPr>
            <a:normAutofit fontScale="85000" lnSpcReduction="20000"/>
          </a:bodyPr>
          <a:lstStyle>
            <a:lvl1pPr marL="342900" indent="-342900" algn="l" defTabSz="457200" rtl="0" eaLnBrk="1" latinLnBrk="0" hangingPunct="1">
              <a:spcBef>
                <a:spcPct val="20000"/>
              </a:spcBef>
              <a:buClr>
                <a:srgbClr val="41B3DC"/>
              </a:buClr>
              <a:buSzPct val="85000"/>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Clr>
                <a:srgbClr val="41B3DC"/>
              </a:buClr>
              <a:buSzPct val="85000"/>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Clr>
                <a:srgbClr val="41B3DC"/>
              </a:buClr>
              <a:buSzPct val="85000"/>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rgbClr val="41B3DC"/>
              </a:buClr>
              <a:buSzPct val="85000"/>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rgbClr val="41B3DC"/>
              </a:buClr>
              <a:buSzPct val="85000"/>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u="sng" dirty="0" smtClean="0">
                <a:solidFill>
                  <a:prstClr val="black"/>
                </a:solidFill>
              </a:rPr>
              <a:t>Platform</a:t>
            </a:r>
            <a:r>
              <a:rPr lang="en-US" dirty="0" smtClean="0">
                <a:solidFill>
                  <a:prstClr val="black"/>
                </a:solidFill>
              </a:rPr>
              <a:t> - Definitions &amp; Synonyms: </a:t>
            </a:r>
          </a:p>
          <a:p>
            <a:pPr lvl="1"/>
            <a:r>
              <a:rPr lang="en-US" dirty="0" smtClean="0">
                <a:solidFill>
                  <a:prstClr val="black"/>
                </a:solidFill>
              </a:rPr>
              <a:t>A load-bearing structure</a:t>
            </a:r>
          </a:p>
          <a:p>
            <a:pPr lvl="1"/>
            <a:r>
              <a:rPr lang="en-US" dirty="0" smtClean="0">
                <a:solidFill>
                  <a:prstClr val="black"/>
                </a:solidFill>
              </a:rPr>
              <a:t>A flat surface to provide support</a:t>
            </a:r>
          </a:p>
          <a:p>
            <a:pPr lvl="1"/>
            <a:r>
              <a:rPr lang="en-US" dirty="0" smtClean="0">
                <a:solidFill>
                  <a:prstClr val="black"/>
                </a:solidFill>
              </a:rPr>
              <a:t>A foundation</a:t>
            </a:r>
          </a:p>
          <a:p>
            <a:endParaRPr lang="en-US" dirty="0" smtClean="0">
              <a:solidFill>
                <a:prstClr val="black"/>
              </a:solidFill>
            </a:endParaRPr>
          </a:p>
          <a:p>
            <a:r>
              <a:rPr lang="en-US" dirty="0" smtClean="0">
                <a:solidFill>
                  <a:prstClr val="black"/>
                </a:solidFill>
              </a:rPr>
              <a:t>The IE platform makes it possible to bring </a:t>
            </a:r>
          </a:p>
          <a:p>
            <a:pPr marL="400050" lvl="1" indent="0">
              <a:buNone/>
            </a:pPr>
            <a:r>
              <a:rPr lang="en-US" dirty="0" smtClean="0">
                <a:solidFill>
                  <a:prstClr val="black"/>
                </a:solidFill>
              </a:rPr>
              <a:t>new capabilities into our equipment</a:t>
            </a:r>
          </a:p>
          <a:p>
            <a:pPr lvl="1"/>
            <a:r>
              <a:rPr lang="en-US" dirty="0" smtClean="0">
                <a:solidFill>
                  <a:prstClr val="black"/>
                </a:solidFill>
              </a:rPr>
              <a:t>Preventative Maintenance</a:t>
            </a:r>
          </a:p>
          <a:p>
            <a:pPr lvl="1"/>
            <a:r>
              <a:rPr lang="en-US" dirty="0" smtClean="0">
                <a:solidFill>
                  <a:prstClr val="black"/>
                </a:solidFill>
              </a:rPr>
              <a:t>Recommendations</a:t>
            </a:r>
          </a:p>
          <a:p>
            <a:pPr lvl="1"/>
            <a:r>
              <a:rPr lang="en-US" dirty="0" smtClean="0">
                <a:solidFill>
                  <a:prstClr val="black"/>
                </a:solidFill>
              </a:rPr>
              <a:t>Financial Metrics </a:t>
            </a:r>
          </a:p>
          <a:p>
            <a:pPr lvl="1"/>
            <a:r>
              <a:rPr lang="en-US" dirty="0" smtClean="0">
                <a:solidFill>
                  <a:prstClr val="black"/>
                </a:solidFill>
              </a:rPr>
              <a:t>Operational Data</a:t>
            </a:r>
          </a:p>
          <a:p>
            <a:pPr lvl="1"/>
            <a:r>
              <a:rPr lang="en-US" dirty="0" smtClean="0">
                <a:solidFill>
                  <a:prstClr val="black"/>
                </a:solidFill>
              </a:rPr>
              <a:t>Predictive Failure</a:t>
            </a:r>
          </a:p>
          <a:p>
            <a:endParaRPr lang="en-US" dirty="0" smtClean="0">
              <a:solidFill>
                <a:prstClr val="black"/>
              </a:solidFill>
            </a:endParaRPr>
          </a:p>
          <a:p>
            <a:r>
              <a:rPr lang="en-US" dirty="0" smtClean="0">
                <a:solidFill>
                  <a:prstClr val="black"/>
                </a:solidFill>
              </a:rPr>
              <a:t>The IE platform: </a:t>
            </a:r>
          </a:p>
          <a:p>
            <a:pPr lvl="1"/>
            <a:r>
              <a:rPr lang="en-US" dirty="0" smtClean="0">
                <a:solidFill>
                  <a:prstClr val="black"/>
                </a:solidFill>
              </a:rPr>
              <a:t>provides a means to transfer information to and from BASs &amp; other building systems</a:t>
            </a:r>
          </a:p>
          <a:p>
            <a:pPr lvl="1"/>
            <a:r>
              <a:rPr lang="en-US" dirty="0" smtClean="0">
                <a:solidFill>
                  <a:prstClr val="black"/>
                </a:solidFill>
              </a:rPr>
              <a:t>gives us new ways to deliver meaningful data to our partners and customers </a:t>
            </a:r>
          </a:p>
          <a:p>
            <a:pPr lvl="1"/>
            <a:r>
              <a:rPr lang="en-US" dirty="0" smtClean="0">
                <a:solidFill>
                  <a:prstClr val="black"/>
                </a:solidFill>
              </a:rPr>
              <a:t>will extend to all Daikin HVAC equipment</a:t>
            </a:r>
          </a:p>
          <a:p>
            <a:pPr lvl="1"/>
            <a:r>
              <a:rPr lang="en-US" dirty="0" smtClean="0">
                <a:solidFill>
                  <a:prstClr val="black"/>
                </a:solidFill>
              </a:rPr>
              <a:t>capabilities will become the “new normal” for HVAC machines</a:t>
            </a:r>
          </a:p>
          <a:p>
            <a:endParaRPr lang="en-US" dirty="0">
              <a:solidFill>
                <a:prstClr val="black"/>
              </a:solidFill>
            </a:endParaRPr>
          </a:p>
        </p:txBody>
      </p:sp>
      <p:pic>
        <p:nvPicPr>
          <p:cNvPr id="6146" name="Picture 2" descr="http://i2.wp.com/www.havitsteelstructure.com/wp-content/uploads/2013/10/9f0402a5-1da8-47c7-8dde-3ce91096b88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11088"/>
            <a:ext cx="4738917" cy="259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4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 y="857250"/>
            <a:ext cx="8686801" cy="514350"/>
          </a:xfrm>
        </p:spPr>
        <p:txBody>
          <a:bodyPr vert="horz" lIns="91440" tIns="45720" rIns="91440" bIns="45720" rtlCol="0" anchor="ctr">
            <a:normAutofit/>
          </a:bodyPr>
          <a:lstStyle/>
          <a:p>
            <a:r>
              <a:rPr lang="en-US" dirty="0" smtClean="0"/>
              <a:t>Introducing Intelligent Systems</a:t>
            </a:r>
            <a:endParaRPr lang="en-US" dirty="0"/>
          </a:p>
        </p:txBody>
      </p:sp>
      <p:sp>
        <p:nvSpPr>
          <p:cNvPr id="11" name="Rectangle 10"/>
          <p:cNvSpPr/>
          <p:nvPr/>
        </p:nvSpPr>
        <p:spPr>
          <a:xfrm>
            <a:off x="4876800" y="3716923"/>
            <a:ext cx="2895600" cy="338554"/>
          </a:xfrm>
          <a:prstGeom prst="rect">
            <a:avLst/>
          </a:prstGeom>
          <a:solidFill>
            <a:schemeClr val="bg1"/>
          </a:solidFill>
        </p:spPr>
        <p:txBody>
          <a:bodyPr wrap="square">
            <a:spAutoFit/>
          </a:bodyPr>
          <a:lstStyle/>
          <a:p>
            <a:pPr algn="ctr">
              <a:spcBef>
                <a:spcPct val="20000"/>
              </a:spcBef>
              <a:buClr>
                <a:srgbClr val="0070C0"/>
              </a:buClr>
            </a:pPr>
            <a:r>
              <a:rPr lang="en-US" sz="1600" dirty="0">
                <a:solidFill>
                  <a:prstClr val="black"/>
                </a:solidFill>
              </a:rPr>
              <a:t>Intelligent Equipment®</a:t>
            </a:r>
          </a:p>
        </p:txBody>
      </p:sp>
      <p:sp>
        <p:nvSpPr>
          <p:cNvPr id="12" name="Rectangle 11"/>
          <p:cNvSpPr/>
          <p:nvPr/>
        </p:nvSpPr>
        <p:spPr>
          <a:xfrm>
            <a:off x="720176" y="3716923"/>
            <a:ext cx="3810000" cy="338554"/>
          </a:xfrm>
          <a:prstGeom prst="rect">
            <a:avLst/>
          </a:prstGeom>
          <a:solidFill>
            <a:schemeClr val="bg1"/>
          </a:solidFill>
        </p:spPr>
        <p:txBody>
          <a:bodyPr wrap="square">
            <a:spAutoFit/>
          </a:bodyPr>
          <a:lstStyle/>
          <a:p>
            <a:pPr algn="ctr">
              <a:spcBef>
                <a:spcPct val="20000"/>
              </a:spcBef>
              <a:buClr>
                <a:srgbClr val="0070C0"/>
              </a:buClr>
            </a:pPr>
            <a:r>
              <a:rPr lang="en-US" sz="1600" dirty="0">
                <a:solidFill>
                  <a:prstClr val="black"/>
                </a:solidFill>
              </a:rPr>
              <a:t>Microtech® Integrated Systems</a:t>
            </a:r>
          </a:p>
        </p:txBody>
      </p:sp>
      <p:pic>
        <p:nvPicPr>
          <p:cNvPr id="17" name="Picture 2" descr="C:\Users\sengerca\AppData\Local\Microsoft\Windows\Temporary Internet Files\Content.Outlook\C5R51VHH\MIS 3-Devices_No Alarm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1744" y="1954588"/>
            <a:ext cx="2806867" cy="1742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5367922" y="1676400"/>
            <a:ext cx="1913356" cy="1913356"/>
          </a:xfrm>
          <a:prstGeom prst="rect">
            <a:avLst/>
          </a:prstGeom>
        </p:spPr>
      </p:pic>
      <p:sp>
        <p:nvSpPr>
          <p:cNvPr id="3" name="Rectangle 2"/>
          <p:cNvSpPr/>
          <p:nvPr/>
        </p:nvSpPr>
        <p:spPr>
          <a:xfrm>
            <a:off x="720176" y="4343400"/>
            <a:ext cx="8042824"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Daikin’s Intelligent Systems platform</a:t>
            </a:r>
          </a:p>
          <a:p>
            <a:pPr algn="ctr"/>
            <a:r>
              <a:rPr lang="en-US" sz="2800" b="1" dirty="0"/>
              <a:t>meets the needs of Digerati</a:t>
            </a:r>
          </a:p>
        </p:txBody>
      </p:sp>
    </p:spTree>
    <p:extLst>
      <p:ext uri="{BB962C8B-B14F-4D97-AF65-F5344CB8AC3E}">
        <p14:creationId xmlns:p14="http://schemas.microsoft.com/office/powerpoint/2010/main" val="18182727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t>Traditional HVAC System Implementation</a:t>
            </a:r>
            <a:endParaRPr lang="en-US" dirty="0"/>
          </a:p>
        </p:txBody>
      </p:sp>
      <p:sp>
        <p:nvSpPr>
          <p:cNvPr id="5" name="AutoShape 2" descr="Image result for hvac control panel"/>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233" t="12959" r="11845" b="13036"/>
          <a:stretch/>
        </p:blipFill>
        <p:spPr bwMode="auto">
          <a:xfrm>
            <a:off x="7179128" y="2957976"/>
            <a:ext cx="1812472" cy="1145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crockett-facilities.com/wp-content/uploads/2014/05/Demand-Response-Program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6503" y="2641834"/>
            <a:ext cx="2666650" cy="177776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7" descr="Image result for daikin chiller"/>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ight Arrow 6"/>
          <p:cNvSpPr/>
          <p:nvPr/>
        </p:nvSpPr>
        <p:spPr>
          <a:xfrm>
            <a:off x="3003152" y="3264016"/>
            <a:ext cx="762000" cy="533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10800000">
            <a:off x="6534504" y="3264016"/>
            <a:ext cx="762000" cy="533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P:\Public\Chad Senger\graphics\small unit.jpg"/>
          <p:cNvPicPr>
            <a:picLocks noChangeAspect="1" noChangeArrowheads="1"/>
          </p:cNvPicPr>
          <p:nvPr/>
        </p:nvPicPr>
        <p:blipFill>
          <a:blip r:embed="rId5"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248104" y="2780458"/>
            <a:ext cx="2703697" cy="150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714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t>Intelligent Systems</a:t>
            </a:r>
            <a:endParaRPr lang="en-US" dirty="0"/>
          </a:p>
        </p:txBody>
      </p:sp>
      <p:sp>
        <p:nvSpPr>
          <p:cNvPr id="5" name="AutoShape 2" descr="Image result for hvac control panel"/>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descr="http://www.crockett-facilities.com/wp-content/uploads/2014/05/Demand-Response-Program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15000" y="2514600"/>
            <a:ext cx="3028610" cy="201907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7" descr="Image result for daikin chiller"/>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ight Arrow 6"/>
          <p:cNvSpPr/>
          <p:nvPr/>
        </p:nvSpPr>
        <p:spPr>
          <a:xfrm>
            <a:off x="4953000" y="3257437"/>
            <a:ext cx="762000" cy="533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2" descr="Image result for daikin roofpak"/>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8" name="Group 17"/>
          <p:cNvGrpSpPr>
            <a:grpSpLocks noChangeAspect="1"/>
          </p:cNvGrpSpPr>
          <p:nvPr/>
        </p:nvGrpSpPr>
        <p:grpSpPr>
          <a:xfrm>
            <a:off x="762001" y="2317832"/>
            <a:ext cx="1984547" cy="1263569"/>
            <a:chOff x="2042408" y="2205742"/>
            <a:chExt cx="3771900" cy="2979915"/>
          </a:xfrm>
        </p:grpSpPr>
        <p:pic>
          <p:nvPicPr>
            <p:cNvPr id="24" name="Picture 2" descr="C:\Users\sengerca\Documents\1Systems\Marketing\artwork\MIS-Table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2438400" y="1809750"/>
              <a:ext cx="2979915" cy="3771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38400" y="2523744"/>
              <a:ext cx="2895600" cy="2276780"/>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 descr="P:\Public\Chad Senger\graphics\small unit.jpg"/>
          <p:cNvPicPr>
            <a:picLocks noChangeAspect="1" noChangeArrowheads="1"/>
          </p:cNvPicPr>
          <p:nvPr/>
        </p:nvPicPr>
        <p:blipFill>
          <a:blip r:embed="rId6"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2819401" y="3232368"/>
            <a:ext cx="1960589" cy="108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ontrols Poster Final_image"/>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9502" y="3827088"/>
            <a:ext cx="1904336" cy="1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73610" y="2987714"/>
            <a:ext cx="343544" cy="28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231776" y="1676400"/>
            <a:ext cx="4721225" cy="37338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73062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sengerca\AppData\Local\Microsoft\Windows\Temporary Internet Files\Content.Outlook\C5R51VHH\View Trend Inform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9164" y="2231782"/>
            <a:ext cx="2078473" cy="14154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971550"/>
            <a:ext cx="9144000" cy="308372"/>
          </a:xfrm>
        </p:spPr>
        <p:txBody>
          <a:bodyPr>
            <a:noAutofit/>
          </a:bodyPr>
          <a:lstStyle/>
          <a:p>
            <a:r>
              <a:rPr lang="en-US" dirty="0"/>
              <a:t>Microtech Integrated </a:t>
            </a:r>
            <a:r>
              <a:rPr lang="en-US" dirty="0" smtClean="0"/>
              <a:t>System Benefits</a:t>
            </a:r>
            <a:endParaRPr lang="en-US" dirty="0"/>
          </a:p>
        </p:txBody>
      </p:sp>
      <p:sp>
        <p:nvSpPr>
          <p:cNvPr id="3" name="Content Placeholder 2"/>
          <p:cNvSpPr>
            <a:spLocks noGrp="1"/>
          </p:cNvSpPr>
          <p:nvPr>
            <p:ph idx="1"/>
          </p:nvPr>
        </p:nvSpPr>
        <p:spPr>
          <a:xfrm>
            <a:off x="914400" y="1600200"/>
            <a:ext cx="3810000" cy="3714750"/>
          </a:xfrm>
        </p:spPr>
        <p:txBody>
          <a:bodyPr>
            <a:normAutofit fontScale="92500" lnSpcReduction="10000"/>
          </a:bodyPr>
          <a:lstStyle/>
          <a:p>
            <a:r>
              <a:rPr lang="en-US" dirty="0" smtClean="0"/>
              <a:t>Centralized:</a:t>
            </a:r>
          </a:p>
          <a:p>
            <a:pPr lvl="1"/>
            <a:r>
              <a:rPr lang="en-US" dirty="0" smtClean="0"/>
              <a:t>Control</a:t>
            </a:r>
          </a:p>
          <a:p>
            <a:pPr lvl="1"/>
            <a:r>
              <a:rPr lang="en-US" dirty="0" smtClean="0"/>
              <a:t>Monitoring</a:t>
            </a:r>
          </a:p>
          <a:p>
            <a:pPr lvl="1"/>
            <a:r>
              <a:rPr lang="en-US" dirty="0" smtClean="0"/>
              <a:t>Scheduling</a:t>
            </a:r>
          </a:p>
          <a:p>
            <a:pPr lvl="1"/>
            <a:r>
              <a:rPr lang="en-US" dirty="0" smtClean="0"/>
              <a:t>Alarm indications</a:t>
            </a:r>
          </a:p>
          <a:p>
            <a:r>
              <a:rPr lang="en-US" dirty="0" smtClean="0"/>
              <a:t>Remote/mobile access and alarm messaging</a:t>
            </a:r>
          </a:p>
          <a:p>
            <a:r>
              <a:rPr lang="en-US" dirty="0" smtClean="0"/>
              <a:t>Graphical trend data</a:t>
            </a:r>
          </a:p>
          <a:p>
            <a:r>
              <a:rPr lang="en-US" dirty="0" smtClean="0"/>
              <a:t>Energy saving algorithms</a:t>
            </a:r>
          </a:p>
          <a:p>
            <a:r>
              <a:rPr lang="en-US" dirty="0" smtClean="0"/>
              <a:t>Equipment coordination</a:t>
            </a:r>
            <a:endParaRPr lang="en-US" dirty="0"/>
          </a:p>
        </p:txBody>
      </p:sp>
      <p:pic>
        <p:nvPicPr>
          <p:cNvPr id="8" name="Picture 3" descr="C:\Users\sengerca\AppData\Local\Microsoft\Windows\Temporary Internet Files\Content.Outlook\C5R51VHH\VAV Propertie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05770" y="1429841"/>
            <a:ext cx="2276060" cy="14994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sengerca\AppData\Local\Microsoft\Windows\Temporary Internet Files\Content.Outlook\C5R51VHH\MIS 3-Devices_No Alarm (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1" y="3962400"/>
            <a:ext cx="230187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9043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971550"/>
            <a:ext cx="9144000" cy="308372"/>
          </a:xfrm>
        </p:spPr>
        <p:txBody>
          <a:bodyPr>
            <a:noAutofit/>
          </a:bodyPr>
          <a:lstStyle/>
          <a:p>
            <a:r>
              <a:rPr lang="en-US" dirty="0" smtClean="0"/>
              <a:t>MIS - </a:t>
            </a:r>
            <a:r>
              <a:rPr lang="en-US" dirty="0"/>
              <a:t>Putting System Information to Work</a:t>
            </a:r>
            <a:r>
              <a:rPr lang="en-US" dirty="0" smtClean="0"/>
              <a:t> </a:t>
            </a:r>
          </a:p>
        </p:txBody>
      </p:sp>
      <p:sp>
        <p:nvSpPr>
          <p:cNvPr id="11" name="Right Arrow 10"/>
          <p:cNvSpPr/>
          <p:nvPr/>
        </p:nvSpPr>
        <p:spPr>
          <a:xfrm>
            <a:off x="6324600" y="2115145"/>
            <a:ext cx="609600" cy="3595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13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489" y="3146822"/>
            <a:ext cx="1628244" cy="9453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139440"/>
            <a:ext cx="1662430" cy="960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8" name="Picture 1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87653" y="3146298"/>
            <a:ext cx="1680050" cy="946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720176" y="4495800"/>
            <a:ext cx="8042824"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Creating high performance buildings with a pre-packaged solution</a:t>
            </a:r>
          </a:p>
        </p:txBody>
      </p:sp>
      <p:sp>
        <p:nvSpPr>
          <p:cNvPr id="4" name="Rounded Rectangle 3"/>
          <p:cNvSpPr/>
          <p:nvPr/>
        </p:nvSpPr>
        <p:spPr>
          <a:xfrm>
            <a:off x="6934200" y="1371600"/>
            <a:ext cx="1970088" cy="28956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Save Time at the Job Site</a:t>
            </a:r>
          </a:p>
          <a:p>
            <a:pPr algn="ctr"/>
            <a:endParaRPr lang="en-US" dirty="0">
              <a:solidFill>
                <a:schemeClr val="tx1"/>
              </a:solidFill>
            </a:endParaRPr>
          </a:p>
          <a:p>
            <a:pPr algn="ctr"/>
            <a:r>
              <a:rPr lang="en-US" dirty="0">
                <a:solidFill>
                  <a:schemeClr val="tx1"/>
                </a:solidFill>
              </a:rPr>
              <a:t>Faster System Start-up</a:t>
            </a:r>
          </a:p>
          <a:p>
            <a:pPr algn="ctr"/>
            <a:endParaRPr lang="en-US" dirty="0">
              <a:solidFill>
                <a:schemeClr val="tx1"/>
              </a:solidFill>
            </a:endParaRPr>
          </a:p>
          <a:p>
            <a:pPr algn="ctr"/>
            <a:r>
              <a:rPr lang="en-US" dirty="0">
                <a:solidFill>
                  <a:schemeClr val="tx1"/>
                </a:solidFill>
              </a:rPr>
              <a:t>Faster Commissioning</a:t>
            </a:r>
          </a:p>
        </p:txBody>
      </p:sp>
      <p:sp>
        <p:nvSpPr>
          <p:cNvPr id="6" name="Rounded Rectangle 5"/>
          <p:cNvSpPr/>
          <p:nvPr/>
        </p:nvSpPr>
        <p:spPr>
          <a:xfrm>
            <a:off x="4648200" y="1542486"/>
            <a:ext cx="1676400" cy="141978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Programmed &amp; preloaded at the factory</a:t>
            </a:r>
            <a:endParaRPr lang="en-US" sz="1200" dirty="0">
              <a:solidFill>
                <a:schemeClr val="tx1"/>
              </a:solidFill>
            </a:endParaRPr>
          </a:p>
        </p:txBody>
      </p:sp>
      <p:sp>
        <p:nvSpPr>
          <p:cNvPr id="26" name="Right Arrow 25"/>
          <p:cNvSpPr/>
          <p:nvPr/>
        </p:nvSpPr>
        <p:spPr>
          <a:xfrm>
            <a:off x="4038600" y="2115145"/>
            <a:ext cx="609600" cy="3595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Right Arrow 26"/>
          <p:cNvSpPr/>
          <p:nvPr/>
        </p:nvSpPr>
        <p:spPr>
          <a:xfrm>
            <a:off x="1780644" y="2115145"/>
            <a:ext cx="609600" cy="3595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ounded Rectangle 24"/>
          <p:cNvSpPr/>
          <p:nvPr/>
        </p:nvSpPr>
        <p:spPr>
          <a:xfrm>
            <a:off x="152402" y="1535906"/>
            <a:ext cx="1676399" cy="143827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System Designer’s Schedule</a:t>
            </a:r>
          </a:p>
        </p:txBody>
      </p:sp>
      <p:sp>
        <p:nvSpPr>
          <p:cNvPr id="7" name="Rounded Rectangle 6"/>
          <p:cNvSpPr/>
          <p:nvPr/>
        </p:nvSpPr>
        <p:spPr>
          <a:xfrm>
            <a:off x="2391305" y="1524000"/>
            <a:ext cx="1676399" cy="143827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Daikin</a:t>
            </a:r>
          </a:p>
          <a:p>
            <a:pPr algn="ctr"/>
            <a:r>
              <a:rPr lang="en-US" dirty="0">
                <a:solidFill>
                  <a:schemeClr val="tx1"/>
                </a:solidFill>
              </a:rPr>
              <a:t>SelectTools</a:t>
            </a:r>
            <a:r>
              <a:rPr lang="en-US" dirty="0">
                <a:solidFill>
                  <a:schemeClr val="tx1"/>
                </a:solidFill>
                <a:cs typeface="Calibri" pitchFamily="34" charset="0"/>
              </a:rPr>
              <a:t>™</a:t>
            </a:r>
            <a:r>
              <a:rPr lang="en-US" dirty="0">
                <a:solidFill>
                  <a:schemeClr val="tx1"/>
                </a:solidFill>
              </a:rPr>
              <a:t> Program</a:t>
            </a:r>
          </a:p>
        </p:txBody>
      </p:sp>
    </p:spTree>
    <p:extLst>
      <p:ext uri="{BB962C8B-B14F-4D97-AF65-F5344CB8AC3E}">
        <p14:creationId xmlns:p14="http://schemas.microsoft.com/office/powerpoint/2010/main" val="15874907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4" name="Title 2"/>
          <p:cNvSpPr>
            <a:spLocks noGrp="1"/>
          </p:cNvSpPr>
          <p:nvPr>
            <p:ph type="title"/>
          </p:nvPr>
        </p:nvSpPr>
        <p:spPr>
          <a:xfrm>
            <a:off x="76200" y="940804"/>
            <a:ext cx="9144000" cy="430797"/>
          </a:xfrm>
        </p:spPr>
        <p:txBody>
          <a:bodyPr vert="horz" lIns="91440" tIns="45720" rIns="91440" bIns="45720" rtlCol="0" anchor="ctr">
            <a:noAutofit/>
          </a:bodyPr>
          <a:lstStyle/>
          <a:p>
            <a:pPr algn="l"/>
            <a:r>
              <a:rPr lang="en-US" b="1" dirty="0">
                <a:latin typeface="Arial" panose="020B0604020202020204" pitchFamily="34" charset="0"/>
                <a:ea typeface="ＭＳ Ｐゴシック" pitchFamily="34" charset="-128"/>
                <a:cs typeface="Arial" panose="020B0604020202020204" pitchFamily="34" charset="0"/>
              </a:rPr>
              <a:t>Intelligent </a:t>
            </a:r>
            <a:r>
              <a:rPr lang="en-US" b="1" dirty="0" smtClean="0">
                <a:latin typeface="Arial" panose="020B0604020202020204" pitchFamily="34" charset="0"/>
                <a:ea typeface="ＭＳ Ｐゴシック" pitchFamily="34" charset="-128"/>
                <a:cs typeface="Arial" panose="020B0604020202020204" pitchFamily="34" charset="0"/>
              </a:rPr>
              <a:t>Equipment:  Creating Value </a:t>
            </a:r>
            <a:r>
              <a:rPr lang="en-US" b="1" dirty="0">
                <a:latin typeface="Arial" panose="020B0604020202020204" pitchFamily="34" charset="0"/>
                <a:ea typeface="ＭＳ Ｐゴシック" pitchFamily="34" charset="-128"/>
                <a:cs typeface="Arial" panose="020B0604020202020204" pitchFamily="34" charset="0"/>
              </a:rPr>
              <a:t>from “Big Data”</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000" b="43688"/>
          <a:stretch/>
        </p:blipFill>
        <p:spPr>
          <a:xfrm>
            <a:off x="838200" y="1991527"/>
            <a:ext cx="2720450" cy="2746319"/>
          </a:xfrm>
          <a:prstGeom prst="rect">
            <a:avLst/>
          </a:prstGeom>
        </p:spPr>
      </p:pic>
      <p:grpSp>
        <p:nvGrpSpPr>
          <p:cNvPr id="18" name="Group 17"/>
          <p:cNvGrpSpPr/>
          <p:nvPr/>
        </p:nvGrpSpPr>
        <p:grpSpPr>
          <a:xfrm>
            <a:off x="3787250" y="2421223"/>
            <a:ext cx="4594750" cy="2209800"/>
            <a:chOff x="4330300" y="3799040"/>
            <a:chExt cx="1710391" cy="843304"/>
          </a:xfrm>
        </p:grpSpPr>
        <p:pic>
          <p:nvPicPr>
            <p:cNvPr id="1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30300" y="3799040"/>
              <a:ext cx="833651" cy="6570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descr="C:\Users\bjorksws\Desktop\building benchmark.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662"/>
            <a:stretch/>
          </p:blipFill>
          <p:spPr bwMode="auto">
            <a:xfrm>
              <a:off x="5088191" y="3923342"/>
              <a:ext cx="952500" cy="7190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3216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4" name="Title 2"/>
          <p:cNvSpPr>
            <a:spLocks noGrp="1"/>
          </p:cNvSpPr>
          <p:nvPr>
            <p:ph type="title"/>
          </p:nvPr>
        </p:nvSpPr>
        <p:spPr>
          <a:xfrm>
            <a:off x="76200" y="940804"/>
            <a:ext cx="9144000" cy="430797"/>
          </a:xfrm>
        </p:spPr>
        <p:txBody>
          <a:bodyPr vert="horz" lIns="91440" tIns="45720" rIns="91440" bIns="45720" rtlCol="0" anchor="ctr">
            <a:noAutofit/>
          </a:bodyPr>
          <a:lstStyle/>
          <a:p>
            <a:pPr algn="l"/>
            <a:r>
              <a:rPr lang="en-US" b="1" dirty="0">
                <a:ea typeface="ＭＳ Ｐゴシック" pitchFamily="34" charset="-128"/>
                <a:cs typeface="Arial" panose="020B0604020202020204" pitchFamily="34" charset="0"/>
              </a:rPr>
              <a:t>Intelligent </a:t>
            </a:r>
            <a:r>
              <a:rPr lang="en-US" b="1" dirty="0" smtClean="0">
                <a:ea typeface="ＭＳ Ｐゴシック" pitchFamily="34" charset="-128"/>
                <a:cs typeface="Arial" panose="020B0604020202020204" pitchFamily="34" charset="0"/>
              </a:rPr>
              <a:t>Equipment</a:t>
            </a:r>
            <a:r>
              <a:rPr lang="en-US" dirty="0" smtClean="0">
                <a:ea typeface="ＭＳ Ｐゴシック" pitchFamily="34" charset="-128"/>
                <a:cs typeface="Arial" panose="020B0604020202020204" pitchFamily="34" charset="0"/>
              </a:rPr>
              <a:t>:  </a:t>
            </a:r>
            <a:r>
              <a:rPr lang="en-US" b="1" dirty="0" smtClean="0">
                <a:ea typeface="ＭＳ Ｐゴシック" pitchFamily="34" charset="-128"/>
                <a:cs typeface="Arial" panose="020B0604020202020204" pitchFamily="34" charset="0"/>
              </a:rPr>
              <a:t>Creating Value </a:t>
            </a:r>
            <a:r>
              <a:rPr lang="en-US" b="1" dirty="0">
                <a:ea typeface="ＭＳ Ｐゴシック" pitchFamily="34" charset="-128"/>
                <a:cs typeface="Arial" panose="020B0604020202020204" pitchFamily="34" charset="0"/>
              </a:rPr>
              <a:t>from “Big Data”</a:t>
            </a:r>
          </a:p>
        </p:txBody>
      </p:sp>
      <p:pic>
        <p:nvPicPr>
          <p:cNvPr id="20"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4801" y="4053556"/>
            <a:ext cx="2450223" cy="1280444"/>
          </a:xfrm>
          <a:prstGeom prst="rect">
            <a:avLst/>
          </a:prstGeom>
          <a:ln>
            <a:noFill/>
          </a:ln>
          <a:effectLst>
            <a:outerShdw blurRad="292100" dist="139700" dir="2700000" algn="tl" rotWithShape="0">
              <a:srgbClr val="333333">
                <a:alpha val="65000"/>
              </a:srgbClr>
            </a:outerShdw>
          </a:effectLst>
          <a:extLst/>
        </p:spPr>
      </p:pic>
      <p:pic>
        <p:nvPicPr>
          <p:cNvPr id="25" name="Picture 3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588" flipH="1">
            <a:off x="1968706" y="3353573"/>
            <a:ext cx="666866" cy="43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5715000" y="4049678"/>
            <a:ext cx="2667000" cy="1360523"/>
            <a:chOff x="4330300" y="3799040"/>
            <a:chExt cx="1710391" cy="843304"/>
          </a:xfrm>
        </p:grpSpPr>
        <p:pic>
          <p:nvPicPr>
            <p:cNvPr id="2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0300" y="3799040"/>
              <a:ext cx="833651" cy="6570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descr="C:\Users\bjorksws\Desktop\building benchmark.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662"/>
            <a:stretch/>
          </p:blipFill>
          <p:spPr bwMode="auto">
            <a:xfrm>
              <a:off x="5088191" y="3923342"/>
              <a:ext cx="952500" cy="7190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3074" name="Picture 2" descr="http://www.clipartpal.com/_thumbs/pd/weather/two_glossy_cloud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600201"/>
            <a:ext cx="3276600" cy="16836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15000" b="43688"/>
          <a:stretch/>
        </p:blipFill>
        <p:spPr>
          <a:xfrm>
            <a:off x="1148370" y="3223278"/>
            <a:ext cx="941309" cy="950260"/>
          </a:xfrm>
          <a:prstGeom prst="rect">
            <a:avLst/>
          </a:prstGeom>
        </p:spPr>
      </p:pic>
      <p:pic>
        <p:nvPicPr>
          <p:cNvPr id="17" name="Picture 3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588" flipH="1">
            <a:off x="1359106" y="2831614"/>
            <a:ext cx="666866" cy="43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588" flipH="1">
            <a:off x="2044906" y="2743973"/>
            <a:ext cx="666866" cy="43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030848" flipH="1">
            <a:off x="6083122" y="2783928"/>
            <a:ext cx="666866" cy="43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030848" flipH="1">
            <a:off x="6540322" y="3317328"/>
            <a:ext cx="666866" cy="43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030848" flipH="1">
            <a:off x="6768922" y="2823887"/>
            <a:ext cx="666866" cy="43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741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tx2"/>
                </a:solidFill>
                <a:latin typeface="+mn-lt"/>
              </a:rPr>
              <a:t>Construction Forecast - % Change in US Dollars</a:t>
            </a:r>
            <a:endParaRPr lang="en-US" sz="2800" dirty="0">
              <a:solidFill>
                <a:schemeClr val="tx2"/>
              </a:solidFill>
              <a:latin typeface="+mn-lt"/>
            </a:endParaRPr>
          </a:p>
        </p:txBody>
      </p:sp>
      <p:sp>
        <p:nvSpPr>
          <p:cNvPr id="3" name="Content Placeholder 2"/>
          <p:cNvSpPr>
            <a:spLocks noGrp="1"/>
          </p:cNvSpPr>
          <p:nvPr>
            <p:ph idx="4294967295"/>
          </p:nvPr>
        </p:nvSpPr>
        <p:spPr>
          <a:xfrm>
            <a:off x="381000" y="4343400"/>
            <a:ext cx="8229600" cy="1173162"/>
          </a:xfrm>
        </p:spPr>
        <p:txBody>
          <a:bodyPr>
            <a:normAutofit/>
          </a:bodyPr>
          <a:lstStyle/>
          <a:p>
            <a:pPr>
              <a:buClr>
                <a:schemeClr val="accent1"/>
              </a:buClr>
              <a:buSzPct val="115000"/>
              <a:buFont typeface="Arial" panose="020B0604020202020204" pitchFamily="34" charset="0"/>
              <a:buChar char="›"/>
            </a:pPr>
            <a:r>
              <a:rPr lang="en-US" sz="2000" dirty="0">
                <a:latin typeface="+mn-lt"/>
              </a:rPr>
              <a:t>Total non-residential construction starts forecast at </a:t>
            </a:r>
            <a:r>
              <a:rPr lang="en-US" sz="2000" dirty="0" smtClean="0">
                <a:latin typeface="+mn-lt"/>
              </a:rPr>
              <a:t>9.1% </a:t>
            </a:r>
            <a:r>
              <a:rPr lang="en-US" sz="2000" dirty="0">
                <a:latin typeface="+mn-lt"/>
              </a:rPr>
              <a:t>for 2016</a:t>
            </a:r>
          </a:p>
          <a:p>
            <a:pPr marL="742950" lvl="2" indent="-342900">
              <a:buClr>
                <a:schemeClr val="accent1"/>
              </a:buClr>
              <a:buSzPct val="95000"/>
              <a:buFont typeface="Symbol" panose="05050102010706020507" pitchFamily="18" charset="2"/>
              <a:buChar char="-"/>
            </a:pPr>
            <a:r>
              <a:rPr lang="en-US" sz="2000" dirty="0">
                <a:latin typeface="+mn-lt"/>
              </a:rPr>
              <a:t>Projections updated </a:t>
            </a:r>
            <a:r>
              <a:rPr lang="en-US" sz="2000" dirty="0" smtClean="0"/>
              <a:t>Feb 29, 2016</a:t>
            </a:r>
            <a:endParaRPr lang="en-US" sz="2000" dirty="0">
              <a:latin typeface="+mn-l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33220371"/>
              </p:ext>
            </p:extLst>
          </p:nvPr>
        </p:nvGraphicFramePr>
        <p:xfrm>
          <a:off x="44614" y="855869"/>
          <a:ext cx="9004136" cy="3182731"/>
        </p:xfrm>
        <a:graphic>
          <a:graphicData uri="http://schemas.openxmlformats.org/presentationml/2006/ole">
            <mc:AlternateContent xmlns:mc="http://schemas.openxmlformats.org/markup-compatibility/2006">
              <mc:Choice xmlns:v="urn:schemas-microsoft-com:vml" Requires="v">
                <p:oleObj spid="_x0000_s1063" name="Worksheet" r:id="rId4" imgW="10081361" imgH="3558600" progId="Excel.Sheet.12">
                  <p:embed/>
                </p:oleObj>
              </mc:Choice>
              <mc:Fallback>
                <p:oleObj name="Worksheet" r:id="rId4" imgW="10081361" imgH="3558600" progId="Excel.Sheet.12">
                  <p:embed/>
                  <p:pic>
                    <p:nvPicPr>
                      <p:cNvPr id="0" name=""/>
                      <p:cNvPicPr/>
                      <p:nvPr/>
                    </p:nvPicPr>
                    <p:blipFill>
                      <a:blip r:embed="rId5"/>
                      <a:stretch>
                        <a:fillRect/>
                      </a:stretch>
                    </p:blipFill>
                    <p:spPr>
                      <a:xfrm>
                        <a:off x="44614" y="855869"/>
                        <a:ext cx="9004136" cy="3182731"/>
                      </a:xfrm>
                      <a:prstGeom prst="rect">
                        <a:avLst/>
                      </a:prstGeom>
                    </p:spPr>
                  </p:pic>
                </p:oleObj>
              </mc:Fallback>
            </mc:AlternateContent>
          </a:graphicData>
        </a:graphic>
      </p:graphicFrame>
    </p:spTree>
    <p:extLst>
      <p:ext uri="{BB962C8B-B14F-4D97-AF65-F5344CB8AC3E}">
        <p14:creationId xmlns:p14="http://schemas.microsoft.com/office/powerpoint/2010/main" val="1689533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p:txBody>
          <a:bodyPr vert="horz" lIns="91440" tIns="45720" rIns="91440" bIns="45720" rtlCol="0" anchor="ctr">
            <a:noAutofit/>
          </a:bodyPr>
          <a:lstStyle/>
          <a:p>
            <a:pPr algn="l"/>
            <a:r>
              <a:rPr lang="en-US" b="1" dirty="0" smtClean="0">
                <a:latin typeface="Arial" panose="020B0604020202020204" pitchFamily="34" charset="0"/>
                <a:ea typeface="ＭＳ Ｐゴシック" pitchFamily="34" charset="-128"/>
                <a:cs typeface="Arial" panose="020B0604020202020204" pitchFamily="34" charset="0"/>
              </a:rPr>
              <a:t>Intelligent Equipment Dynamic Dashboards</a:t>
            </a:r>
            <a:endParaRPr lang="en-US" b="1" dirty="0">
              <a:latin typeface="Arial" panose="020B0604020202020204" pitchFamily="34" charset="0"/>
              <a:ea typeface="ＭＳ Ｐゴシック" pitchFamily="34" charset="-128"/>
              <a:cs typeface="Arial" panose="020B0604020202020204" pitchFamily="34" charset="0"/>
            </a:endParaRPr>
          </a:p>
        </p:txBody>
      </p:sp>
      <p:sp>
        <p:nvSpPr>
          <p:cNvPr id="16" name="TextBox 147"/>
          <p:cNvSpPr txBox="1">
            <a:spLocks noChangeArrowheads="1"/>
          </p:cNvSpPr>
          <p:nvPr/>
        </p:nvSpPr>
        <p:spPr bwMode="auto">
          <a:xfrm>
            <a:off x="5302018" y="1927448"/>
            <a:ext cx="2452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itchFamily="34" charset="0"/>
                <a:cs typeface="Arial" charset="0"/>
              </a:defRPr>
            </a:lvl1pPr>
            <a:lvl2pPr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dirty="0">
                <a:solidFill>
                  <a:prstClr val="black"/>
                </a:solidFill>
                <a:latin typeface="Arial" panose="020B0604020202020204" pitchFamily="34" charset="0"/>
                <a:cs typeface="Arial" panose="020B0604020202020204" pitchFamily="34" charset="0"/>
              </a:rPr>
              <a:t>Technician Interface </a:t>
            </a:r>
          </a:p>
        </p:txBody>
      </p:sp>
      <p:sp>
        <p:nvSpPr>
          <p:cNvPr id="21" name="TextBox 25"/>
          <p:cNvSpPr txBox="1">
            <a:spLocks noChangeArrowheads="1"/>
          </p:cNvSpPr>
          <p:nvPr/>
        </p:nvSpPr>
        <p:spPr bwMode="auto">
          <a:xfrm>
            <a:off x="958074" y="1927448"/>
            <a:ext cx="2886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342900" indent="-342900" eaLnBrk="0" hangingPunct="0">
              <a:defRPr>
                <a:latin typeface="Calibri" pitchFamily="34" charset="0"/>
                <a:cs typeface="Arial" charset="0"/>
              </a:defRPr>
            </a:lvl1pPr>
            <a:lvl2pPr lvl="1">
              <a:defRPr sz="2400">
                <a:latin typeface="Calibri" pitchFamily="34" charset="0"/>
                <a:cs typeface="Arial" charset="0"/>
              </a:defRPr>
            </a:lvl2pPr>
            <a:lvl3pPr marL="1143000" indent="-228600" eaLnBrk="0" hangingPunct="0">
              <a:defRPr>
                <a:latin typeface="Calibri" pitchFamily="34" charset="0"/>
                <a:cs typeface="Arial" charset="0"/>
              </a:defRPr>
            </a:lvl3pPr>
            <a:lvl4pPr marL="1600200" indent="-228600" eaLnBrk="0" hangingPunct="0">
              <a:defRPr>
                <a:latin typeface="Calibri" pitchFamily="34" charset="0"/>
                <a:cs typeface="Arial" charset="0"/>
              </a:defRPr>
            </a:lvl4pPr>
            <a:lvl5pPr marL="2057400" indent="-228600" eaLnBrk="0" hangingPunct="0">
              <a:defRPr>
                <a:latin typeface="Calibri" pitchFamily="34" charset="0"/>
                <a:cs typeface="Arial" charset="0"/>
              </a:defRPr>
            </a:lvl5pPr>
            <a:lvl6pPr marL="2514600" indent="-228600" eaLnBrk="0" fontAlgn="base" hangingPunct="0">
              <a:spcBef>
                <a:spcPct val="0"/>
              </a:spcBef>
              <a:spcAft>
                <a:spcPct val="0"/>
              </a:spcAft>
              <a:defRPr>
                <a:latin typeface="Calibri" pitchFamily="34" charset="0"/>
                <a:cs typeface="Arial" charset="0"/>
              </a:defRPr>
            </a:lvl6pPr>
            <a:lvl7pPr marL="2971800" indent="-228600" eaLnBrk="0" fontAlgn="base" hangingPunct="0">
              <a:spcBef>
                <a:spcPct val="0"/>
              </a:spcBef>
              <a:spcAft>
                <a:spcPct val="0"/>
              </a:spcAft>
              <a:defRPr>
                <a:latin typeface="Calibri" pitchFamily="34" charset="0"/>
                <a:cs typeface="Arial" charset="0"/>
              </a:defRPr>
            </a:lvl7pPr>
            <a:lvl8pPr marL="3429000" indent="-228600" eaLnBrk="0" fontAlgn="base" hangingPunct="0">
              <a:spcBef>
                <a:spcPct val="0"/>
              </a:spcBef>
              <a:spcAft>
                <a:spcPct val="0"/>
              </a:spcAft>
              <a:defRPr>
                <a:latin typeface="Calibri" pitchFamily="34" charset="0"/>
                <a:cs typeface="Arial" charset="0"/>
              </a:defRPr>
            </a:lvl8pPr>
            <a:lvl9pPr marL="3886200" indent="-228600" eaLnBrk="0" fontAlgn="base" hangingPunct="0">
              <a:spcBef>
                <a:spcPct val="0"/>
              </a:spcBef>
              <a:spcAft>
                <a:spcPct val="0"/>
              </a:spcAft>
              <a:defRPr>
                <a:latin typeface="Calibri" pitchFamily="34" charset="0"/>
                <a:cs typeface="Arial" charset="0"/>
              </a:defRPr>
            </a:lvl9pPr>
          </a:lstStyle>
          <a:p>
            <a:pPr algn="ctr"/>
            <a:r>
              <a:rPr lang="en-US" sz="1600" b="1" dirty="0">
                <a:solidFill>
                  <a:prstClr val="black"/>
                </a:solidFill>
                <a:latin typeface="Arial" panose="020B0604020202020204" pitchFamily="34" charset="0"/>
                <a:cs typeface="Arial" panose="020B0604020202020204" pitchFamily="34" charset="0"/>
              </a:rPr>
              <a:t>Owner/Tenant Dashboard</a:t>
            </a:r>
          </a:p>
        </p:txBody>
      </p:sp>
      <p:sp>
        <p:nvSpPr>
          <p:cNvPr id="26" name="Rectangle 25"/>
          <p:cNvSpPr/>
          <p:nvPr/>
        </p:nvSpPr>
        <p:spPr>
          <a:xfrm>
            <a:off x="652621" y="1524002"/>
            <a:ext cx="7576981" cy="3812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lumMod val="75000"/>
                </a:schemeClr>
              </a:solidFill>
            </a:endParaRPr>
          </a:p>
        </p:txBody>
      </p:sp>
      <p:grpSp>
        <p:nvGrpSpPr>
          <p:cNvPr id="27" name="Group 63505"/>
          <p:cNvGrpSpPr>
            <a:grpSpLocks/>
          </p:cNvGrpSpPr>
          <p:nvPr/>
        </p:nvGrpSpPr>
        <p:grpSpPr bwMode="auto">
          <a:xfrm>
            <a:off x="5035757" y="2304506"/>
            <a:ext cx="2985116" cy="1734094"/>
            <a:chOff x="4953000" y="1464561"/>
            <a:chExt cx="3436083" cy="1791689"/>
          </a:xfrm>
        </p:grpSpPr>
        <p:pic>
          <p:nvPicPr>
            <p:cNvPr id="28" name="Picture 1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464561"/>
              <a:ext cx="3436083" cy="1791689"/>
            </a:xfrm>
            <a:prstGeom prst="rect">
              <a:avLst/>
            </a:prstGeom>
            <a:noFill/>
            <a:ln>
              <a:noFill/>
            </a:ln>
            <a:effectLst>
              <a:outerShdw dist="35921" dir="2700000" sx="50000" sy="5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18611" t="16479" r="19167" b="35796"/>
            <a:stretch>
              <a:fillRect/>
            </a:stretch>
          </p:blipFill>
          <p:spPr bwMode="auto">
            <a:xfrm>
              <a:off x="5410201" y="1710713"/>
              <a:ext cx="2514600" cy="118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219858" y="2319800"/>
            <a:ext cx="2624441" cy="1947400"/>
            <a:chOff x="1354794" y="1538749"/>
            <a:chExt cx="2362657" cy="1642601"/>
          </a:xfrm>
        </p:grpSpPr>
        <p:pic>
          <p:nvPicPr>
            <p:cNvPr id="31" name="Picture 5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4794" y="1538749"/>
              <a:ext cx="2362657" cy="164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descr="C:\Users\bjorksws\Desktop\building benchmark.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662"/>
            <a:stretch/>
          </p:blipFill>
          <p:spPr bwMode="auto">
            <a:xfrm>
              <a:off x="1547866" y="1686642"/>
              <a:ext cx="1976512" cy="1113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720176" y="4495800"/>
            <a:ext cx="8042824"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Intuitive graphical interface surfaces relevant data for building owners and technicians, remotely on any connected device</a:t>
            </a:r>
          </a:p>
        </p:txBody>
      </p:sp>
    </p:spTree>
    <p:extLst>
      <p:ext uri="{BB962C8B-B14F-4D97-AF65-F5344CB8AC3E}">
        <p14:creationId xmlns:p14="http://schemas.microsoft.com/office/powerpoint/2010/main" val="2011283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a:t>Shifting Attention </a:t>
            </a:r>
            <a:r>
              <a:rPr lang="en-US" dirty="0" smtClean="0"/>
              <a:t>to </a:t>
            </a:r>
            <a:r>
              <a:rPr lang="en-US" dirty="0"/>
              <a:t>Total Building</a:t>
            </a:r>
          </a:p>
        </p:txBody>
      </p:sp>
      <p:sp>
        <p:nvSpPr>
          <p:cNvPr id="5" name="Content Placeholder 4"/>
          <p:cNvSpPr>
            <a:spLocks noGrp="1"/>
          </p:cNvSpPr>
          <p:nvPr>
            <p:ph idx="4294967295"/>
          </p:nvPr>
        </p:nvSpPr>
        <p:spPr>
          <a:xfrm>
            <a:off x="1551505" y="1600200"/>
            <a:ext cx="4267200" cy="990600"/>
          </a:xfrm>
          <a:prstGeom prst="rect">
            <a:avLst/>
          </a:prstGeom>
        </p:spPr>
        <p:txBody>
          <a:bodyPr>
            <a:noAutofit/>
          </a:bodyPr>
          <a:lstStyle/>
          <a:p>
            <a:pPr marL="0" indent="0">
              <a:buNone/>
            </a:pPr>
            <a:r>
              <a:rPr lang="en-US" sz="1600" cap="all" dirty="0"/>
              <a:t>Holistic approach to </a:t>
            </a:r>
          </a:p>
          <a:p>
            <a:pPr marL="0" indent="0">
              <a:buNone/>
            </a:pPr>
            <a:r>
              <a:rPr lang="en-US" sz="1600" b="1" cap="all" dirty="0"/>
              <a:t>TOTAL BUILDING PERFORMANCE AND </a:t>
            </a:r>
          </a:p>
          <a:p>
            <a:pPr marL="0" indent="0">
              <a:buNone/>
            </a:pPr>
            <a:r>
              <a:rPr lang="en-US" sz="1600" b="1" cap="all" dirty="0"/>
              <a:t>SYSTEM EFFICIENCY</a:t>
            </a:r>
          </a:p>
        </p:txBody>
      </p:sp>
      <p:sp>
        <p:nvSpPr>
          <p:cNvPr id="15" name="Content Placeholder 4"/>
          <p:cNvSpPr txBox="1">
            <a:spLocks/>
          </p:cNvSpPr>
          <p:nvPr/>
        </p:nvSpPr>
        <p:spPr>
          <a:xfrm>
            <a:off x="7816" y="2891836"/>
            <a:ext cx="4724400" cy="1451564"/>
          </a:xfrm>
          <a:prstGeom prst="rect">
            <a:avLst/>
          </a:prstGeom>
        </p:spPr>
        <p:txBody>
          <a:bodyPr/>
          <a:lstStyle>
            <a:lvl1pPr marL="342900" indent="-342900" algn="l" defTabSz="457200" rtl="0" eaLnBrk="1" latinLnBrk="0" hangingPunct="1">
              <a:spcBef>
                <a:spcPct val="20000"/>
              </a:spcBef>
              <a:buClrTx/>
              <a:buSzPct val="95000"/>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ClrTx/>
              <a:buSzPct val="85000"/>
              <a:buFont typeface="Calibri" panose="020F0502020204030204" pitchFamily="34" charset="0"/>
              <a:buChar char="―"/>
              <a:defRPr sz="2200" kern="1200">
                <a:solidFill>
                  <a:schemeClr val="tx1"/>
                </a:solidFill>
                <a:latin typeface="+mn-lt"/>
                <a:ea typeface="+mn-ea"/>
                <a:cs typeface="Arial"/>
              </a:defRPr>
            </a:lvl2pPr>
            <a:lvl3pPr marL="1143000" indent="-228600" algn="l" defTabSz="457200" rtl="0" eaLnBrk="1" latinLnBrk="0" hangingPunct="1">
              <a:spcBef>
                <a:spcPct val="20000"/>
              </a:spcBef>
              <a:buClrTx/>
              <a:buSzPct val="85000"/>
              <a:buFont typeface="Arial" panose="020B0604020202020204" pitchFamily="34" charset="0"/>
              <a:buChar char="•"/>
              <a:defRPr sz="2000" kern="1200">
                <a:solidFill>
                  <a:schemeClr val="tx1"/>
                </a:solidFill>
                <a:latin typeface="+mn-lt"/>
                <a:ea typeface="+mn-ea"/>
                <a:cs typeface="Arial"/>
              </a:defRPr>
            </a:lvl3pPr>
            <a:lvl4pPr marL="1600200" indent="-228600" algn="l" defTabSz="457200" rtl="0" eaLnBrk="1" latinLnBrk="0" hangingPunct="1">
              <a:spcBef>
                <a:spcPct val="20000"/>
              </a:spcBef>
              <a:buClrTx/>
              <a:buSzPct val="85000"/>
              <a:buFont typeface="Calibri" panose="020F0502020204030204" pitchFamily="34" charset="0"/>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ClrTx/>
              <a:buSzPct val="85000"/>
              <a:buFont typeface="Arial" panose="020B0604020202020204" pitchFamily="34" charset="0"/>
              <a:buChar char="•"/>
              <a:defRPr sz="1600" kern="1200">
                <a:solidFill>
                  <a:schemeClr val="tx1"/>
                </a:solidFill>
                <a:latin typeface="+mn-lt"/>
                <a:ea typeface="+mn-ea"/>
                <a:cs typeface="Arial"/>
              </a:defRPr>
            </a:lvl5pPr>
            <a:lvl6pPr marL="2571750" indent="-285750" algn="l" defTabSz="457200" rtl="0" eaLnBrk="1" latinLnBrk="0" hangingPunct="1">
              <a:spcBef>
                <a:spcPct val="20000"/>
              </a:spcBef>
              <a:buSzPct val="85000"/>
              <a:buFont typeface="Arial" panose="020B0604020202020204" pitchFamily="34" charset="0"/>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600" b="1" cap="all" dirty="0">
                <a:solidFill>
                  <a:prstClr val="black"/>
                </a:solidFill>
              </a:rPr>
              <a:t>ADVANCING TECHNOLOGY </a:t>
            </a:r>
            <a:r>
              <a:rPr lang="en-US" sz="1600" cap="all" dirty="0">
                <a:solidFill>
                  <a:prstClr val="black"/>
                </a:solidFill>
              </a:rPr>
              <a:t>to meet </a:t>
            </a:r>
          </a:p>
          <a:p>
            <a:pPr marL="0" indent="0" algn="r">
              <a:buNone/>
            </a:pPr>
            <a:r>
              <a:rPr lang="en-US" sz="1600" cap="all" dirty="0">
                <a:solidFill>
                  <a:prstClr val="black"/>
                </a:solidFill>
              </a:rPr>
              <a:t>today’s demands, deliver efficiencies </a:t>
            </a:r>
          </a:p>
          <a:p>
            <a:pPr marL="0" indent="0" algn="r">
              <a:buNone/>
            </a:pPr>
            <a:r>
              <a:rPr lang="en-US" sz="1600" cap="all" dirty="0">
                <a:solidFill>
                  <a:prstClr val="black"/>
                </a:solidFill>
              </a:rPr>
              <a:t>to the bottom line and </a:t>
            </a:r>
          </a:p>
          <a:p>
            <a:pPr marL="0" indent="0" algn="r">
              <a:buNone/>
            </a:pPr>
            <a:r>
              <a:rPr lang="en-US" sz="1600" cap="all" dirty="0">
                <a:solidFill>
                  <a:prstClr val="black"/>
                </a:solidFill>
              </a:rPr>
              <a:t>match future energy needs</a:t>
            </a:r>
          </a:p>
        </p:txBody>
      </p:sp>
      <p:sp>
        <p:nvSpPr>
          <p:cNvPr id="16" name="Content Placeholder 4"/>
          <p:cNvSpPr txBox="1">
            <a:spLocks/>
          </p:cNvSpPr>
          <p:nvPr/>
        </p:nvSpPr>
        <p:spPr>
          <a:xfrm>
            <a:off x="1378557" y="4343400"/>
            <a:ext cx="4613099" cy="1047750"/>
          </a:xfrm>
          <a:prstGeom prst="rect">
            <a:avLst/>
          </a:prstGeom>
        </p:spPr>
        <p:txBody>
          <a:bodyPr/>
          <a:lstStyle>
            <a:lvl1pPr marL="342900" indent="-342900" algn="l" defTabSz="457200" rtl="0" eaLnBrk="1" latinLnBrk="0" hangingPunct="1">
              <a:spcBef>
                <a:spcPct val="20000"/>
              </a:spcBef>
              <a:buClrTx/>
              <a:buSzPct val="95000"/>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ClrTx/>
              <a:buSzPct val="85000"/>
              <a:buFont typeface="Calibri" panose="020F0502020204030204" pitchFamily="34" charset="0"/>
              <a:buChar char="―"/>
              <a:defRPr sz="2200" kern="1200">
                <a:solidFill>
                  <a:schemeClr val="tx1"/>
                </a:solidFill>
                <a:latin typeface="+mn-lt"/>
                <a:ea typeface="+mn-ea"/>
                <a:cs typeface="Arial"/>
              </a:defRPr>
            </a:lvl2pPr>
            <a:lvl3pPr marL="1143000" indent="-228600" algn="l" defTabSz="457200" rtl="0" eaLnBrk="1" latinLnBrk="0" hangingPunct="1">
              <a:spcBef>
                <a:spcPct val="20000"/>
              </a:spcBef>
              <a:buClrTx/>
              <a:buSzPct val="85000"/>
              <a:buFont typeface="Arial" panose="020B0604020202020204" pitchFamily="34" charset="0"/>
              <a:buChar char="•"/>
              <a:defRPr sz="2000" kern="1200">
                <a:solidFill>
                  <a:schemeClr val="tx1"/>
                </a:solidFill>
                <a:latin typeface="+mn-lt"/>
                <a:ea typeface="+mn-ea"/>
                <a:cs typeface="Arial"/>
              </a:defRPr>
            </a:lvl3pPr>
            <a:lvl4pPr marL="1600200" indent="-228600" algn="l" defTabSz="457200" rtl="0" eaLnBrk="1" latinLnBrk="0" hangingPunct="1">
              <a:spcBef>
                <a:spcPct val="20000"/>
              </a:spcBef>
              <a:buClrTx/>
              <a:buSzPct val="85000"/>
              <a:buFont typeface="Calibri" panose="020F0502020204030204" pitchFamily="34" charset="0"/>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ClrTx/>
              <a:buSzPct val="85000"/>
              <a:buFont typeface="Arial" panose="020B0604020202020204" pitchFamily="34" charset="0"/>
              <a:buChar char="•"/>
              <a:defRPr sz="1600" kern="1200">
                <a:solidFill>
                  <a:schemeClr val="tx1"/>
                </a:solidFill>
                <a:latin typeface="+mn-lt"/>
                <a:ea typeface="+mn-ea"/>
                <a:cs typeface="Arial"/>
              </a:defRPr>
            </a:lvl5pPr>
            <a:lvl6pPr marL="2571750" indent="-285750" algn="l" defTabSz="457200" rtl="0" eaLnBrk="1" latinLnBrk="0" hangingPunct="1">
              <a:spcBef>
                <a:spcPct val="20000"/>
              </a:spcBef>
              <a:buSzPct val="85000"/>
              <a:buFont typeface="Arial" panose="020B0604020202020204" pitchFamily="34" charset="0"/>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600" cap="all" dirty="0">
                <a:solidFill>
                  <a:prstClr val="black"/>
                </a:solidFill>
              </a:rPr>
              <a:t>Services and support designed to</a:t>
            </a:r>
            <a:br>
              <a:rPr lang="en-US" sz="1600" cap="all" dirty="0">
                <a:solidFill>
                  <a:prstClr val="black"/>
                </a:solidFill>
              </a:rPr>
            </a:br>
            <a:r>
              <a:rPr lang="en-US" sz="1600" b="1" cap="all" dirty="0">
                <a:solidFill>
                  <a:prstClr val="black"/>
                </a:solidFill>
              </a:rPr>
              <a:t>MAXIMIZE BUILDING OPERATION, </a:t>
            </a:r>
            <a:r>
              <a:rPr lang="en-US" sz="3200" b="1" cap="all" dirty="0">
                <a:solidFill>
                  <a:schemeClr val="accent1">
                    <a:lumMod val="75000"/>
                  </a:schemeClr>
                </a:solidFill>
              </a:rPr>
              <a:t>24/7</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610" y="1952625"/>
            <a:ext cx="3150391" cy="2952750"/>
          </a:xfrm>
          <a:prstGeom prst="rect">
            <a:avLst/>
          </a:prstGeom>
        </p:spPr>
      </p:pic>
    </p:spTree>
    <p:extLst>
      <p:ext uri="{BB962C8B-B14F-4D97-AF65-F5344CB8AC3E}">
        <p14:creationId xmlns:p14="http://schemas.microsoft.com/office/powerpoint/2010/main" val="1310162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Three Things to Remember</a:t>
            </a:r>
            <a:endParaRPr lang="en-US" dirty="0"/>
          </a:p>
        </p:txBody>
      </p:sp>
      <p:sp>
        <p:nvSpPr>
          <p:cNvPr id="3" name="Content Placeholder 2"/>
          <p:cNvSpPr txBox="1">
            <a:spLocks/>
          </p:cNvSpPr>
          <p:nvPr/>
        </p:nvSpPr>
        <p:spPr>
          <a:xfrm>
            <a:off x="82367" y="2149828"/>
            <a:ext cx="8147233" cy="316583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lvl="2" indent="-457200">
              <a:buClr>
                <a:schemeClr val="tx2"/>
              </a:buClr>
              <a:buSzPct val="100000"/>
              <a:buFont typeface="+mj-lt"/>
              <a:buAutoNum type="arabicPeriod"/>
            </a:pPr>
            <a:r>
              <a:rPr lang="en-US" dirty="0"/>
              <a:t>Hardware + Software = Greater Value</a:t>
            </a:r>
          </a:p>
          <a:p>
            <a:pPr marL="857250" lvl="2" indent="-457200">
              <a:buClr>
                <a:schemeClr val="tx2"/>
              </a:buClr>
              <a:buSzPct val="100000"/>
              <a:buFont typeface="+mj-lt"/>
              <a:buAutoNum type="arabicPeriod"/>
            </a:pPr>
            <a:r>
              <a:rPr lang="en-US" dirty="0"/>
              <a:t>Data Yields Insights for Competitive Advantage</a:t>
            </a:r>
          </a:p>
          <a:p>
            <a:pPr marL="857250" lvl="2" indent="-457200">
              <a:buClr>
                <a:schemeClr val="tx2"/>
              </a:buClr>
              <a:buSzPct val="100000"/>
              <a:buFont typeface="+mj-lt"/>
              <a:buAutoNum type="arabicPeriod"/>
            </a:pPr>
            <a:r>
              <a:rPr lang="en-US" dirty="0"/>
              <a:t>Sometimes a $60 Lightbulb is worth it!</a:t>
            </a:r>
          </a:p>
        </p:txBody>
      </p:sp>
    </p:spTree>
    <p:extLst>
      <p:ext uri="{BB962C8B-B14F-4D97-AF65-F5344CB8AC3E}">
        <p14:creationId xmlns:p14="http://schemas.microsoft.com/office/powerpoint/2010/main" val="4994809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normAutofit/>
          </a:bodyPr>
          <a:lstStyle/>
          <a:p>
            <a:r>
              <a:rPr lang="en-US" sz="2800" dirty="0" smtClean="0"/>
              <a:t>Thank You</a:t>
            </a:r>
            <a:endParaRPr lang="en-US" sz="2800" dirty="0"/>
          </a:p>
        </p:txBody>
      </p:sp>
    </p:spTree>
    <p:extLst>
      <p:ext uri="{BB962C8B-B14F-4D97-AF65-F5344CB8AC3E}">
        <p14:creationId xmlns:p14="http://schemas.microsoft.com/office/powerpoint/2010/main" val="2592044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noChangeArrowheads="1"/>
          </p:cNvPicPr>
          <p:nvPr/>
        </p:nvPicPr>
        <p:blipFill rotWithShape="1">
          <a:blip r:embed="rId3" cstate="print"/>
          <a:srcRect t="9038"/>
          <a:stretch/>
        </p:blipFill>
        <p:spPr bwMode="auto">
          <a:xfrm>
            <a:off x="-76200" y="1676400"/>
            <a:ext cx="9220200" cy="4574628"/>
          </a:xfrm>
          <a:prstGeom prst="rect">
            <a:avLst/>
          </a:prstGeom>
          <a:noFill/>
          <a:ln w="9525">
            <a:noFill/>
            <a:miter lim="800000"/>
            <a:headEnd/>
            <a:tailEnd/>
          </a:ln>
        </p:spPr>
      </p:pic>
      <p:sp>
        <p:nvSpPr>
          <p:cNvPr id="413698" name="Rectangle 2"/>
          <p:cNvSpPr>
            <a:spLocks noGrp="1" noChangeArrowheads="1"/>
          </p:cNvSpPr>
          <p:nvPr>
            <p:ph type="title"/>
          </p:nvPr>
        </p:nvSpPr>
        <p:spPr/>
        <p:txBody>
          <a:bodyPr>
            <a:noAutofit/>
          </a:bodyPr>
          <a:lstStyle/>
          <a:p>
            <a:pPr algn="ctr"/>
            <a:r>
              <a:rPr lang="en-US" sz="2800" dirty="0" smtClean="0"/>
              <a:t> Historical Efficiency Improvements</a:t>
            </a:r>
            <a:endParaRPr lang="en-US" sz="2800" dirty="0"/>
          </a:p>
        </p:txBody>
      </p:sp>
      <p:sp>
        <p:nvSpPr>
          <p:cNvPr id="413699" name="Rectangle 3"/>
          <p:cNvSpPr>
            <a:spLocks noGrp="1" noChangeArrowheads="1"/>
          </p:cNvSpPr>
          <p:nvPr>
            <p:ph type="body" idx="4294967295"/>
          </p:nvPr>
        </p:nvSpPr>
        <p:spPr>
          <a:xfrm>
            <a:off x="0" y="625475"/>
            <a:ext cx="8610600" cy="5257800"/>
          </a:xfrm>
          <a:prstGeom prst="rect">
            <a:avLst/>
          </a:prstGeom>
        </p:spPr>
        <p:txBody>
          <a:bodyPr/>
          <a:lstStyle/>
          <a:p>
            <a:pPr>
              <a:buClr>
                <a:schemeClr val="accent1"/>
              </a:buClr>
              <a:buSzPct val="115000"/>
              <a:buFont typeface="Calibri" panose="020F0502020204030204" pitchFamily="34" charset="0"/>
              <a:buChar char="›"/>
            </a:pPr>
            <a:r>
              <a:rPr lang="en-US" sz="1800" dirty="0" smtClean="0">
                <a:latin typeface="+mn-lt"/>
              </a:rPr>
              <a:t>Significant progress has been made in improving the energy efficiency of buildings and HVAC Equipment</a:t>
            </a:r>
            <a:endParaRPr lang="en-US" sz="1800" dirty="0">
              <a:latin typeface="+mn-lt"/>
            </a:endParaRPr>
          </a:p>
        </p:txBody>
      </p:sp>
      <p:sp>
        <p:nvSpPr>
          <p:cNvPr id="13" name="TextBox 12"/>
          <p:cNvSpPr txBox="1"/>
          <p:nvPr/>
        </p:nvSpPr>
        <p:spPr>
          <a:xfrm>
            <a:off x="7391400" y="2286000"/>
            <a:ext cx="1638300" cy="1323439"/>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1600" cap="all" dirty="0" smtClean="0"/>
              <a:t>2016 90.1 Goal : </a:t>
            </a:r>
          </a:p>
          <a:p>
            <a:pPr algn="ctr"/>
            <a:r>
              <a:rPr lang="en-US" sz="1600" cap="all" dirty="0" smtClean="0"/>
              <a:t>7% </a:t>
            </a:r>
            <a:r>
              <a:rPr lang="en-US" sz="1600" u="sng" cap="all" dirty="0" smtClean="0"/>
              <a:t>building efficiency gain </a:t>
            </a:r>
            <a:r>
              <a:rPr lang="en-US" sz="1600" cap="all" dirty="0" smtClean="0"/>
              <a:t>over the 2013 standard </a:t>
            </a:r>
          </a:p>
        </p:txBody>
      </p:sp>
      <p:sp>
        <p:nvSpPr>
          <p:cNvPr id="3" name="TextBox 2"/>
          <p:cNvSpPr txBox="1"/>
          <p:nvPr/>
        </p:nvSpPr>
        <p:spPr>
          <a:xfrm>
            <a:off x="2362200" y="3505200"/>
            <a:ext cx="2057400" cy="1200329"/>
          </a:xfrm>
          <a:prstGeom prst="rect">
            <a:avLst/>
          </a:prstGeom>
          <a:solidFill>
            <a:schemeClr val="tx2">
              <a:lumMod val="40000"/>
              <a:lumOff val="60000"/>
            </a:schemeClr>
          </a:solidFill>
          <a:ln>
            <a:noFill/>
          </a:ln>
        </p:spPr>
        <p:txBody>
          <a:bodyPr wrap="square" rtlCol="0">
            <a:spAutoFit/>
          </a:bodyPr>
          <a:lstStyle/>
          <a:p>
            <a:pPr algn="ctr"/>
            <a:r>
              <a:rPr lang="en-US" sz="2400" dirty="0" smtClean="0"/>
              <a:t>50+% improvement since 1989</a:t>
            </a:r>
            <a:endParaRPr lang="en-US" sz="2400" dirty="0"/>
          </a:p>
        </p:txBody>
      </p:sp>
      <p:sp>
        <p:nvSpPr>
          <p:cNvPr id="5" name="TextBox 4"/>
          <p:cNvSpPr txBox="1"/>
          <p:nvPr/>
        </p:nvSpPr>
        <p:spPr>
          <a:xfrm>
            <a:off x="1828800" y="1307068"/>
            <a:ext cx="5486400" cy="369332"/>
          </a:xfrm>
          <a:prstGeom prst="rect">
            <a:avLst/>
          </a:prstGeom>
          <a:noFill/>
        </p:spPr>
        <p:txBody>
          <a:bodyPr wrap="square" rtlCol="0">
            <a:spAutoFit/>
          </a:bodyPr>
          <a:lstStyle/>
          <a:p>
            <a:r>
              <a:rPr lang="en-US" b="1" dirty="0" smtClean="0"/>
              <a:t>USA New Commercial Construction Standard 1975-2018</a:t>
            </a:r>
            <a:endParaRPr lang="en-US" b="1" dirty="0"/>
          </a:p>
        </p:txBody>
      </p:sp>
    </p:spTree>
    <p:extLst>
      <p:ext uri="{BB962C8B-B14F-4D97-AF65-F5344CB8AC3E}">
        <p14:creationId xmlns:p14="http://schemas.microsoft.com/office/powerpoint/2010/main" val="63584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t>HISTORICAL BUILDING LIFE CYCLE COST</a:t>
            </a:r>
            <a:endParaRPr lang="en-US" sz="2800" dirty="0"/>
          </a:p>
        </p:txBody>
      </p:sp>
      <p:graphicFrame>
        <p:nvGraphicFramePr>
          <p:cNvPr id="3" name="Chart 2"/>
          <p:cNvGraphicFramePr/>
          <p:nvPr>
            <p:extLst>
              <p:ext uri="{D42A27DB-BD31-4B8C-83A1-F6EECF244321}">
                <p14:modId xmlns:p14="http://schemas.microsoft.com/office/powerpoint/2010/main" val="2036309257"/>
              </p:ext>
            </p:extLst>
          </p:nvPr>
        </p:nvGraphicFramePr>
        <p:xfrm>
          <a:off x="685800" y="838200"/>
          <a:ext cx="78486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1644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t>POTENTIAL BUILDING LIFE CYCLE COST</a:t>
            </a:r>
            <a:endParaRPr lang="en-US" sz="2800" dirty="0"/>
          </a:p>
        </p:txBody>
      </p:sp>
      <p:graphicFrame>
        <p:nvGraphicFramePr>
          <p:cNvPr id="3" name="Chart 2"/>
          <p:cNvGraphicFramePr/>
          <p:nvPr>
            <p:extLst>
              <p:ext uri="{D42A27DB-BD31-4B8C-83A1-F6EECF244321}">
                <p14:modId xmlns:p14="http://schemas.microsoft.com/office/powerpoint/2010/main" val="325343061"/>
              </p:ext>
            </p:extLst>
          </p:nvPr>
        </p:nvGraphicFramePr>
        <p:xfrm>
          <a:off x="685800" y="838200"/>
          <a:ext cx="78486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2374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cap="small" dirty="0" smtClean="0">
                <a:solidFill>
                  <a:srgbClr val="4F81BD">
                    <a:lumMod val="75000"/>
                  </a:srgbClr>
                </a:solidFill>
              </a:rPr>
              <a:t>30 YEAR HVAC LIFE CYCLE COST EXAMPLE</a:t>
            </a:r>
            <a:endParaRPr lang="en-US" sz="2800" dirty="0"/>
          </a:p>
        </p:txBody>
      </p:sp>
      <p:sp>
        <p:nvSpPr>
          <p:cNvPr id="3" name="Content Placeholder 2"/>
          <p:cNvSpPr>
            <a:spLocks noGrp="1"/>
          </p:cNvSpPr>
          <p:nvPr>
            <p:ph sz="half" idx="4294967295"/>
          </p:nvPr>
        </p:nvSpPr>
        <p:spPr>
          <a:xfrm>
            <a:off x="762000" y="1600200"/>
            <a:ext cx="7620000" cy="1752600"/>
          </a:xfrm>
        </p:spPr>
        <p:txBody>
          <a:bodyPr>
            <a:normAutofit fontScale="92500" lnSpcReduction="10000"/>
          </a:bodyPr>
          <a:lstStyle/>
          <a:p>
            <a:r>
              <a:rPr lang="en-US" sz="1800" dirty="0" smtClean="0"/>
              <a:t>Initial Investment			$1,267,855</a:t>
            </a:r>
          </a:p>
          <a:p>
            <a:r>
              <a:rPr lang="en-US" sz="1800" dirty="0" smtClean="0"/>
              <a:t>Replacement Cost			$762,191</a:t>
            </a:r>
          </a:p>
          <a:p>
            <a:r>
              <a:rPr lang="en-US" sz="1800" dirty="0" smtClean="0"/>
              <a:t>Annual operational cost			$8,256,989</a:t>
            </a:r>
          </a:p>
          <a:p>
            <a:r>
              <a:rPr lang="en-US" sz="1800" dirty="0" smtClean="0"/>
              <a:t>Total life cycle				$10,287,035</a:t>
            </a:r>
          </a:p>
          <a:p>
            <a:pPr marL="0" indent="0">
              <a:buNone/>
            </a:pPr>
            <a:r>
              <a:rPr lang="en-US" dirty="0" smtClean="0"/>
              <a:t>	</a:t>
            </a:r>
            <a:endParaRPr lang="en-US" dirty="0"/>
          </a:p>
        </p:txBody>
      </p:sp>
      <p:sp>
        <p:nvSpPr>
          <p:cNvPr id="7" name="Content Placeholder 2"/>
          <p:cNvSpPr>
            <a:spLocks noGrp="1"/>
          </p:cNvSpPr>
          <p:nvPr>
            <p:ph sz="half" idx="4294967295"/>
          </p:nvPr>
        </p:nvSpPr>
        <p:spPr>
          <a:xfrm>
            <a:off x="762000" y="3657600"/>
            <a:ext cx="7620000" cy="1752600"/>
          </a:xfrm>
        </p:spPr>
        <p:txBody>
          <a:bodyPr>
            <a:normAutofit fontScale="92500" lnSpcReduction="10000"/>
          </a:bodyPr>
          <a:lstStyle/>
          <a:p>
            <a:r>
              <a:rPr lang="en-US" sz="1800" dirty="0" smtClean="0"/>
              <a:t>Initial Investment			$2,971,000</a:t>
            </a:r>
          </a:p>
          <a:p>
            <a:r>
              <a:rPr lang="en-US" sz="1800" dirty="0" smtClean="0"/>
              <a:t>Replacement Cost			$257,000</a:t>
            </a:r>
          </a:p>
          <a:p>
            <a:r>
              <a:rPr lang="en-US" sz="1800" dirty="0" smtClean="0"/>
              <a:t>Annual operational cost			$3,831,876</a:t>
            </a:r>
          </a:p>
          <a:p>
            <a:r>
              <a:rPr lang="en-US" sz="1800" dirty="0" smtClean="0"/>
              <a:t>Total life cycle				$7,060,504</a:t>
            </a:r>
          </a:p>
          <a:p>
            <a:pPr marL="0" indent="0">
              <a:buNone/>
            </a:pPr>
            <a:r>
              <a:rPr lang="en-US" dirty="0" smtClean="0"/>
              <a:t>	</a:t>
            </a:r>
            <a:endParaRPr lang="en-US" dirty="0"/>
          </a:p>
        </p:txBody>
      </p:sp>
      <p:sp>
        <p:nvSpPr>
          <p:cNvPr id="5" name="TextBox 4"/>
          <p:cNvSpPr txBox="1"/>
          <p:nvPr/>
        </p:nvSpPr>
        <p:spPr>
          <a:xfrm>
            <a:off x="3200400" y="1066800"/>
            <a:ext cx="2057400" cy="369332"/>
          </a:xfrm>
          <a:prstGeom prst="rect">
            <a:avLst/>
          </a:prstGeom>
          <a:noFill/>
        </p:spPr>
        <p:txBody>
          <a:bodyPr wrap="square" rtlCol="0">
            <a:spAutoFit/>
          </a:bodyPr>
          <a:lstStyle/>
          <a:p>
            <a:r>
              <a:rPr lang="en-US" b="1" dirty="0" smtClean="0"/>
              <a:t>ROOFTOP UNITS</a:t>
            </a:r>
            <a:endParaRPr lang="en-US" b="1" dirty="0"/>
          </a:p>
        </p:txBody>
      </p:sp>
      <p:sp>
        <p:nvSpPr>
          <p:cNvPr id="6" name="TextBox 5"/>
          <p:cNvSpPr txBox="1"/>
          <p:nvPr/>
        </p:nvSpPr>
        <p:spPr>
          <a:xfrm>
            <a:off x="2819400" y="3200400"/>
            <a:ext cx="2895600" cy="369332"/>
          </a:xfrm>
          <a:prstGeom prst="rect">
            <a:avLst/>
          </a:prstGeom>
          <a:noFill/>
        </p:spPr>
        <p:txBody>
          <a:bodyPr wrap="square" rtlCol="0">
            <a:spAutoFit/>
          </a:bodyPr>
          <a:lstStyle/>
          <a:p>
            <a:r>
              <a:rPr lang="en-US" b="1" dirty="0" smtClean="0"/>
              <a:t>4 PIPE CENTRAL PLANT</a:t>
            </a:r>
            <a:endParaRPr lang="en-US" b="1" dirty="0"/>
          </a:p>
        </p:txBody>
      </p:sp>
      <p:sp>
        <p:nvSpPr>
          <p:cNvPr id="8" name="TextBox 7"/>
          <p:cNvSpPr txBox="1"/>
          <p:nvPr/>
        </p:nvSpPr>
        <p:spPr>
          <a:xfrm>
            <a:off x="2971800" y="5410200"/>
            <a:ext cx="3048000" cy="646331"/>
          </a:xfrm>
          <a:prstGeom prst="rect">
            <a:avLst/>
          </a:prstGeom>
          <a:noFill/>
        </p:spPr>
        <p:txBody>
          <a:bodyPr wrap="square" rtlCol="0">
            <a:spAutoFit/>
          </a:bodyPr>
          <a:lstStyle/>
          <a:p>
            <a:r>
              <a:rPr lang="en-US" b="1" dirty="0" smtClean="0">
                <a:solidFill>
                  <a:srgbClr val="00B050"/>
                </a:solidFill>
              </a:rPr>
              <a:t>Life Cycle Cost Difference</a:t>
            </a:r>
          </a:p>
          <a:p>
            <a:r>
              <a:rPr lang="en-US" b="1" dirty="0">
                <a:solidFill>
                  <a:srgbClr val="00B050"/>
                </a:solidFill>
              </a:rPr>
              <a:t>	</a:t>
            </a:r>
            <a:r>
              <a:rPr lang="en-US" b="1" dirty="0" smtClean="0">
                <a:solidFill>
                  <a:srgbClr val="00B050"/>
                </a:solidFill>
              </a:rPr>
              <a:t>$3,226,531</a:t>
            </a:r>
            <a:endParaRPr lang="en-US" b="1" dirty="0">
              <a:solidFill>
                <a:srgbClr val="00B050"/>
              </a:solidFill>
            </a:endParaRPr>
          </a:p>
        </p:txBody>
      </p:sp>
    </p:spTree>
    <p:extLst>
      <p:ext uri="{BB962C8B-B14F-4D97-AF65-F5344CB8AC3E}">
        <p14:creationId xmlns:p14="http://schemas.microsoft.com/office/powerpoint/2010/main" val="58719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t>Foundation of Success</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90852"/>
            <a:ext cx="7315200" cy="5476296"/>
          </a:xfrm>
          <a:prstGeom prst="rect">
            <a:avLst/>
          </a:prstGeom>
        </p:spPr>
      </p:pic>
    </p:spTree>
    <p:extLst>
      <p:ext uri="{BB962C8B-B14F-4D97-AF65-F5344CB8AC3E}">
        <p14:creationId xmlns:p14="http://schemas.microsoft.com/office/powerpoint/2010/main" val="2806807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aikin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aikin 2016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aikin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aikin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7068</TotalTime>
  <Words>3110</Words>
  <Application>Microsoft Office PowerPoint</Application>
  <PresentationFormat>On-screen Show (4:3)</PresentationFormat>
  <Paragraphs>424</Paragraphs>
  <Slides>43</Slides>
  <Notes>18</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43</vt:i4>
      </vt:variant>
    </vt:vector>
  </HeadingPairs>
  <TitlesOfParts>
    <vt:vector size="57" baseType="lpstr">
      <vt:lpstr>ＭＳ Ｐゴシック</vt:lpstr>
      <vt:lpstr>Arial</vt:lpstr>
      <vt:lpstr>Arial Narrow</vt:lpstr>
      <vt:lpstr>Calibri</vt:lpstr>
      <vt:lpstr>Futura Condensed</vt:lpstr>
      <vt:lpstr>Gill Sans</vt:lpstr>
      <vt:lpstr>Neo Sans Intel</vt:lpstr>
      <vt:lpstr>Symbol</vt:lpstr>
      <vt:lpstr>Times New Roman</vt:lpstr>
      <vt:lpstr>Wingdings</vt:lpstr>
      <vt:lpstr>Office Theme</vt:lpstr>
      <vt:lpstr>1_Daikin 2016 Template</vt:lpstr>
      <vt:lpstr>Worksheet</vt:lpstr>
      <vt:lpstr>Chart</vt:lpstr>
      <vt:lpstr>DAIKIN APPLIED  HVAC Design Discussion</vt:lpstr>
      <vt:lpstr>Select Vertical Market Trends</vt:lpstr>
      <vt:lpstr>Market Opportunity</vt:lpstr>
      <vt:lpstr>Construction Forecast - % Change in US Dollars</vt:lpstr>
      <vt:lpstr> Historical Efficiency Improvements</vt:lpstr>
      <vt:lpstr>HISTORICAL BUILDING LIFE CYCLE COST</vt:lpstr>
      <vt:lpstr>POTENTIAL BUILDING LIFE CYCLE COST</vt:lpstr>
      <vt:lpstr>30 YEAR HVAC LIFE CYCLE COST EXAMPLE</vt:lpstr>
      <vt:lpstr>Foundation of Success</vt:lpstr>
      <vt:lpstr>TRADITIONAL DESIGN PROCESS</vt:lpstr>
      <vt:lpstr>INTEGRATED PROJECT DESIGN TEAM</vt:lpstr>
      <vt:lpstr>ADDITIONAL TEAM MEMBERS </vt:lpstr>
      <vt:lpstr>Post Installation Considerations</vt:lpstr>
      <vt:lpstr>Maintenance programs</vt:lpstr>
      <vt:lpstr>value of Predictive maintenance</vt:lpstr>
      <vt:lpstr>  Energy Recovery Rooftop Unit</vt:lpstr>
      <vt:lpstr>Leed gold school project</vt:lpstr>
      <vt:lpstr>Variable Flow Verses Constant Flow</vt:lpstr>
      <vt:lpstr>HEATING Plant</vt:lpstr>
      <vt:lpstr>EMERGING TECHNOLOGIES</vt:lpstr>
      <vt:lpstr>INTELLIGENT Building CONTROLS</vt:lpstr>
      <vt:lpstr>External/Influencing Factors</vt:lpstr>
      <vt:lpstr>IoT Definition and Principles</vt:lpstr>
      <vt:lpstr>Connecting Real Estate (IoT) to Real Value</vt:lpstr>
      <vt:lpstr>Why Is This Relevant to You Today?</vt:lpstr>
      <vt:lpstr>Market Opportunity</vt:lpstr>
      <vt:lpstr>Today’s solution…..</vt:lpstr>
      <vt:lpstr>Building owner needs</vt:lpstr>
      <vt:lpstr>PowerPoint Presentation</vt:lpstr>
      <vt:lpstr>PowerPoint Presentation</vt:lpstr>
      <vt:lpstr>Building Owner Ecosystem</vt:lpstr>
      <vt:lpstr>Building an Intelligent Control Platform</vt:lpstr>
      <vt:lpstr>Introducing Intelligent Systems</vt:lpstr>
      <vt:lpstr>Traditional HVAC System Implementation</vt:lpstr>
      <vt:lpstr>Intelligent Systems</vt:lpstr>
      <vt:lpstr>Microtech Integrated System Benefits</vt:lpstr>
      <vt:lpstr>MIS - Putting System Information to Work </vt:lpstr>
      <vt:lpstr>Intelligent Equipment:  Creating Value from “Big Data”</vt:lpstr>
      <vt:lpstr>Intelligent Equipment:  Creating Value from “Big Data”</vt:lpstr>
      <vt:lpstr>Intelligent Equipment Dynamic Dashboards</vt:lpstr>
      <vt:lpstr>Shifting Attention to Total Building</vt:lpstr>
      <vt:lpstr>Three Things to Remember</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Sauer</dc:creator>
  <cp:lastModifiedBy>AVR Duluth</cp:lastModifiedBy>
  <cp:revision>167</cp:revision>
  <cp:lastPrinted>2016-02-03T16:31:28Z</cp:lastPrinted>
  <dcterms:created xsi:type="dcterms:W3CDTF">2015-10-26T18:09:38Z</dcterms:created>
  <dcterms:modified xsi:type="dcterms:W3CDTF">2017-02-20T13:12:09Z</dcterms:modified>
</cp:coreProperties>
</file>