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1" r:id="rId1"/>
    <p:sldMasterId id="2147483743" r:id="rId2"/>
    <p:sldMasterId id="2147483746" r:id="rId3"/>
    <p:sldMasterId id="2147483801" r:id="rId4"/>
  </p:sldMasterIdLst>
  <p:notesMasterIdLst>
    <p:notesMasterId r:id="rId72"/>
  </p:notesMasterIdLst>
  <p:sldIdLst>
    <p:sldId id="384" r:id="rId5"/>
    <p:sldId id="478" r:id="rId6"/>
    <p:sldId id="500" r:id="rId7"/>
    <p:sldId id="452" r:id="rId8"/>
    <p:sldId id="499" r:id="rId9"/>
    <p:sldId id="454" r:id="rId10"/>
    <p:sldId id="492" r:id="rId11"/>
    <p:sldId id="456" r:id="rId12"/>
    <p:sldId id="457" r:id="rId13"/>
    <p:sldId id="498" r:id="rId14"/>
    <p:sldId id="493" r:id="rId15"/>
    <p:sldId id="494" r:id="rId16"/>
    <p:sldId id="495" r:id="rId17"/>
    <p:sldId id="496" r:id="rId18"/>
    <p:sldId id="497" r:id="rId19"/>
    <p:sldId id="458" r:id="rId20"/>
    <p:sldId id="459" r:id="rId21"/>
    <p:sldId id="460" r:id="rId22"/>
    <p:sldId id="461" r:id="rId23"/>
    <p:sldId id="502" r:id="rId24"/>
    <p:sldId id="503" r:id="rId25"/>
    <p:sldId id="504" r:id="rId26"/>
    <p:sldId id="505" r:id="rId27"/>
    <p:sldId id="462" r:id="rId28"/>
    <p:sldId id="463" r:id="rId29"/>
    <p:sldId id="464" r:id="rId30"/>
    <p:sldId id="465" r:id="rId31"/>
    <p:sldId id="466" r:id="rId32"/>
    <p:sldId id="453" r:id="rId33"/>
    <p:sldId id="506" r:id="rId34"/>
    <p:sldId id="450" r:id="rId35"/>
    <p:sldId id="467" r:id="rId36"/>
    <p:sldId id="468" r:id="rId37"/>
    <p:sldId id="469" r:id="rId38"/>
    <p:sldId id="470" r:id="rId39"/>
    <p:sldId id="471" r:id="rId40"/>
    <p:sldId id="472" r:id="rId41"/>
    <p:sldId id="473" r:id="rId42"/>
    <p:sldId id="474" r:id="rId43"/>
    <p:sldId id="475" r:id="rId44"/>
    <p:sldId id="476" r:id="rId45"/>
    <p:sldId id="477" r:id="rId46"/>
    <p:sldId id="430" r:id="rId47"/>
    <p:sldId id="271" r:id="rId48"/>
    <p:sldId id="272" r:id="rId49"/>
    <p:sldId id="273" r:id="rId50"/>
    <p:sldId id="274" r:id="rId51"/>
    <p:sldId id="275" r:id="rId52"/>
    <p:sldId id="451" r:id="rId53"/>
    <p:sldId id="276" r:id="rId54"/>
    <p:sldId id="277" r:id="rId55"/>
    <p:sldId id="431"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507" r:id="rId70"/>
    <p:sldId id="432" r:id="rId71"/>
  </p:sldIdLst>
  <p:sldSz cx="12192000" cy="6858000"/>
  <p:notesSz cx="6858000" cy="9144000"/>
  <p:embeddedFontLst>
    <p:embeddedFont>
      <p:font typeface="Constantia" panose="02030602050306030303" pitchFamily="18" charset="0"/>
      <p:regular r:id="rId73"/>
      <p:bold r:id="rId74"/>
      <p:italic r:id="rId75"/>
      <p:boldItalic r:id="rId76"/>
    </p:embeddedFont>
    <p:embeddedFont>
      <p:font typeface="Wingdings 3" panose="05040102010807070707" pitchFamily="18" charset="2"/>
      <p:regular r:id="rId77"/>
    </p:embeddedFont>
    <p:embeddedFont>
      <p:font typeface="Franklin Gothic Book" panose="020B0503020102020204" pitchFamily="34" charset="0"/>
      <p:regular r:id="rId78"/>
      <p:italic r:id="rId79"/>
    </p:embeddedFont>
    <p:embeddedFont>
      <p:font typeface="Calibri Light" panose="020F0302020204030204" pitchFamily="34" charset="0"/>
      <p:regular r:id="rId80"/>
      <p:italic r:id="rId81"/>
    </p:embeddedFont>
    <p:embeddedFont>
      <p:font typeface="Calibri" panose="020F0502020204030204" pitchFamily="34" charset="0"/>
      <p:regular r:id="rId82"/>
      <p:bold r:id="rId83"/>
      <p:italic r:id="rId84"/>
      <p:boldItalic r:id="rId85"/>
    </p:embeddedFont>
    <p:embeddedFont>
      <p:font typeface="Century Gothic" panose="020B0502020202020204" pitchFamily="34" charset="0"/>
      <p:regular r:id="rId86"/>
      <p:bold r:id="rId87"/>
      <p:italic r:id="rId88"/>
      <p:boldItalic r:id="rId89"/>
    </p:embeddedFont>
    <p:embeddedFont>
      <p:font typeface="Wingdings 2" panose="05020102010507070707" pitchFamily="18" charset="2"/>
      <p:regular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wards" id="{E00D61A6-92B9-49D7-9741-11F371370B6F}">
          <p14:sldIdLst>
            <p14:sldId id="384"/>
            <p14:sldId id="478"/>
            <p14:sldId id="500"/>
            <p14:sldId id="452"/>
            <p14:sldId id="499"/>
            <p14:sldId id="454"/>
            <p14:sldId id="492"/>
            <p14:sldId id="456"/>
            <p14:sldId id="457"/>
            <p14:sldId id="498"/>
            <p14:sldId id="493"/>
            <p14:sldId id="494"/>
            <p14:sldId id="495"/>
            <p14:sldId id="496"/>
            <p14:sldId id="497"/>
            <p14:sldId id="458"/>
            <p14:sldId id="459"/>
            <p14:sldId id="460"/>
            <p14:sldId id="461"/>
            <p14:sldId id="502"/>
            <p14:sldId id="503"/>
            <p14:sldId id="504"/>
            <p14:sldId id="505"/>
            <p14:sldId id="462"/>
            <p14:sldId id="463"/>
            <p14:sldId id="464"/>
            <p14:sldId id="465"/>
            <p14:sldId id="466"/>
            <p14:sldId id="453"/>
            <p14:sldId id="506"/>
            <p14:sldId id="450"/>
          </p14:sldIdLst>
        </p14:section>
        <p14:section name="John Paulson, Hutchinson" id="{D31F49D2-3798-4C4D-8DE8-8754F5442CBE}">
          <p14:sldIdLst>
            <p14:sldId id="467"/>
            <p14:sldId id="468"/>
            <p14:sldId id="469"/>
            <p14:sldId id="470"/>
            <p14:sldId id="471"/>
            <p14:sldId id="472"/>
            <p14:sldId id="473"/>
            <p14:sldId id="474"/>
            <p14:sldId id="475"/>
            <p14:sldId id="476"/>
            <p14:sldId id="477"/>
            <p14:sldId id="430"/>
          </p14:sldIdLst>
        </p14:section>
        <p14:section name="Fernando Nacionales" id="{3AEB20AE-10F8-4CC4-8375-3B483BA736DA}">
          <p14:sldIdLst>
            <p14:sldId id="271"/>
            <p14:sldId id="272"/>
            <p14:sldId id="273"/>
            <p14:sldId id="274"/>
            <p14:sldId id="275"/>
            <p14:sldId id="451"/>
            <p14:sldId id="276"/>
            <p14:sldId id="277"/>
            <p14:sldId id="431"/>
          </p14:sldIdLst>
        </p14:section>
        <p14:section name="Patrick Shea, Saint Cloud" id="{83DF4073-7C30-413C-A21C-166C82821522}">
          <p14:sldIdLst>
            <p14:sldId id="479"/>
            <p14:sldId id="480"/>
            <p14:sldId id="481"/>
            <p14:sldId id="482"/>
            <p14:sldId id="483"/>
            <p14:sldId id="484"/>
            <p14:sldId id="485"/>
            <p14:sldId id="486"/>
            <p14:sldId id="487"/>
            <p14:sldId id="488"/>
            <p14:sldId id="489"/>
            <p14:sldId id="490"/>
            <p14:sldId id="491"/>
            <p14:sldId id="507"/>
            <p14:sldId id="4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30" autoAdjust="0"/>
    <p:restoredTop sz="93103" autoAdjust="0"/>
  </p:normalViewPr>
  <p:slideViewPr>
    <p:cSldViewPr snapToGrid="0">
      <p:cViewPr varScale="1">
        <p:scale>
          <a:sx n="59" d="100"/>
          <a:sy n="59" d="100"/>
        </p:scale>
        <p:origin x="240" y="72"/>
      </p:cViewPr>
      <p:guideLst/>
    </p:cSldViewPr>
  </p:slideViewPr>
  <p:notesTextViewPr>
    <p:cViewPr>
      <p:scale>
        <a:sx n="3" d="2"/>
        <a:sy n="3" d="2"/>
      </p:scale>
      <p:origin x="0" y="0"/>
    </p:cViewPr>
  </p:notesTextViewPr>
  <p:sorterViewPr>
    <p:cViewPr>
      <p:scale>
        <a:sx n="70" d="100"/>
        <a:sy n="70" d="100"/>
      </p:scale>
      <p:origin x="0" y="-321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font" Target="fonts/font4.fntdata"/><Relationship Id="rId84" Type="http://schemas.openxmlformats.org/officeDocument/2006/relationships/font" Target="fonts/font12.fntdata"/><Relationship Id="rId89"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0.fntdata"/><Relationship Id="rId90"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286475220009266E-2"/>
          <c:y val="8.7202832783847176E-2"/>
          <c:w val="0.70812007874015759"/>
          <c:h val="0.84323373638177512"/>
        </c:manualLayout>
      </c:layout>
      <c:pieChart>
        <c:varyColors val="1"/>
        <c:ser>
          <c:idx val="0"/>
          <c:order val="0"/>
          <c:tx>
            <c:strRef>
              <c:f>Sheet1!$B$1</c:f>
              <c:strCache>
                <c:ptCount val="1"/>
                <c:pt idx="0">
                  <c:v>City's Electrical Demand - Energy Source</c:v>
                </c:pt>
              </c:strCache>
            </c:strRef>
          </c:tx>
          <c:spPr>
            <a:solidFill>
              <a:srgbClr val="0081C6"/>
            </a:solidFill>
            <a:ln>
              <a:noFill/>
            </a:ln>
          </c:spPr>
          <c:dPt>
            <c:idx val="0"/>
            <c:bubble3D val="0"/>
            <c:spPr>
              <a:solidFill>
                <a:srgbClr val="0081C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E11-438C-B9FB-9CCA9D4D75A0}"/>
              </c:ext>
            </c:extLst>
          </c:dPt>
          <c:dPt>
            <c:idx val="1"/>
            <c:bubble3D val="0"/>
            <c:spPr>
              <a:solidFill>
                <a:srgbClr val="8DC63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E11-438C-B9FB-9CCA9D4D75A0}"/>
              </c:ext>
            </c:extLst>
          </c:dPt>
          <c:cat>
            <c:strRef>
              <c:f>Sheet1!$A$2:$A$3</c:f>
              <c:strCache>
                <c:ptCount val="2"/>
                <c:pt idx="0">
                  <c:v>Non-Renewables</c:v>
                </c:pt>
                <c:pt idx="1">
                  <c:v>Renewable </c:v>
                </c:pt>
              </c:strCache>
            </c:strRef>
          </c:cat>
          <c:val>
            <c:numRef>
              <c:f>Sheet1!$B$2:$B$3</c:f>
              <c:numCache>
                <c:formatCode>General</c:formatCode>
                <c:ptCount val="2"/>
                <c:pt idx="0">
                  <c:v>27550000</c:v>
                </c:pt>
                <c:pt idx="1">
                  <c:v>1450000</c:v>
                </c:pt>
              </c:numCache>
            </c:numRef>
          </c:val>
          <c:extLst>
            <c:ext xmlns:c16="http://schemas.microsoft.com/office/drawing/2014/chart" uri="{C3380CC4-5D6E-409C-BE32-E72D297353CC}">
              <c16:uniqueId val="{00000004-DE11-438C-B9FB-9CCA9D4D75A0}"/>
            </c:ext>
          </c:extLst>
        </c:ser>
        <c:dLbls>
          <c:showLegendKey val="0"/>
          <c:showVal val="0"/>
          <c:showCatName val="0"/>
          <c:showSerName val="0"/>
          <c:showPercent val="0"/>
          <c:showBubbleSize val="0"/>
          <c:showLeaderLines val="1"/>
        </c:dLbls>
        <c:firstSliceAng val="9"/>
      </c:pieChart>
      <c:spPr>
        <a:noFill/>
        <a:ln>
          <a:noFill/>
        </a:ln>
        <a:effectLst>
          <a:outerShdw blurRad="50800" dist="50800" dir="5400000" algn="ctr" rotWithShape="0">
            <a:schemeClr val="bg1"/>
          </a:outerShdw>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78632082754354E-2"/>
          <c:y val="7.8446905296715636E-2"/>
          <c:w val="0.72037498070094186"/>
          <c:h val="0.85782694886032762"/>
        </c:manualLayout>
      </c:layout>
      <c:pieChart>
        <c:varyColors val="1"/>
        <c:ser>
          <c:idx val="0"/>
          <c:order val="0"/>
          <c:tx>
            <c:strRef>
              <c:f>Sheet1!$B$1</c:f>
              <c:strCache>
                <c:ptCount val="1"/>
                <c:pt idx="0">
                  <c:v>City's Electrical Demand - Energy Source</c:v>
                </c:pt>
              </c:strCache>
            </c:strRef>
          </c:tx>
          <c:dPt>
            <c:idx val="0"/>
            <c:bubble3D val="0"/>
            <c:spPr>
              <a:solidFill>
                <a:srgbClr val="0081C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BC3-454A-B3DE-6DF596CEA15A}"/>
              </c:ext>
            </c:extLst>
          </c:dPt>
          <c:dPt>
            <c:idx val="1"/>
            <c:bubble3D val="0"/>
            <c:spPr>
              <a:solidFill>
                <a:srgbClr val="8DC63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BC3-454A-B3DE-6DF596CEA15A}"/>
              </c:ext>
            </c:extLst>
          </c:dPt>
          <c:cat>
            <c:strRef>
              <c:f>Sheet1!$A$2:$A$3</c:f>
              <c:strCache>
                <c:ptCount val="2"/>
                <c:pt idx="0">
                  <c:v>Non-Renewables</c:v>
                </c:pt>
                <c:pt idx="1">
                  <c:v>Renewable </c:v>
                </c:pt>
              </c:strCache>
            </c:strRef>
          </c:cat>
          <c:val>
            <c:numRef>
              <c:f>Sheet1!$B$2:$B$3</c:f>
              <c:numCache>
                <c:formatCode>General</c:formatCode>
                <c:ptCount val="2"/>
                <c:pt idx="0">
                  <c:v>5800000</c:v>
                </c:pt>
                <c:pt idx="1">
                  <c:v>23200000</c:v>
                </c:pt>
              </c:numCache>
            </c:numRef>
          </c:val>
          <c:extLst>
            <c:ext xmlns:c16="http://schemas.microsoft.com/office/drawing/2014/chart" uri="{C3380CC4-5D6E-409C-BE32-E72D297353CC}">
              <c16:uniqueId val="{00000004-CBC3-454A-B3DE-6DF596CEA15A}"/>
            </c:ext>
          </c:extLst>
        </c:ser>
        <c:dLbls>
          <c:showLegendKey val="0"/>
          <c:showVal val="0"/>
          <c:showCatName val="0"/>
          <c:showSerName val="0"/>
          <c:showPercent val="0"/>
          <c:showBubbleSize val="0"/>
          <c:showLeaderLines val="1"/>
        </c:dLbls>
        <c:firstSliceAng val="324"/>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r">
              <a:defRPr sz="1800" b="1" i="0" u="none" strike="noStrike" kern="1200" cap="all" spc="150" baseline="0">
                <a:solidFill>
                  <a:sysClr val="windowText" lastClr="000000"/>
                </a:solidFill>
                <a:latin typeface="Century Gothic" panose="020B0502020202020204" pitchFamily="34" charset="0"/>
                <a:ea typeface="+mn-ea"/>
                <a:cs typeface="+mn-cs"/>
              </a:defRPr>
            </a:pPr>
            <a:r>
              <a:rPr lang="en-US" sz="2800" dirty="0" smtClean="0">
                <a:latin typeface="Century Gothic" panose="020B0502020202020204" pitchFamily="34" charset="0"/>
              </a:rPr>
              <a:t>2015 </a:t>
            </a:r>
            <a:r>
              <a:rPr lang="en-US" sz="2800" dirty="0">
                <a:latin typeface="Century Gothic" panose="020B0502020202020204" pitchFamily="34" charset="0"/>
              </a:rPr>
              <a:t>electrical consumption </a:t>
            </a:r>
          </a:p>
          <a:p>
            <a:pPr algn="r">
              <a:defRPr/>
            </a:pPr>
            <a:r>
              <a:rPr lang="en-US" sz="800" dirty="0">
                <a:latin typeface="+mn-lt"/>
              </a:rPr>
              <a:t>(kilowatt-hours)</a:t>
            </a:r>
          </a:p>
        </c:rich>
      </c:tx>
      <c:layout>
        <c:manualLayout>
          <c:xMode val="edge"/>
          <c:yMode val="edge"/>
          <c:x val="0.45439948480380349"/>
          <c:y val="9.9601371107335357E-2"/>
        </c:manualLayout>
      </c:layout>
      <c:overlay val="0"/>
      <c:spPr>
        <a:noFill/>
        <a:ln>
          <a:noFill/>
        </a:ln>
        <a:effectLst/>
      </c:spPr>
      <c:txPr>
        <a:bodyPr rot="0" spcFirstLastPara="1" vertOverflow="ellipsis" vert="horz" wrap="square" anchor="ctr" anchorCtr="1"/>
        <a:lstStyle/>
        <a:p>
          <a:pPr algn="r">
            <a:defRPr sz="1800" b="1" i="0" u="none" strike="noStrike" kern="1200" cap="all" spc="150" baseline="0">
              <a:solidFill>
                <a:sysClr val="windowText" lastClr="000000"/>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0.24465135608048991"/>
          <c:y val="2.4363335855276388E-2"/>
          <c:w val="0.7380707203266258"/>
          <c:h val="0.95010255986073411"/>
        </c:manualLayout>
      </c:layout>
      <c:barChart>
        <c:barDir val="bar"/>
        <c:grouping val="clustered"/>
        <c:varyColors val="0"/>
        <c:ser>
          <c:idx val="0"/>
          <c:order val="0"/>
          <c:tx>
            <c:strRef>
              <c:f>'2015 Summary and Charts'!$B$2</c:f>
              <c:strCache>
                <c:ptCount val="1"/>
                <c:pt idx="0">
                  <c:v>KWh</c:v>
                </c:pt>
              </c:strCache>
            </c:strRef>
          </c:tx>
          <c:spPr>
            <a:solidFill>
              <a:srgbClr val="0081C6"/>
            </a:solidFill>
            <a:ln>
              <a:noFill/>
            </a:ln>
            <a:effectLst>
              <a:innerShdw blurRad="114300">
                <a:schemeClr val="accent1"/>
              </a:innerShdw>
            </a:effectLst>
          </c:spPr>
          <c:invertIfNegative val="0"/>
          <c:dLbls>
            <c:dLbl>
              <c:idx val="0"/>
              <c:layout>
                <c:manualLayout>
                  <c:x val="7.853567937753124E-3"/>
                  <c:y val="-3.1917631400113396E-3"/>
                </c:manualLayout>
              </c:layout>
              <c:tx>
                <c:rich>
                  <a:bodyPr rot="0" spcFirstLastPara="1" vertOverflow="ellipsis" vert="horz" wrap="square" anchor="ctr" anchorCtr="1"/>
                  <a:lstStyle/>
                  <a:p>
                    <a:pPr>
                      <a:defRPr sz="1800" b="1" i="1" u="none" strike="noStrike" kern="1200" baseline="0">
                        <a:solidFill>
                          <a:sysClr val="windowText" lastClr="000000"/>
                        </a:solidFill>
                        <a:latin typeface="Century Gothic" panose="020B0502020202020204" pitchFamily="34" charset="0"/>
                        <a:ea typeface="+mn-ea"/>
                        <a:cs typeface="+mn-cs"/>
                      </a:defRPr>
                    </a:pPr>
                    <a:fld id="{6F715278-4851-4B2D-8EF5-ABA867A75143}" type="VALUE">
                      <a:rPr lang="en-US" sz="1800" b="1" i="1" baseline="0"/>
                      <a:pPr>
                        <a:defRPr sz="1800" b="1" i="1"/>
                      </a:pPr>
                      <a:t>[VALUE]</a:t>
                    </a:fld>
                    <a:endParaRPr lang="en-US"/>
                  </a:p>
                </c:rich>
              </c:tx>
              <c:spPr>
                <a:noFill/>
                <a:ln>
                  <a:noFill/>
                </a:ln>
                <a:effectLst/>
              </c:spPr>
              <c:txPr>
                <a:bodyPr rot="0" spcFirstLastPara="1" vertOverflow="ellipsis" vert="horz" wrap="square" anchor="ctr" anchorCtr="1"/>
                <a:lstStyle/>
                <a:p>
                  <a:pPr>
                    <a:defRPr sz="1800" b="1" i="1" u="none" strike="noStrike" kern="1200" baseline="0">
                      <a:solidFill>
                        <a:sysClr val="windowText" lastClr="000000"/>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A747-4946-AFA8-B79493CB3CBC}"/>
                </c:ext>
              </c:extLst>
            </c:dLbl>
            <c:dLbl>
              <c:idx val="1"/>
              <c:layout/>
              <c:tx>
                <c:rich>
                  <a:bodyPr/>
                  <a:lstStyle/>
                  <a:p>
                    <a:fld id="{FB644BB8-F19B-4B0C-BE73-BA8427BAE639}" type="VALUE">
                      <a:rPr lang="en-US" sz="1800" b="1" i="1"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A747-4946-AFA8-B79493CB3CBC}"/>
                </c:ext>
              </c:extLst>
            </c:dLbl>
            <c:dLbl>
              <c:idx val="2"/>
              <c:layout/>
              <c:tx>
                <c:rich>
                  <a:bodyPr/>
                  <a:lstStyle/>
                  <a:p>
                    <a:fld id="{21BD6CE3-92F9-4799-9787-DAF86D3EFB6D}" type="VALUE">
                      <a:rPr lang="en-US" sz="1800" b="1" i="1"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A747-4946-AFA8-B79493CB3CBC}"/>
                </c:ext>
              </c:extLst>
            </c:dLbl>
            <c:dLbl>
              <c:idx val="3"/>
              <c:layout>
                <c:manualLayout>
                  <c:x val="8.6389247315285626E-3"/>
                  <c:y val="-1.5958815700057869E-3"/>
                </c:manualLayout>
              </c:layout>
              <c:tx>
                <c:rich>
                  <a:bodyPr/>
                  <a:lstStyle/>
                  <a:p>
                    <a:fld id="{C0A0F29A-1464-44DC-B174-3B9DECDD4268}" type="VALUE">
                      <a:rPr lang="en-US" sz="140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A747-4946-AFA8-B79493CB3CBC}"/>
                </c:ext>
              </c:extLst>
            </c:dLbl>
            <c:dLbl>
              <c:idx val="4"/>
              <c:layout/>
              <c:tx>
                <c:rich>
                  <a:bodyPr/>
                  <a:lstStyle/>
                  <a:p>
                    <a:fld id="{4162E8CC-7A3E-45FE-B957-DE6DB22A8446}"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A747-4946-AFA8-B79493CB3CBC}"/>
                </c:ext>
              </c:extLst>
            </c:dLbl>
            <c:dLbl>
              <c:idx val="5"/>
              <c:layout/>
              <c:tx>
                <c:rich>
                  <a:bodyPr/>
                  <a:lstStyle/>
                  <a:p>
                    <a:fld id="{894D50F6-648E-4FEB-BC77-C69A930CA8C5}"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A747-4946-AFA8-B79493CB3CBC}"/>
                </c:ext>
              </c:extLst>
            </c:dLbl>
            <c:dLbl>
              <c:idx val="6"/>
              <c:layout/>
              <c:tx>
                <c:rich>
                  <a:bodyPr/>
                  <a:lstStyle/>
                  <a:p>
                    <a:fld id="{11763326-9D39-46E1-8109-2196F0288B25}"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6-A747-4946-AFA8-B79493CB3CBC}"/>
                </c:ext>
              </c:extLst>
            </c:dLbl>
            <c:dLbl>
              <c:idx val="7"/>
              <c:layout/>
              <c:tx>
                <c:rich>
                  <a:bodyPr/>
                  <a:lstStyle/>
                  <a:p>
                    <a:fld id="{3AEEB6F3-DB66-4C15-A2CF-E264FD146B5F}"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A747-4946-AFA8-B79493CB3CBC}"/>
                </c:ext>
              </c:extLst>
            </c:dLbl>
            <c:dLbl>
              <c:idx val="8"/>
              <c:layout/>
              <c:tx>
                <c:rich>
                  <a:bodyPr/>
                  <a:lstStyle/>
                  <a:p>
                    <a:fld id="{E0E64740-F0B8-41C0-A83C-0AB7D735A4EC}"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8-A747-4946-AFA8-B79493CB3CBC}"/>
                </c:ext>
              </c:extLst>
            </c:dLbl>
            <c:dLbl>
              <c:idx val="9"/>
              <c:layout/>
              <c:tx>
                <c:rich>
                  <a:bodyPr/>
                  <a:lstStyle/>
                  <a:p>
                    <a:fld id="{D94E54DE-25B9-4CE0-93CA-77B86E965CA5}"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A747-4946-AFA8-B79493CB3CBC}"/>
                </c:ext>
              </c:extLst>
            </c:dLbl>
            <c:dLbl>
              <c:idx val="10"/>
              <c:layout/>
              <c:tx>
                <c:rich>
                  <a:bodyPr/>
                  <a:lstStyle/>
                  <a:p>
                    <a:fld id="{E1699352-6684-4AAB-9C79-B6B40A64EEC5}"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A-A747-4946-AFA8-B79493CB3CBC}"/>
                </c:ext>
              </c:extLst>
            </c:dLbl>
            <c:dLbl>
              <c:idx val="11"/>
              <c:layout/>
              <c:tx>
                <c:rich>
                  <a:bodyPr/>
                  <a:lstStyle/>
                  <a:p>
                    <a:fld id="{8D857C96-55B5-4876-B6DF-01375AFDBCE6}"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A747-4946-AFA8-B79493CB3CBC}"/>
                </c:ext>
              </c:extLst>
            </c:dLbl>
            <c:dLbl>
              <c:idx val="12"/>
              <c:layout/>
              <c:tx>
                <c:rich>
                  <a:bodyPr/>
                  <a:lstStyle/>
                  <a:p>
                    <a:fld id="{E7DB5137-CD32-4E93-9E97-0A72A8747E17}"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C-A747-4946-AFA8-B79493CB3CBC}"/>
                </c:ext>
              </c:extLst>
            </c:dLbl>
            <c:dLbl>
              <c:idx val="13"/>
              <c:layout>
                <c:manualLayout>
                  <c:x val="4.7122026017695062E-3"/>
                  <c:y val="-1.5957559100395276E-3"/>
                </c:manualLayout>
              </c:layout>
              <c:tx>
                <c:rich>
                  <a:bodyPr/>
                  <a:lstStyle/>
                  <a:p>
                    <a:fld id="{CC02642A-5DA5-4078-AC34-714388215576}" type="VALUE">
                      <a:rPr lang="en-US" sz="140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A747-4946-AFA8-B79493CB3CBC}"/>
                </c:ext>
              </c:extLst>
            </c:dLbl>
            <c:dLbl>
              <c:idx val="14"/>
              <c:layout/>
              <c:tx>
                <c:rich>
                  <a:bodyPr/>
                  <a:lstStyle/>
                  <a:p>
                    <a:fld id="{FA4DBB19-065A-468F-BFDB-90DD93242C23}"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E-A747-4946-AFA8-B79493CB3CBC}"/>
                </c:ext>
              </c:extLst>
            </c:dLbl>
            <c:dLbl>
              <c:idx val="15"/>
              <c:layout/>
              <c:tx>
                <c:rich>
                  <a:bodyPr/>
                  <a:lstStyle/>
                  <a:p>
                    <a:fld id="{6124C488-979D-4619-A56B-3C6693965D90}"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A747-4946-AFA8-B79493CB3CBC}"/>
                </c:ext>
              </c:extLst>
            </c:dLbl>
            <c:dLbl>
              <c:idx val="16"/>
              <c:layout/>
              <c:tx>
                <c:rich>
                  <a:bodyPr/>
                  <a:lstStyle/>
                  <a:p>
                    <a:fld id="{E4B4C452-2DF2-4014-B026-DD39FD4C9716}" type="VALUE">
                      <a:rPr lang="en-US" baseline="0"/>
                      <a:pPr/>
                      <a:t>[VALUE]</a:t>
                    </a:fld>
                    <a:endParaRPr lang="en-US"/>
                  </a:p>
                </c:rich>
              </c:tx>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0-A747-4946-AFA8-B79493CB3CBC}"/>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cat>
            <c:strRef>
              <c:f>'2015 Summary and Charts'!$A$3:$A$19</c:f>
              <c:strCache>
                <c:ptCount val="17"/>
                <c:pt idx="0">
                  <c:v>Wastewater &amp; Liftstations</c:v>
                </c:pt>
                <c:pt idx="1">
                  <c:v>Water &amp; Towers</c:v>
                </c:pt>
                <c:pt idx="2">
                  <c:v>Street Lighting</c:v>
                </c:pt>
                <c:pt idx="3">
                  <c:v>Municipal Athletic Center</c:v>
                </c:pt>
                <c:pt idx="4">
                  <c:v>Regional Library</c:v>
                </c:pt>
                <c:pt idx="5">
                  <c:v>Rivers Edge</c:v>
                </c:pt>
                <c:pt idx="6">
                  <c:v>Law Enforcement Center</c:v>
                </c:pt>
                <c:pt idx="7">
                  <c:v>Park Department</c:v>
                </c:pt>
                <c:pt idx="8">
                  <c:v>Traffic Signals</c:v>
                </c:pt>
                <c:pt idx="9">
                  <c:v>Whitney Senior Center</c:v>
                </c:pt>
                <c:pt idx="10">
                  <c:v>Parking Ramps</c:v>
                </c:pt>
                <c:pt idx="11">
                  <c:v>City Hall</c:v>
                </c:pt>
                <c:pt idx="12">
                  <c:v>St. Cloud Airport </c:v>
                </c:pt>
                <c:pt idx="13">
                  <c:v>Paramount Theater</c:v>
                </c:pt>
                <c:pt idx="14">
                  <c:v>Central Services </c:v>
                </c:pt>
                <c:pt idx="15">
                  <c:v>Fire Stations</c:v>
                </c:pt>
                <c:pt idx="16">
                  <c:v>Emergency Mgmt Sirens</c:v>
                </c:pt>
              </c:strCache>
            </c:strRef>
          </c:cat>
          <c:val>
            <c:numRef>
              <c:f>'2015 Summary and Charts'!$B$3:$B$19</c:f>
              <c:numCache>
                <c:formatCode>#,##0_);\(#,##0\)</c:formatCode>
                <c:ptCount val="17"/>
                <c:pt idx="0">
                  <c:v>7637301</c:v>
                </c:pt>
                <c:pt idx="1">
                  <c:v>5074220</c:v>
                </c:pt>
                <c:pt idx="2">
                  <c:v>2459865</c:v>
                </c:pt>
                <c:pt idx="3">
                  <c:v>2309755</c:v>
                </c:pt>
                <c:pt idx="4">
                  <c:v>1901541</c:v>
                </c:pt>
                <c:pt idx="5">
                  <c:v>1862972</c:v>
                </c:pt>
                <c:pt idx="6">
                  <c:v>1466915</c:v>
                </c:pt>
                <c:pt idx="7">
                  <c:v>1289029</c:v>
                </c:pt>
                <c:pt idx="8">
                  <c:v>979710</c:v>
                </c:pt>
                <c:pt idx="9">
                  <c:v>700762</c:v>
                </c:pt>
                <c:pt idx="10">
                  <c:v>660701</c:v>
                </c:pt>
                <c:pt idx="11">
                  <c:v>567048</c:v>
                </c:pt>
                <c:pt idx="12">
                  <c:v>564927</c:v>
                </c:pt>
                <c:pt idx="13">
                  <c:v>512216</c:v>
                </c:pt>
                <c:pt idx="14">
                  <c:v>444739</c:v>
                </c:pt>
                <c:pt idx="15">
                  <c:v>395162</c:v>
                </c:pt>
                <c:pt idx="16">
                  <c:v>133970</c:v>
                </c:pt>
              </c:numCache>
            </c:numRef>
          </c:val>
          <c:extLst>
            <c:ext xmlns:c16="http://schemas.microsoft.com/office/drawing/2014/chart" uri="{C3380CC4-5D6E-409C-BE32-E72D297353CC}">
              <c16:uniqueId val="{00000011-A747-4946-AFA8-B79493CB3CBC}"/>
            </c:ext>
          </c:extLst>
        </c:ser>
        <c:dLbls>
          <c:showLegendKey val="0"/>
          <c:showVal val="0"/>
          <c:showCatName val="0"/>
          <c:showSerName val="0"/>
          <c:showPercent val="0"/>
          <c:showBubbleSize val="0"/>
        </c:dLbls>
        <c:gapWidth val="227"/>
        <c:overlap val="-48"/>
        <c:axId val="1402972416"/>
        <c:axId val="1402970240"/>
      </c:barChart>
      <c:valAx>
        <c:axId val="1402970240"/>
        <c:scaling>
          <c:orientation val="minMax"/>
        </c:scaling>
        <c:delete val="1"/>
        <c:axPos val="b"/>
        <c:numFmt formatCode="#,##0_);\(#,##0\)" sourceLinked="1"/>
        <c:majorTickMark val="none"/>
        <c:minorTickMark val="none"/>
        <c:tickLblPos val="nextTo"/>
        <c:crossAx val="1402972416"/>
        <c:crosses val="autoZero"/>
        <c:crossBetween val="between"/>
      </c:valAx>
      <c:catAx>
        <c:axId val="1402972416"/>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Century Gothic" panose="020B0502020202020204" pitchFamily="34" charset="0"/>
                <a:ea typeface="+mn-ea"/>
                <a:cs typeface="+mn-cs"/>
              </a:defRPr>
            </a:pPr>
            <a:endParaRPr lang="en-US"/>
          </a:p>
        </c:txPr>
        <c:crossAx val="140297024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Century Gothic" panose="020B0502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6.png"/></Relationships>
</file>

<file path=ppt/diagrams/_rels/data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png"/><Relationship Id="rId5" Type="http://schemas.openxmlformats.org/officeDocument/2006/relationships/image" Target="../media/image69.jpeg"/><Relationship Id="rId4" Type="http://schemas.openxmlformats.org/officeDocument/2006/relationships/image" Target="../media/image68.jpeg"/></Relationships>
</file>

<file path=ppt/diagrams/_rels/data5.xml.rels><?xml version="1.0" encoding="UTF-8" standalone="yes"?>
<Relationships xmlns="http://schemas.openxmlformats.org/package/2006/relationships"><Relationship Id="rId1" Type="http://schemas.openxmlformats.org/officeDocument/2006/relationships/image" Target="../media/image8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png"/><Relationship Id="rId5" Type="http://schemas.openxmlformats.org/officeDocument/2006/relationships/image" Target="../media/image69.jpeg"/><Relationship Id="rId4" Type="http://schemas.openxmlformats.org/officeDocument/2006/relationships/image" Target="../media/image68.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361CEC-FD96-482B-87B4-6E33410FDE69}"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01B4FC52-0722-443F-AAB3-A24E9BB4A479}">
      <dgm:prSet phldrT="[Text]"/>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dgm:spPr>
      <dgm:t>
        <a:bodyPr/>
        <a:lstStyle/>
        <a:p>
          <a:r>
            <a:rPr lang="en-US" b="1" dirty="0" smtClean="0"/>
            <a:t>28,300,000</a:t>
          </a:r>
          <a:r>
            <a:rPr lang="en-US" dirty="0" smtClean="0"/>
            <a:t> Kilowatt Hours</a:t>
          </a:r>
          <a:endParaRPr lang="en-US" dirty="0"/>
        </a:p>
      </dgm:t>
    </dgm:pt>
    <dgm:pt modelId="{0A08FA7C-E883-4A6D-A4F1-EF7BD4B00B0C}" type="parTrans" cxnId="{B3A22CE9-60D5-4C4E-95F0-D0A2408C0842}">
      <dgm:prSet/>
      <dgm:spPr/>
      <dgm:t>
        <a:bodyPr/>
        <a:lstStyle/>
        <a:p>
          <a:endParaRPr lang="en-US"/>
        </a:p>
      </dgm:t>
    </dgm:pt>
    <dgm:pt modelId="{30610DB6-93E8-4185-9042-F498762EEDDE}" type="sibTrans" cxnId="{B3A22CE9-60D5-4C4E-95F0-D0A2408C0842}">
      <dgm:prSet/>
      <dgm:spPr/>
      <dgm:t>
        <a:bodyPr/>
        <a:lstStyle/>
        <a:p>
          <a:endParaRPr lang="en-US"/>
        </a:p>
      </dgm:t>
    </dgm:pt>
    <dgm:pt modelId="{4326E2FC-1C67-40DA-941A-73363690B626}" type="pres">
      <dgm:prSet presAssocID="{1D361CEC-FD96-482B-87B4-6E33410FDE69}" presName="Name0" presStyleCnt="0">
        <dgm:presLayoutVars>
          <dgm:dir/>
          <dgm:resizeHandles val="exact"/>
        </dgm:presLayoutVars>
      </dgm:prSet>
      <dgm:spPr/>
      <dgm:t>
        <a:bodyPr/>
        <a:lstStyle/>
        <a:p>
          <a:endParaRPr lang="en-US"/>
        </a:p>
      </dgm:t>
    </dgm:pt>
    <dgm:pt modelId="{A4C6AB3F-B52D-4022-8C6A-8181B53A338C}" type="pres">
      <dgm:prSet presAssocID="{1D361CEC-FD96-482B-87B4-6E33410FDE69}" presName="fgShape" presStyleLbl="fgShp" presStyleIdx="0" presStyleCnt="1" custLinFactNeighborX="-1675" custLinFactNeighborY="-9338"/>
      <dgm:spPr>
        <a:noFill/>
        <a:ln>
          <a:noFill/>
        </a:ln>
      </dgm:spPr>
    </dgm:pt>
    <dgm:pt modelId="{51D531DF-AC92-4002-84DA-C92C4982B7FC}" type="pres">
      <dgm:prSet presAssocID="{1D361CEC-FD96-482B-87B4-6E33410FDE69}" presName="linComp" presStyleCnt="0"/>
      <dgm:spPr/>
    </dgm:pt>
    <dgm:pt modelId="{FB4E9A68-A9DF-4A43-AC91-DE9F9B65FB52}" type="pres">
      <dgm:prSet presAssocID="{01B4FC52-0722-443F-AAB3-A24E9BB4A479}" presName="compNode" presStyleCnt="0"/>
      <dgm:spPr/>
    </dgm:pt>
    <dgm:pt modelId="{AA2BD721-A576-468D-B239-5097934B32AB}" type="pres">
      <dgm:prSet presAssocID="{01B4FC52-0722-443F-AAB3-A24E9BB4A479}" presName="bkgdShape" presStyleLbl="node1" presStyleIdx="0" presStyleCnt="1" custLinFactNeighborX="396"/>
      <dgm:spPr/>
      <dgm:t>
        <a:bodyPr/>
        <a:lstStyle/>
        <a:p>
          <a:endParaRPr lang="en-US"/>
        </a:p>
      </dgm:t>
    </dgm:pt>
    <dgm:pt modelId="{0ED528AD-938E-413C-83D9-D1E7893986BF}" type="pres">
      <dgm:prSet presAssocID="{01B4FC52-0722-443F-AAB3-A24E9BB4A479}" presName="nodeTx" presStyleLbl="node1" presStyleIdx="0" presStyleCnt="1">
        <dgm:presLayoutVars>
          <dgm:bulletEnabled val="1"/>
        </dgm:presLayoutVars>
      </dgm:prSet>
      <dgm:spPr/>
      <dgm:t>
        <a:bodyPr/>
        <a:lstStyle/>
        <a:p>
          <a:endParaRPr lang="en-US"/>
        </a:p>
      </dgm:t>
    </dgm:pt>
    <dgm:pt modelId="{32340458-1A8E-4E4B-AD8B-882220D9253F}" type="pres">
      <dgm:prSet presAssocID="{01B4FC52-0722-443F-AAB3-A24E9BB4A479}" presName="invisiNode" presStyleLbl="node1" presStyleIdx="0" presStyleCnt="1"/>
      <dgm:spPr/>
    </dgm:pt>
    <dgm:pt modelId="{55B881FB-B331-49E0-99D5-25270DFEA4E1}" type="pres">
      <dgm:prSet presAssocID="{01B4FC52-0722-443F-AAB3-A24E9BB4A479}" presName="imagNode" presStyleLbl="fgImgPlace1" presStyleIdx="0" presStyleCnt="1"/>
      <dgm:spPr>
        <a:blipFill rotWithShape="1">
          <a:blip xmlns:r="http://schemas.openxmlformats.org/officeDocument/2006/relationships" r:embed="rId1"/>
          <a:stretch>
            <a:fillRect/>
          </a:stretch>
        </a:blipFill>
        <a:effectLst>
          <a:glow rad="228600">
            <a:schemeClr val="accent5">
              <a:satMod val="175000"/>
              <a:alpha val="40000"/>
            </a:schemeClr>
          </a:glow>
        </a:effectLst>
      </dgm:spPr>
      <dgm:t>
        <a:bodyPr/>
        <a:lstStyle/>
        <a:p>
          <a:endParaRPr lang="en-US"/>
        </a:p>
      </dgm:t>
    </dgm:pt>
  </dgm:ptLst>
  <dgm:cxnLst>
    <dgm:cxn modelId="{8B8A3C66-A18B-43C1-9A9E-D720AE108B06}" type="presOf" srcId="{01B4FC52-0722-443F-AAB3-A24E9BB4A479}" destId="{0ED528AD-938E-413C-83D9-D1E7893986BF}" srcOrd="1" destOrd="0" presId="urn:microsoft.com/office/officeart/2005/8/layout/hList7"/>
    <dgm:cxn modelId="{820E460B-8B52-4B6F-B42C-884D334B5FFD}" type="presOf" srcId="{01B4FC52-0722-443F-AAB3-A24E9BB4A479}" destId="{AA2BD721-A576-468D-B239-5097934B32AB}" srcOrd="0" destOrd="0" presId="urn:microsoft.com/office/officeart/2005/8/layout/hList7"/>
    <dgm:cxn modelId="{F3176561-EF52-402B-BB82-C0B5CF5EA11D}" type="presOf" srcId="{1D361CEC-FD96-482B-87B4-6E33410FDE69}" destId="{4326E2FC-1C67-40DA-941A-73363690B626}" srcOrd="0" destOrd="0" presId="urn:microsoft.com/office/officeart/2005/8/layout/hList7"/>
    <dgm:cxn modelId="{B3A22CE9-60D5-4C4E-95F0-D0A2408C0842}" srcId="{1D361CEC-FD96-482B-87B4-6E33410FDE69}" destId="{01B4FC52-0722-443F-AAB3-A24E9BB4A479}" srcOrd="0" destOrd="0" parTransId="{0A08FA7C-E883-4A6D-A4F1-EF7BD4B00B0C}" sibTransId="{30610DB6-93E8-4185-9042-F498762EEDDE}"/>
    <dgm:cxn modelId="{B1442929-E2FE-498E-8B9B-7013B4172CF0}" type="presParOf" srcId="{4326E2FC-1C67-40DA-941A-73363690B626}" destId="{A4C6AB3F-B52D-4022-8C6A-8181B53A338C}" srcOrd="0" destOrd="0" presId="urn:microsoft.com/office/officeart/2005/8/layout/hList7"/>
    <dgm:cxn modelId="{59B1FFAA-128C-4F16-A94D-10BB03B78FAC}" type="presParOf" srcId="{4326E2FC-1C67-40DA-941A-73363690B626}" destId="{51D531DF-AC92-4002-84DA-C92C4982B7FC}" srcOrd="1" destOrd="0" presId="urn:microsoft.com/office/officeart/2005/8/layout/hList7"/>
    <dgm:cxn modelId="{C59C4AB7-ECA2-4607-8471-46ABB402EB87}" type="presParOf" srcId="{51D531DF-AC92-4002-84DA-C92C4982B7FC}" destId="{FB4E9A68-A9DF-4A43-AC91-DE9F9B65FB52}" srcOrd="0" destOrd="0" presId="urn:microsoft.com/office/officeart/2005/8/layout/hList7"/>
    <dgm:cxn modelId="{7703CF86-D384-4A60-8799-7C1B02E29C4F}" type="presParOf" srcId="{FB4E9A68-A9DF-4A43-AC91-DE9F9B65FB52}" destId="{AA2BD721-A576-468D-B239-5097934B32AB}" srcOrd="0" destOrd="0" presId="urn:microsoft.com/office/officeart/2005/8/layout/hList7"/>
    <dgm:cxn modelId="{25C5F0AA-768E-48F3-962C-4ADA9969BBA1}" type="presParOf" srcId="{FB4E9A68-A9DF-4A43-AC91-DE9F9B65FB52}" destId="{0ED528AD-938E-413C-83D9-D1E7893986BF}" srcOrd="1" destOrd="0" presId="urn:microsoft.com/office/officeart/2005/8/layout/hList7"/>
    <dgm:cxn modelId="{D96AD29B-FB8E-4837-A3B2-1909844D0EE6}" type="presParOf" srcId="{FB4E9A68-A9DF-4A43-AC91-DE9F9B65FB52}" destId="{32340458-1A8E-4E4B-AD8B-882220D9253F}" srcOrd="2" destOrd="0" presId="urn:microsoft.com/office/officeart/2005/8/layout/hList7"/>
    <dgm:cxn modelId="{F9AB30CF-35BD-4486-93AB-5B35A3E1F0E1}" type="presParOf" srcId="{FB4E9A68-A9DF-4A43-AC91-DE9F9B65FB52}" destId="{55B881FB-B331-49E0-99D5-25270DFEA4E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FB3DFA-1745-4CBD-9890-FD13B4FFDDF7}" type="doc">
      <dgm:prSet loTypeId="urn:microsoft.com/office/officeart/2005/8/layout/radial3" loCatId="relationship" qsTypeId="urn:microsoft.com/office/officeart/2005/8/quickstyle/3d4" qsCatId="3D" csTypeId="urn:microsoft.com/office/officeart/2005/8/colors/accent1_2" csCatId="accent1" phldr="1"/>
      <dgm:spPr/>
      <dgm:t>
        <a:bodyPr/>
        <a:lstStyle/>
        <a:p>
          <a:endParaRPr lang="en-US"/>
        </a:p>
      </dgm:t>
    </dgm:pt>
    <dgm:pt modelId="{DC4F5FC6-A505-450F-95D9-CC47CC16CBE0}">
      <dgm:prSet phldrT="[Text]"/>
      <dgm:spPr>
        <a:solidFill>
          <a:srgbClr val="8DC63F">
            <a:alpha val="50000"/>
          </a:srgbClr>
        </a:solidFill>
      </dgm:spPr>
      <dgm:t>
        <a:bodyPr/>
        <a:lstStyle/>
        <a:p>
          <a:r>
            <a:rPr lang="en-US" b="1" i="0" dirty="0" smtClean="0">
              <a:solidFill>
                <a:schemeClr val="tx1"/>
              </a:solidFill>
              <a:effectLst/>
              <a:latin typeface="Century Gothic" panose="020B0502020202020204" pitchFamily="34" charset="0"/>
            </a:rPr>
            <a:t>REEI</a:t>
          </a:r>
          <a:endParaRPr lang="en-US" b="1" i="0" dirty="0">
            <a:solidFill>
              <a:schemeClr val="tx1"/>
            </a:solidFill>
            <a:effectLst/>
            <a:latin typeface="Century Gothic" panose="020B0502020202020204" pitchFamily="34" charset="0"/>
          </a:endParaRPr>
        </a:p>
      </dgm:t>
    </dgm:pt>
    <dgm:pt modelId="{FAE304CC-62EE-46C2-B8F3-36DDD1F6BFA4}" type="parTrans" cxnId="{F7641F54-E61F-44BD-B068-6AB94103A07C}">
      <dgm:prSet/>
      <dgm:spPr/>
      <dgm:t>
        <a:bodyPr/>
        <a:lstStyle/>
        <a:p>
          <a:endParaRPr lang="en-US"/>
        </a:p>
      </dgm:t>
    </dgm:pt>
    <dgm:pt modelId="{F0693D7C-7171-4304-9B0C-56C9300CC30B}" type="sibTrans" cxnId="{F7641F54-E61F-44BD-B068-6AB94103A07C}">
      <dgm:prSet/>
      <dgm:spPr/>
      <dgm:t>
        <a:bodyPr/>
        <a:lstStyle/>
        <a:p>
          <a:endParaRPr lang="en-US"/>
        </a:p>
      </dgm:t>
    </dgm:pt>
    <dgm:pt modelId="{07C45E64-C3F2-402D-8FD1-ECBDE525A253}">
      <dgm:prSet phldrT="[Text]"/>
      <dgm:spPr>
        <a:solidFill>
          <a:srgbClr val="8DC63F">
            <a:alpha val="50000"/>
          </a:srgbClr>
        </a:solidFill>
      </dgm:spPr>
      <dgm:t>
        <a:bodyPr/>
        <a:lstStyle/>
        <a:p>
          <a:r>
            <a:rPr lang="en-US" b="1" i="1" dirty="0" smtClean="0">
              <a:solidFill>
                <a:schemeClr val="tx1"/>
              </a:solidFill>
              <a:latin typeface="Century Gothic" panose="020B0502020202020204" pitchFamily="34" charset="0"/>
            </a:rPr>
            <a:t>Solar Initiative</a:t>
          </a:r>
          <a:endParaRPr lang="en-US" b="1" i="1" dirty="0">
            <a:solidFill>
              <a:schemeClr val="tx1"/>
            </a:solidFill>
            <a:latin typeface="Century Gothic" panose="020B0502020202020204" pitchFamily="34" charset="0"/>
          </a:endParaRPr>
        </a:p>
      </dgm:t>
    </dgm:pt>
    <dgm:pt modelId="{22399744-13C7-4D11-B9FD-7A7CC8E95728}" type="parTrans" cxnId="{471CC5F9-DDF0-44C9-B940-FF147BEF6C1D}">
      <dgm:prSet/>
      <dgm:spPr/>
      <dgm:t>
        <a:bodyPr/>
        <a:lstStyle/>
        <a:p>
          <a:endParaRPr lang="en-US"/>
        </a:p>
      </dgm:t>
    </dgm:pt>
    <dgm:pt modelId="{917CC93D-753A-4E4B-8108-9845A3506245}" type="sibTrans" cxnId="{471CC5F9-DDF0-44C9-B940-FF147BEF6C1D}">
      <dgm:prSet/>
      <dgm:spPr/>
      <dgm:t>
        <a:bodyPr/>
        <a:lstStyle/>
        <a:p>
          <a:endParaRPr lang="en-US"/>
        </a:p>
      </dgm:t>
    </dgm:pt>
    <dgm:pt modelId="{24FE5363-DA30-424B-BE72-CE73E9F2468D}">
      <dgm:prSet phldrT="[Text]"/>
      <dgm:spPr>
        <a:solidFill>
          <a:srgbClr val="8DC63F">
            <a:alpha val="50000"/>
          </a:srgbClr>
        </a:solidFill>
      </dgm:spPr>
      <dgm:t>
        <a:bodyPr/>
        <a:lstStyle/>
        <a:p>
          <a:r>
            <a:rPr lang="en-US" b="1" i="1" dirty="0" smtClean="0">
              <a:solidFill>
                <a:schemeClr val="tx1"/>
              </a:solidFill>
              <a:latin typeface="Century Gothic" panose="020B0502020202020204" pitchFamily="34" charset="0"/>
            </a:rPr>
            <a:t>Energy Efficiency and Biofuel</a:t>
          </a:r>
          <a:endParaRPr lang="en-US" b="1" i="1" dirty="0">
            <a:solidFill>
              <a:schemeClr val="tx1"/>
            </a:solidFill>
            <a:latin typeface="Century Gothic" panose="020B0502020202020204" pitchFamily="34" charset="0"/>
          </a:endParaRPr>
        </a:p>
      </dgm:t>
    </dgm:pt>
    <dgm:pt modelId="{C5D5EF59-EAAA-400B-BBC3-9EF92A939517}" type="parTrans" cxnId="{5C069273-BEAB-49F0-B107-CD878CC5C05A}">
      <dgm:prSet/>
      <dgm:spPr/>
      <dgm:t>
        <a:bodyPr/>
        <a:lstStyle/>
        <a:p>
          <a:endParaRPr lang="en-US"/>
        </a:p>
      </dgm:t>
    </dgm:pt>
    <dgm:pt modelId="{3240740E-1A0F-470C-8EBB-7688929A170B}" type="sibTrans" cxnId="{5C069273-BEAB-49F0-B107-CD878CC5C05A}">
      <dgm:prSet/>
      <dgm:spPr/>
      <dgm:t>
        <a:bodyPr/>
        <a:lstStyle/>
        <a:p>
          <a:endParaRPr lang="en-US"/>
        </a:p>
      </dgm:t>
    </dgm:pt>
    <dgm:pt modelId="{04DC89B0-6FFE-4F7F-80A0-361FA415E8E2}">
      <dgm:prSet phldrT="[Text]"/>
      <dgm:spPr>
        <a:solidFill>
          <a:srgbClr val="8DC63F">
            <a:alpha val="50000"/>
          </a:srgbClr>
        </a:solidFill>
      </dgm:spPr>
      <dgm:t>
        <a:bodyPr/>
        <a:lstStyle/>
        <a:p>
          <a:endParaRPr lang="en-US" b="1" i="1" dirty="0" smtClean="0">
            <a:solidFill>
              <a:schemeClr val="tx1"/>
            </a:solidFill>
            <a:latin typeface="Century Gothic" panose="020B0502020202020204" pitchFamily="34" charset="0"/>
          </a:endParaRPr>
        </a:p>
        <a:p>
          <a:r>
            <a:rPr lang="en-US" b="1" i="1" dirty="0" smtClean="0">
              <a:solidFill>
                <a:schemeClr val="tx1"/>
              </a:solidFill>
              <a:latin typeface="Century Gothic" panose="020B0502020202020204" pitchFamily="34" charset="0"/>
            </a:rPr>
            <a:t>Energy Action Plan</a:t>
          </a:r>
          <a:endParaRPr lang="en-US" b="1" i="1" dirty="0">
            <a:solidFill>
              <a:schemeClr val="tx1"/>
            </a:solidFill>
            <a:latin typeface="Century Gothic" panose="020B0502020202020204" pitchFamily="34" charset="0"/>
          </a:endParaRPr>
        </a:p>
      </dgm:t>
    </dgm:pt>
    <dgm:pt modelId="{BF06CB7A-045F-4A20-AC6F-A72B000A43AE}" type="parTrans" cxnId="{5D630201-34E7-41D2-A5AC-41D304712C3E}">
      <dgm:prSet/>
      <dgm:spPr/>
      <dgm:t>
        <a:bodyPr/>
        <a:lstStyle/>
        <a:p>
          <a:endParaRPr lang="en-US"/>
        </a:p>
      </dgm:t>
    </dgm:pt>
    <dgm:pt modelId="{EC07BC3D-EA3A-4FAC-BE83-C423BF3117E0}" type="sibTrans" cxnId="{5D630201-34E7-41D2-A5AC-41D304712C3E}">
      <dgm:prSet/>
      <dgm:spPr/>
      <dgm:t>
        <a:bodyPr/>
        <a:lstStyle/>
        <a:p>
          <a:endParaRPr lang="en-US"/>
        </a:p>
      </dgm:t>
    </dgm:pt>
    <dgm:pt modelId="{DE386821-91D7-4FCB-851F-3DD7A89B53D6}">
      <dgm:prSet phldrT="[Text]" custT="1"/>
      <dgm:spPr>
        <a:solidFill>
          <a:srgbClr val="2D2D85">
            <a:alpha val="49804"/>
          </a:srgbClr>
        </a:solidFill>
        <a:ln w="79375">
          <a:solidFill>
            <a:srgbClr val="002060"/>
          </a:solidFill>
        </a:ln>
      </dgm:spPr>
      <dgm:t>
        <a:bodyPr/>
        <a:lstStyle/>
        <a:p>
          <a:r>
            <a:rPr lang="en-US" sz="2300" b="1" dirty="0" smtClean="0">
              <a:solidFill>
                <a:schemeClr val="tx1"/>
              </a:solidFill>
              <a:latin typeface="Century Gothic" panose="020B0502020202020204" pitchFamily="34" charset="0"/>
            </a:rPr>
            <a:t>STREET LIGHT PROJECT</a:t>
          </a:r>
          <a:endParaRPr lang="en-US" sz="2300" b="1" dirty="0">
            <a:solidFill>
              <a:schemeClr val="tx1"/>
            </a:solidFill>
            <a:latin typeface="Century Gothic" panose="020B0502020202020204" pitchFamily="34" charset="0"/>
          </a:endParaRPr>
        </a:p>
      </dgm:t>
    </dgm:pt>
    <dgm:pt modelId="{1BDBAB9F-6F1D-436F-BE85-44717F683EF2}" type="parTrans" cxnId="{919DE425-176A-4702-8910-442BA35C3156}">
      <dgm:prSet/>
      <dgm:spPr/>
      <dgm:t>
        <a:bodyPr/>
        <a:lstStyle/>
        <a:p>
          <a:endParaRPr lang="en-US"/>
        </a:p>
      </dgm:t>
    </dgm:pt>
    <dgm:pt modelId="{46F2BB81-4B41-43C6-909C-5302590725D5}" type="sibTrans" cxnId="{919DE425-176A-4702-8910-442BA35C3156}">
      <dgm:prSet/>
      <dgm:spPr/>
      <dgm:t>
        <a:bodyPr/>
        <a:lstStyle/>
        <a:p>
          <a:endParaRPr lang="en-US"/>
        </a:p>
      </dgm:t>
    </dgm:pt>
    <dgm:pt modelId="{E56232A1-B7AD-4F97-A687-D6F5A30692BE}" type="pres">
      <dgm:prSet presAssocID="{38FB3DFA-1745-4CBD-9890-FD13B4FFDDF7}" presName="composite" presStyleCnt="0">
        <dgm:presLayoutVars>
          <dgm:chMax val="1"/>
          <dgm:dir/>
          <dgm:resizeHandles val="exact"/>
        </dgm:presLayoutVars>
      </dgm:prSet>
      <dgm:spPr/>
      <dgm:t>
        <a:bodyPr/>
        <a:lstStyle/>
        <a:p>
          <a:endParaRPr lang="en-US"/>
        </a:p>
      </dgm:t>
    </dgm:pt>
    <dgm:pt modelId="{E44BA165-9C24-41A7-9F1E-F6144EFE2146}" type="pres">
      <dgm:prSet presAssocID="{38FB3DFA-1745-4CBD-9890-FD13B4FFDDF7}" presName="radial" presStyleCnt="0">
        <dgm:presLayoutVars>
          <dgm:animLvl val="ctr"/>
        </dgm:presLayoutVars>
      </dgm:prSet>
      <dgm:spPr/>
    </dgm:pt>
    <dgm:pt modelId="{56D3D31B-60E9-4DFD-9A6D-49143487A6CD}" type="pres">
      <dgm:prSet presAssocID="{DC4F5FC6-A505-450F-95D9-CC47CC16CBE0}" presName="centerShape" presStyleLbl="vennNode1" presStyleIdx="0" presStyleCnt="5" custScaleX="95542" custScaleY="95542"/>
      <dgm:spPr/>
      <dgm:t>
        <a:bodyPr/>
        <a:lstStyle/>
        <a:p>
          <a:endParaRPr lang="en-US"/>
        </a:p>
      </dgm:t>
    </dgm:pt>
    <dgm:pt modelId="{39C4FB92-633A-4C4F-81F3-5B37ABB5174A}" type="pres">
      <dgm:prSet presAssocID="{07C45E64-C3F2-402D-8FD1-ECBDE525A253}" presName="node" presStyleLbl="vennNode1" presStyleIdx="1" presStyleCnt="5" custScaleX="132289" custScaleY="132289" custRadScaleRad="93319" custRadScaleInc="-507">
        <dgm:presLayoutVars>
          <dgm:bulletEnabled val="1"/>
        </dgm:presLayoutVars>
      </dgm:prSet>
      <dgm:spPr/>
      <dgm:t>
        <a:bodyPr/>
        <a:lstStyle/>
        <a:p>
          <a:endParaRPr lang="en-US"/>
        </a:p>
      </dgm:t>
    </dgm:pt>
    <dgm:pt modelId="{FEFD2E4D-8744-4A57-93EB-345EB60484AC}" type="pres">
      <dgm:prSet presAssocID="{24FE5363-DA30-424B-BE72-CE73E9F2468D}" presName="node" presStyleLbl="vennNode1" presStyleIdx="2" presStyleCnt="5" custScaleX="132289" custScaleY="132289" custRadScaleRad="103706">
        <dgm:presLayoutVars>
          <dgm:bulletEnabled val="1"/>
        </dgm:presLayoutVars>
      </dgm:prSet>
      <dgm:spPr/>
      <dgm:t>
        <a:bodyPr/>
        <a:lstStyle/>
        <a:p>
          <a:endParaRPr lang="en-US"/>
        </a:p>
      </dgm:t>
    </dgm:pt>
    <dgm:pt modelId="{3266CBD1-7114-40C4-8560-35DC278DB0EB}" type="pres">
      <dgm:prSet presAssocID="{04DC89B0-6FFE-4F7F-80A0-361FA415E8E2}" presName="node" presStyleLbl="vennNode1" presStyleIdx="3" presStyleCnt="5" custScaleX="132289" custScaleY="132289" custRadScaleRad="90359" custRadScaleInc="-1046">
        <dgm:presLayoutVars>
          <dgm:bulletEnabled val="1"/>
        </dgm:presLayoutVars>
      </dgm:prSet>
      <dgm:spPr/>
      <dgm:t>
        <a:bodyPr/>
        <a:lstStyle/>
        <a:p>
          <a:endParaRPr lang="en-US"/>
        </a:p>
      </dgm:t>
    </dgm:pt>
    <dgm:pt modelId="{2A4CB4EE-2133-4503-B5F3-24543DED4DDF}" type="pres">
      <dgm:prSet presAssocID="{DE386821-91D7-4FCB-851F-3DD7A89B53D6}" presName="node" presStyleLbl="vennNode1" presStyleIdx="4" presStyleCnt="5" custScaleX="132289" custScaleY="132289" custRadScaleRad="99581" custRadScaleInc="-1383">
        <dgm:presLayoutVars>
          <dgm:bulletEnabled val="1"/>
        </dgm:presLayoutVars>
      </dgm:prSet>
      <dgm:spPr/>
      <dgm:t>
        <a:bodyPr/>
        <a:lstStyle/>
        <a:p>
          <a:endParaRPr lang="en-US"/>
        </a:p>
      </dgm:t>
    </dgm:pt>
  </dgm:ptLst>
  <dgm:cxnLst>
    <dgm:cxn modelId="{8123116F-10EA-4377-9BFA-A9B76BD5D2D1}" type="presOf" srcId="{38FB3DFA-1745-4CBD-9890-FD13B4FFDDF7}" destId="{E56232A1-B7AD-4F97-A687-D6F5A30692BE}" srcOrd="0" destOrd="0" presId="urn:microsoft.com/office/officeart/2005/8/layout/radial3"/>
    <dgm:cxn modelId="{5995CEFF-0210-4B44-98A6-B1C92E16C254}" type="presOf" srcId="{DC4F5FC6-A505-450F-95D9-CC47CC16CBE0}" destId="{56D3D31B-60E9-4DFD-9A6D-49143487A6CD}" srcOrd="0" destOrd="0" presId="urn:microsoft.com/office/officeart/2005/8/layout/radial3"/>
    <dgm:cxn modelId="{6A862B1A-3870-4784-A697-3A1376C28FAF}" type="presOf" srcId="{DE386821-91D7-4FCB-851F-3DD7A89B53D6}" destId="{2A4CB4EE-2133-4503-B5F3-24543DED4DDF}" srcOrd="0" destOrd="0" presId="urn:microsoft.com/office/officeart/2005/8/layout/radial3"/>
    <dgm:cxn modelId="{F7641F54-E61F-44BD-B068-6AB94103A07C}" srcId="{38FB3DFA-1745-4CBD-9890-FD13B4FFDDF7}" destId="{DC4F5FC6-A505-450F-95D9-CC47CC16CBE0}" srcOrd="0" destOrd="0" parTransId="{FAE304CC-62EE-46C2-B8F3-36DDD1F6BFA4}" sibTransId="{F0693D7C-7171-4304-9B0C-56C9300CC30B}"/>
    <dgm:cxn modelId="{5D630201-34E7-41D2-A5AC-41D304712C3E}" srcId="{DC4F5FC6-A505-450F-95D9-CC47CC16CBE0}" destId="{04DC89B0-6FFE-4F7F-80A0-361FA415E8E2}" srcOrd="2" destOrd="0" parTransId="{BF06CB7A-045F-4A20-AC6F-A72B000A43AE}" sibTransId="{EC07BC3D-EA3A-4FAC-BE83-C423BF3117E0}"/>
    <dgm:cxn modelId="{919DE425-176A-4702-8910-442BA35C3156}" srcId="{DC4F5FC6-A505-450F-95D9-CC47CC16CBE0}" destId="{DE386821-91D7-4FCB-851F-3DD7A89B53D6}" srcOrd="3" destOrd="0" parTransId="{1BDBAB9F-6F1D-436F-BE85-44717F683EF2}" sibTransId="{46F2BB81-4B41-43C6-909C-5302590725D5}"/>
    <dgm:cxn modelId="{5C069273-BEAB-49F0-B107-CD878CC5C05A}" srcId="{DC4F5FC6-A505-450F-95D9-CC47CC16CBE0}" destId="{24FE5363-DA30-424B-BE72-CE73E9F2468D}" srcOrd="1" destOrd="0" parTransId="{C5D5EF59-EAAA-400B-BBC3-9EF92A939517}" sibTransId="{3240740E-1A0F-470C-8EBB-7688929A170B}"/>
    <dgm:cxn modelId="{8AC080C6-5A8E-4AF5-8717-ADD5B31874A1}" type="presOf" srcId="{24FE5363-DA30-424B-BE72-CE73E9F2468D}" destId="{FEFD2E4D-8744-4A57-93EB-345EB60484AC}" srcOrd="0" destOrd="0" presId="urn:microsoft.com/office/officeart/2005/8/layout/radial3"/>
    <dgm:cxn modelId="{471CC5F9-DDF0-44C9-B940-FF147BEF6C1D}" srcId="{DC4F5FC6-A505-450F-95D9-CC47CC16CBE0}" destId="{07C45E64-C3F2-402D-8FD1-ECBDE525A253}" srcOrd="0" destOrd="0" parTransId="{22399744-13C7-4D11-B9FD-7A7CC8E95728}" sibTransId="{917CC93D-753A-4E4B-8108-9845A3506245}"/>
    <dgm:cxn modelId="{B56F9368-09E7-4ADE-BC27-9E615143F519}" type="presOf" srcId="{04DC89B0-6FFE-4F7F-80A0-361FA415E8E2}" destId="{3266CBD1-7114-40C4-8560-35DC278DB0EB}" srcOrd="0" destOrd="0" presId="urn:microsoft.com/office/officeart/2005/8/layout/radial3"/>
    <dgm:cxn modelId="{D2E635E8-0878-4148-AB88-5F775D5DD78C}" type="presOf" srcId="{07C45E64-C3F2-402D-8FD1-ECBDE525A253}" destId="{39C4FB92-633A-4C4F-81F3-5B37ABB5174A}" srcOrd="0" destOrd="0" presId="urn:microsoft.com/office/officeart/2005/8/layout/radial3"/>
    <dgm:cxn modelId="{B4F97B0B-FDBE-4B70-B755-40D41A0CBCDF}" type="presParOf" srcId="{E56232A1-B7AD-4F97-A687-D6F5A30692BE}" destId="{E44BA165-9C24-41A7-9F1E-F6144EFE2146}" srcOrd="0" destOrd="0" presId="urn:microsoft.com/office/officeart/2005/8/layout/radial3"/>
    <dgm:cxn modelId="{4223651D-17B9-4F57-83C1-3B610EF9630E}" type="presParOf" srcId="{E44BA165-9C24-41A7-9F1E-F6144EFE2146}" destId="{56D3D31B-60E9-4DFD-9A6D-49143487A6CD}" srcOrd="0" destOrd="0" presId="urn:microsoft.com/office/officeart/2005/8/layout/radial3"/>
    <dgm:cxn modelId="{1285E8A5-0FFA-4FB6-8332-EE67C63D6F30}" type="presParOf" srcId="{E44BA165-9C24-41A7-9F1E-F6144EFE2146}" destId="{39C4FB92-633A-4C4F-81F3-5B37ABB5174A}" srcOrd="1" destOrd="0" presId="urn:microsoft.com/office/officeart/2005/8/layout/radial3"/>
    <dgm:cxn modelId="{90BC0C86-439E-440F-BBED-117CB0E13FED}" type="presParOf" srcId="{E44BA165-9C24-41A7-9F1E-F6144EFE2146}" destId="{FEFD2E4D-8744-4A57-93EB-345EB60484AC}" srcOrd="2" destOrd="0" presId="urn:microsoft.com/office/officeart/2005/8/layout/radial3"/>
    <dgm:cxn modelId="{4B08B32D-C538-4383-BA19-CD0F520B0C54}" type="presParOf" srcId="{E44BA165-9C24-41A7-9F1E-F6144EFE2146}" destId="{3266CBD1-7114-40C4-8560-35DC278DB0EB}" srcOrd="3" destOrd="0" presId="urn:microsoft.com/office/officeart/2005/8/layout/radial3"/>
    <dgm:cxn modelId="{0F38B974-A944-44E6-B767-6AF87F3A12F0}" type="presParOf" srcId="{E44BA165-9C24-41A7-9F1E-F6144EFE2146}" destId="{2A4CB4EE-2133-4503-B5F3-24543DED4DDF}"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2252697-1D61-43B9-919E-AAAE99AFCC34}"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8A2BA644-9AE5-4BB2-8AF9-CE6B2D0B9D40}">
      <dgm:prSet phldrT="[Text]" custT="1"/>
      <dgm:spPr>
        <a:xfrm>
          <a:off x="5684854" y="388983"/>
          <a:ext cx="1501509" cy="1085984"/>
        </a:xfrm>
        <a:noFill/>
        <a:ln>
          <a:noFill/>
        </a:ln>
        <a:effectLst/>
      </dgm:spPr>
      <dgm:t>
        <a:bodyPr/>
        <a:lstStyle/>
        <a:p>
          <a:r>
            <a:rPr lang="en-US" sz="2500" b="1" dirty="0" smtClean="0">
              <a:solidFill>
                <a:sysClr val="windowText" lastClr="000000">
                  <a:hueOff val="0"/>
                  <a:satOff val="0"/>
                  <a:lumOff val="0"/>
                  <a:alphaOff val="0"/>
                </a:sysClr>
              </a:solidFill>
              <a:latin typeface="Century Gothic" panose="020B0502020202020204" pitchFamily="34" charset="0"/>
              <a:ea typeface="+mn-ea"/>
              <a:cs typeface="+mn-cs"/>
            </a:rPr>
            <a:t>City Owned Street Lights</a:t>
          </a:r>
        </a:p>
        <a:p>
          <a:endParaRPr lang="en-US" sz="2500" b="1" dirty="0">
            <a:solidFill>
              <a:sysClr val="windowText" lastClr="000000">
                <a:hueOff val="0"/>
                <a:satOff val="0"/>
                <a:lumOff val="0"/>
                <a:alphaOff val="0"/>
              </a:sysClr>
            </a:solidFill>
            <a:latin typeface="Century Gothic" panose="020B0502020202020204" pitchFamily="34" charset="0"/>
            <a:ea typeface="+mn-ea"/>
            <a:cs typeface="+mn-cs"/>
          </a:endParaRPr>
        </a:p>
      </dgm:t>
    </dgm:pt>
    <dgm:pt modelId="{8DDC8F0A-A518-4E57-8A4C-4A398CB59A84}" type="parTrans" cxnId="{18C6B338-BEA7-4743-95A3-D4EF048DBAB2}">
      <dgm:prSet/>
      <dgm:spPr/>
      <dgm:t>
        <a:bodyPr/>
        <a:lstStyle/>
        <a:p>
          <a:endParaRPr lang="en-US"/>
        </a:p>
      </dgm:t>
    </dgm:pt>
    <dgm:pt modelId="{BFBFE9AC-BB65-4994-B8CD-FB59EF031E8A}" type="sibTrans" cxnId="{18C6B338-BEA7-4743-95A3-D4EF048DBAB2}">
      <dgm:prSet/>
      <dgm:spPr/>
      <dgm:t>
        <a:bodyPr/>
        <a:lstStyle/>
        <a:p>
          <a:endParaRPr lang="en-US"/>
        </a:p>
      </dgm:t>
    </dgm:pt>
    <dgm:pt modelId="{A15DD6DC-49B5-42AC-B8DB-C0DD55C16DD8}">
      <dgm:prSet phldrT="[Text]" custT="1"/>
      <dgm:spPr>
        <a:xfrm>
          <a:off x="6124672" y="1663298"/>
          <a:ext cx="1501509" cy="1085984"/>
        </a:xfrm>
        <a:noFill/>
        <a:ln>
          <a:noFill/>
        </a:ln>
        <a:effectLst/>
      </dgm:spPr>
      <dgm:t>
        <a:bodyPr/>
        <a:lstStyle/>
        <a:p>
          <a:r>
            <a:rPr lang="en-US" sz="2500" b="1" dirty="0" smtClean="0">
              <a:solidFill>
                <a:sysClr val="windowText" lastClr="000000">
                  <a:hueOff val="0"/>
                  <a:satOff val="0"/>
                  <a:lumOff val="0"/>
                  <a:alphaOff val="0"/>
                </a:sysClr>
              </a:solidFill>
              <a:latin typeface="Century Gothic" panose="020B0502020202020204" pitchFamily="34" charset="0"/>
              <a:ea typeface="+mn-ea"/>
              <a:cs typeface="+mn-cs"/>
            </a:rPr>
            <a:t>City Facilities</a:t>
          </a:r>
          <a:endParaRPr lang="en-US" sz="2500" b="1" dirty="0">
            <a:solidFill>
              <a:sysClr val="windowText" lastClr="000000">
                <a:hueOff val="0"/>
                <a:satOff val="0"/>
                <a:lumOff val="0"/>
                <a:alphaOff val="0"/>
              </a:sysClr>
            </a:solidFill>
            <a:latin typeface="Century Gothic" panose="020B0502020202020204" pitchFamily="34" charset="0"/>
            <a:ea typeface="+mn-ea"/>
            <a:cs typeface="+mn-cs"/>
          </a:endParaRPr>
        </a:p>
      </dgm:t>
    </dgm:pt>
    <dgm:pt modelId="{7614AA6F-171A-4AED-A8A0-BF89C000A3A6}" type="parTrans" cxnId="{5EC816DE-14A5-4B34-AF8E-6FA9D390E77F}">
      <dgm:prSet/>
      <dgm:spPr/>
      <dgm:t>
        <a:bodyPr/>
        <a:lstStyle/>
        <a:p>
          <a:endParaRPr lang="en-US"/>
        </a:p>
      </dgm:t>
    </dgm:pt>
    <dgm:pt modelId="{42B2A5DD-E1B1-46EB-BBC5-7CD25A20A457}" type="sibTrans" cxnId="{5EC816DE-14A5-4B34-AF8E-6FA9D390E77F}">
      <dgm:prSet/>
      <dgm:spPr/>
      <dgm:t>
        <a:bodyPr/>
        <a:lstStyle/>
        <a:p>
          <a:endParaRPr lang="en-US"/>
        </a:p>
      </dgm:t>
    </dgm:pt>
    <dgm:pt modelId="{114F0ABF-36EB-4F84-A83E-C7D116D3EB0A}">
      <dgm:prSet phldrT="[Text]" custT="1"/>
      <dgm:spPr>
        <a:xfrm>
          <a:off x="5684854" y="2964895"/>
          <a:ext cx="1501509" cy="1085984"/>
        </a:xfrm>
        <a:noFill/>
        <a:ln>
          <a:noFill/>
        </a:ln>
        <a:effectLst/>
      </dgm:spPr>
      <dgm:t>
        <a:bodyPr/>
        <a:lstStyle/>
        <a:p>
          <a:pPr algn="r"/>
          <a:r>
            <a:rPr lang="en-US" sz="2500" b="1" dirty="0" smtClean="0">
              <a:solidFill>
                <a:sysClr val="windowText" lastClr="000000">
                  <a:hueOff val="0"/>
                  <a:satOff val="0"/>
                  <a:lumOff val="0"/>
                  <a:alphaOff val="0"/>
                </a:sysClr>
              </a:solidFill>
              <a:latin typeface="Century Gothic" panose="020B0502020202020204" pitchFamily="34" charset="0"/>
              <a:ea typeface="+mn-ea"/>
              <a:cs typeface="+mn-cs"/>
            </a:rPr>
            <a:t>Smart Street Lights Downtown</a:t>
          </a:r>
          <a:endParaRPr lang="en-US" sz="2500" b="1" dirty="0">
            <a:solidFill>
              <a:sysClr val="windowText" lastClr="000000">
                <a:hueOff val="0"/>
                <a:satOff val="0"/>
                <a:lumOff val="0"/>
                <a:alphaOff val="0"/>
              </a:sysClr>
            </a:solidFill>
            <a:latin typeface="Century Gothic" panose="020B0502020202020204" pitchFamily="34" charset="0"/>
            <a:ea typeface="+mn-ea"/>
            <a:cs typeface="+mn-cs"/>
          </a:endParaRPr>
        </a:p>
      </dgm:t>
    </dgm:pt>
    <dgm:pt modelId="{9BDD3AA5-21EF-4F8F-AE3C-496384BE8C32}" type="parTrans" cxnId="{A76D9F22-0C0E-4461-A844-1CD2B8D9BC4B}">
      <dgm:prSet/>
      <dgm:spPr/>
      <dgm:t>
        <a:bodyPr/>
        <a:lstStyle/>
        <a:p>
          <a:endParaRPr lang="en-US"/>
        </a:p>
      </dgm:t>
    </dgm:pt>
    <dgm:pt modelId="{26DAD496-FB47-448C-9FF4-326DBA3F67BA}" type="sibTrans" cxnId="{A76D9F22-0C0E-4461-A844-1CD2B8D9BC4B}">
      <dgm:prSet/>
      <dgm:spPr/>
      <dgm:t>
        <a:bodyPr/>
        <a:lstStyle/>
        <a:p>
          <a:endParaRPr lang="en-US"/>
        </a:p>
      </dgm:t>
    </dgm:pt>
    <dgm:pt modelId="{39D9F8C1-A689-4467-A5D0-55289A28AA8E}">
      <dgm:prSet custT="1"/>
      <dgm:spPr/>
      <dgm:t>
        <a:bodyPr/>
        <a:lstStyle/>
        <a:p>
          <a:r>
            <a:rPr lang="en-US" sz="2500" b="1" dirty="0" smtClean="0">
              <a:latin typeface="Century Gothic" panose="020B0502020202020204" pitchFamily="34" charset="0"/>
            </a:rPr>
            <a:t>Financing</a:t>
          </a:r>
          <a:r>
            <a:rPr lang="en-US" sz="2500" dirty="0" smtClean="0">
              <a:latin typeface="Century Gothic" panose="020B0502020202020204" pitchFamily="34" charset="0"/>
            </a:rPr>
            <a:t> </a:t>
          </a:r>
          <a:endParaRPr lang="en-US" sz="2500" dirty="0">
            <a:latin typeface="Century Gothic" panose="020B0502020202020204" pitchFamily="34" charset="0"/>
          </a:endParaRPr>
        </a:p>
      </dgm:t>
    </dgm:pt>
    <dgm:pt modelId="{BB38690F-9B35-4CEF-AAF1-0092796B4F7F}" type="parTrans" cxnId="{6405E496-C391-4D1C-B5B1-4E99D6ADFF1E}">
      <dgm:prSet/>
      <dgm:spPr/>
      <dgm:t>
        <a:bodyPr/>
        <a:lstStyle/>
        <a:p>
          <a:endParaRPr lang="en-US"/>
        </a:p>
      </dgm:t>
    </dgm:pt>
    <dgm:pt modelId="{F5EF5367-4AFB-4B5A-98C3-837ED2B40243}" type="sibTrans" cxnId="{6405E496-C391-4D1C-B5B1-4E99D6ADFF1E}">
      <dgm:prSet/>
      <dgm:spPr/>
      <dgm:t>
        <a:bodyPr/>
        <a:lstStyle/>
        <a:p>
          <a:endParaRPr lang="en-US"/>
        </a:p>
      </dgm:t>
    </dgm:pt>
    <dgm:pt modelId="{72A50F20-DD86-4E8C-9401-61A179AFD893}">
      <dgm:prSet phldrT="[Text]"/>
      <dgm:spPr>
        <a:xfrm>
          <a:off x="5684854" y="2964895"/>
          <a:ext cx="1501509" cy="1085984"/>
        </a:xfrm>
        <a:noFill/>
        <a:ln>
          <a:noFill/>
        </a:ln>
        <a:effectLst/>
      </dgm:spPr>
      <dgm:t>
        <a:bodyPr/>
        <a:lstStyle/>
        <a:p>
          <a:endParaRPr lang="en-US"/>
        </a:p>
      </dgm:t>
    </dgm:pt>
    <dgm:pt modelId="{B1B8ED8C-47D9-4568-9A2A-6666A5B23BC7}" type="parTrans" cxnId="{8797D06B-2503-414D-BEB7-8901F3DEAC8D}">
      <dgm:prSet/>
      <dgm:spPr/>
      <dgm:t>
        <a:bodyPr/>
        <a:lstStyle/>
        <a:p>
          <a:endParaRPr lang="en-US"/>
        </a:p>
      </dgm:t>
    </dgm:pt>
    <dgm:pt modelId="{F4F3C510-F2EF-4CAA-8F9D-33775AD3FA28}" type="sibTrans" cxnId="{8797D06B-2503-414D-BEB7-8901F3DEAC8D}">
      <dgm:prSet/>
      <dgm:spPr/>
      <dgm:t>
        <a:bodyPr/>
        <a:lstStyle/>
        <a:p>
          <a:endParaRPr lang="en-US"/>
        </a:p>
      </dgm:t>
    </dgm:pt>
    <dgm:pt modelId="{13FAD1F4-3EE5-45B2-9C32-7CAF4B5E1830}">
      <dgm:prSet phldrT="[Text]" custT="1"/>
      <dgm:spPr>
        <a:xfrm>
          <a:off x="2449726" y="1164309"/>
          <a:ext cx="2093980" cy="2094084"/>
        </a:xfrm>
        <a:blipFill rotWithShape="0">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a:glow rad="228600">
            <a:schemeClr val="accent5">
              <a:satMod val="175000"/>
              <a:alpha val="40000"/>
            </a:schemeClr>
          </a:glow>
        </a:effectLst>
      </dgm:spPr>
      <dgm:t>
        <a:bodyPr/>
        <a:lstStyle/>
        <a:p>
          <a:pPr algn="r"/>
          <a:endParaRPr lang="en-US" sz="4000" b="1" dirty="0">
            <a:solidFill>
              <a:schemeClr val="bg2"/>
            </a:solidFill>
            <a:effectLst>
              <a:outerShdw blurRad="38100" dist="38100" dir="2700000" algn="tl">
                <a:srgbClr val="000000">
                  <a:alpha val="43137"/>
                </a:srgbClr>
              </a:outerShdw>
            </a:effectLst>
            <a:latin typeface="Century Gothic" panose="020B0502020202020204" pitchFamily="34" charset="0"/>
            <a:ea typeface="+mn-ea"/>
            <a:cs typeface="+mn-cs"/>
          </a:endParaRPr>
        </a:p>
      </dgm:t>
    </dgm:pt>
    <dgm:pt modelId="{BC940F68-A530-4E04-A148-5E759044987F}" type="sibTrans" cxnId="{06332CFC-F785-4314-B8BB-3BC77641BFF2}">
      <dgm:prSet/>
      <dgm:spPr/>
      <dgm:t>
        <a:bodyPr/>
        <a:lstStyle/>
        <a:p>
          <a:endParaRPr lang="en-US"/>
        </a:p>
      </dgm:t>
    </dgm:pt>
    <dgm:pt modelId="{F051214A-D46F-4B7F-9843-D0CC44DBD5B7}" type="parTrans" cxnId="{06332CFC-F785-4314-B8BB-3BC77641BFF2}">
      <dgm:prSet/>
      <dgm:spPr/>
      <dgm:t>
        <a:bodyPr/>
        <a:lstStyle/>
        <a:p>
          <a:endParaRPr lang="en-US"/>
        </a:p>
      </dgm:t>
    </dgm:pt>
    <dgm:pt modelId="{A9C8C038-1E98-4E6F-9E1C-7872C43A0A93}" type="pres">
      <dgm:prSet presAssocID="{52252697-1D61-43B9-919E-AAAE99AFCC34}" presName="Name0" presStyleCnt="0">
        <dgm:presLayoutVars>
          <dgm:chMax val="1"/>
          <dgm:chPref val="1"/>
          <dgm:dir/>
          <dgm:resizeHandles/>
        </dgm:presLayoutVars>
      </dgm:prSet>
      <dgm:spPr/>
      <dgm:t>
        <a:bodyPr/>
        <a:lstStyle/>
        <a:p>
          <a:endParaRPr lang="en-US"/>
        </a:p>
      </dgm:t>
    </dgm:pt>
    <dgm:pt modelId="{14456901-8A5F-4282-80A7-C9E9840CC99F}" type="pres">
      <dgm:prSet presAssocID="{13FAD1F4-3EE5-45B2-9C32-7CAF4B5E1830}" presName="Parent" presStyleLbl="node1" presStyleIdx="0" presStyleCnt="2" custScaleX="158617" custScaleY="164840" custLinFactX="-1575" custLinFactNeighborX="-100000" custLinFactNeighborY="-633">
        <dgm:presLayoutVars>
          <dgm:chMax val="4"/>
          <dgm:chPref val="3"/>
        </dgm:presLayoutVars>
      </dgm:prSet>
      <dgm:spPr/>
      <dgm:t>
        <a:bodyPr/>
        <a:lstStyle/>
        <a:p>
          <a:endParaRPr lang="en-US"/>
        </a:p>
      </dgm:t>
    </dgm:pt>
    <dgm:pt modelId="{E4CECFA1-65D4-486C-ABC2-4DF77891BDA6}" type="pres">
      <dgm:prSet presAssocID="{8A2BA644-9AE5-4BB2-8AF9-CE6B2D0B9D40}" presName="Accent" presStyleLbl="node1" presStyleIdx="1" presStyleCnt="2"/>
      <dgm:spPr>
        <a:xfrm>
          <a:off x="1369890" y="0"/>
          <a:ext cx="4221119" cy="4400261"/>
        </a:xfrm>
        <a:prstGeom prst="blockArc">
          <a:avLst>
            <a:gd name="adj1" fmla="val 17527788"/>
            <a:gd name="adj2" fmla="val 4119114"/>
            <a:gd name="adj3" fmla="val 5750"/>
          </a:avLst>
        </a:prstGeom>
        <a:solidFill>
          <a:srgbClr val="2D2D85"/>
        </a:solidFill>
        <a:ln w="25400" cap="flat" cmpd="sng" algn="ctr">
          <a:solidFill>
            <a:sysClr val="window" lastClr="FFFFFF">
              <a:hueOff val="0"/>
              <a:satOff val="0"/>
              <a:lumOff val="0"/>
              <a:alphaOff val="0"/>
            </a:sysClr>
          </a:solidFill>
          <a:prstDash val="solid"/>
        </a:ln>
        <a:effectLst/>
      </dgm:spPr>
      <dgm:t>
        <a:bodyPr/>
        <a:lstStyle/>
        <a:p>
          <a:endParaRPr lang="en-US"/>
        </a:p>
      </dgm:t>
    </dgm:pt>
    <dgm:pt modelId="{2AD3261E-E45C-4F7B-BED1-ADDA63A67324}" type="pres">
      <dgm:prSet presAssocID="{8A2BA644-9AE5-4BB2-8AF9-CE6B2D0B9D40}" presName="Image1" presStyleLbl="fgImgPlace1" presStyleIdx="0" presStyleCnt="4" custLinFactY="1365" custLinFactNeighborX="68417" custLinFactNeighborY="100000"/>
      <dgm:spPr>
        <a:xfrm>
          <a:off x="4478016" y="370942"/>
          <a:ext cx="1121752" cy="1122066"/>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US"/>
        </a:p>
      </dgm:t>
    </dgm:pt>
    <dgm:pt modelId="{4E4F4218-8CE3-4166-8EBB-58BF8999A3AC}" type="pres">
      <dgm:prSet presAssocID="{8A2BA644-9AE5-4BB2-8AF9-CE6B2D0B9D40}" presName="Child1" presStyleLbl="revTx" presStyleIdx="0" presStyleCnt="4" custScaleX="301985" custLinFactX="47765" custLinFactY="20720" custLinFactNeighborX="100000" custLinFactNeighborY="100000">
        <dgm:presLayoutVars>
          <dgm:chMax val="0"/>
          <dgm:chPref val="0"/>
          <dgm:bulletEnabled val="1"/>
        </dgm:presLayoutVars>
      </dgm:prSet>
      <dgm:spPr/>
      <dgm:t>
        <a:bodyPr/>
        <a:lstStyle/>
        <a:p>
          <a:endParaRPr lang="en-US"/>
        </a:p>
      </dgm:t>
    </dgm:pt>
    <dgm:pt modelId="{E7DF6AEC-4054-4E1B-9847-BE97D8141B67}" type="pres">
      <dgm:prSet presAssocID="{A15DD6DC-49B5-42AC-B8DB-C0DD55C16DD8}" presName="Image2" presStyleCnt="0"/>
      <dgm:spPr/>
    </dgm:pt>
    <dgm:pt modelId="{6D719B1A-8450-4463-B7BD-5F5C97FD88C6}" type="pres">
      <dgm:prSet presAssocID="{A15DD6DC-49B5-42AC-B8DB-C0DD55C16DD8}" presName="Image" presStyleLbl="fgImgPlace1" presStyleIdx="1" presStyleCnt="4" custLinFactY="45098" custLinFactNeighborX="-6906" custLinFactNeighborY="100000"/>
      <dgm:spPr>
        <a:xfrm>
          <a:off x="4911577" y="1647457"/>
          <a:ext cx="1121752" cy="1122066"/>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tx2">
              <a:lumMod val="40000"/>
              <a:lumOff val="60000"/>
            </a:schemeClr>
          </a:solidFill>
          <a:prstDash val="solid"/>
        </a:ln>
        <a:effectLst/>
      </dgm:spPr>
      <dgm:t>
        <a:bodyPr/>
        <a:lstStyle/>
        <a:p>
          <a:endParaRPr lang="en-US"/>
        </a:p>
      </dgm:t>
    </dgm:pt>
    <dgm:pt modelId="{0A957451-C358-4902-965F-43B157428DBB}" type="pres">
      <dgm:prSet presAssocID="{A15DD6DC-49B5-42AC-B8DB-C0DD55C16DD8}" presName="Child2" presStyleLbl="revTx" presStyleIdx="1" presStyleCnt="4" custScaleX="277481" custLinFactY="36597" custLinFactNeighborX="85531" custLinFactNeighborY="100000">
        <dgm:presLayoutVars>
          <dgm:chMax val="0"/>
          <dgm:chPref val="0"/>
          <dgm:bulletEnabled val="1"/>
        </dgm:presLayoutVars>
      </dgm:prSet>
      <dgm:spPr/>
      <dgm:t>
        <a:bodyPr/>
        <a:lstStyle/>
        <a:p>
          <a:endParaRPr lang="en-US"/>
        </a:p>
      </dgm:t>
    </dgm:pt>
    <dgm:pt modelId="{796156E1-23B3-4E01-9689-F7A409FCFBD4}" type="pres">
      <dgm:prSet presAssocID="{114F0ABF-36EB-4F84-A83E-C7D116D3EB0A}" presName="Image3" presStyleCnt="0"/>
      <dgm:spPr/>
    </dgm:pt>
    <dgm:pt modelId="{A41FF44F-AF2F-4598-BB8C-24B869CD00F6}" type="pres">
      <dgm:prSet presAssocID="{114F0ABF-36EB-4F84-A83E-C7D116D3EB0A}" presName="Image" presStyleLbl="fgImgPlace1" presStyleIdx="2" presStyleCnt="4" custAng="5400000" custLinFactX="-29314" custLinFactNeighborX="-100000" custLinFactNeighborY="99806"/>
      <dgm:spPr>
        <a:xfrm>
          <a:off x="4478016" y="2942014"/>
          <a:ext cx="1121752" cy="1122066"/>
        </a:xfrm>
        <a:prstGeom prst="ellipse">
          <a:avLst/>
        </a:prstGeom>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ln>
        <a:effectLst/>
      </dgm:spPr>
      <dgm:t>
        <a:bodyPr/>
        <a:lstStyle/>
        <a:p>
          <a:endParaRPr lang="en-US"/>
        </a:p>
      </dgm:t>
    </dgm:pt>
    <dgm:pt modelId="{8F72ABFB-9F6D-46B2-AE00-402C543ABABC}" type="pres">
      <dgm:prSet presAssocID="{114F0ABF-36EB-4F84-A83E-C7D116D3EB0A}" presName="Child3" presStyleLbl="revTx" presStyleIdx="2" presStyleCnt="4" custScaleX="337553" custScaleY="74656" custLinFactY="1189" custLinFactNeighborX="-4280" custLinFactNeighborY="100000">
        <dgm:presLayoutVars>
          <dgm:chMax val="0"/>
          <dgm:chPref val="0"/>
          <dgm:bulletEnabled val="1"/>
        </dgm:presLayoutVars>
      </dgm:prSet>
      <dgm:spPr/>
      <dgm:t>
        <a:bodyPr/>
        <a:lstStyle/>
        <a:p>
          <a:endParaRPr lang="en-US"/>
        </a:p>
      </dgm:t>
    </dgm:pt>
    <dgm:pt modelId="{5E3D7404-0100-4CE9-A6ED-FDC890FC9F83}" type="pres">
      <dgm:prSet presAssocID="{39D9F8C1-A689-4467-A5D0-55289A28AA8E}" presName="Image4" presStyleCnt="0"/>
      <dgm:spPr/>
    </dgm:pt>
    <dgm:pt modelId="{4AA503CE-4B9A-42BD-97AA-84FC23B06FAA}" type="pres">
      <dgm:prSet presAssocID="{39D9F8C1-A689-4467-A5D0-55289A28AA8E}" presName="Image" presStyleLbl="fgImgPlace1" presStyleIdx="3" presStyleCnt="4" custLinFactY="-128845" custLinFactNeighborX="-29528" custLinFactNeighborY="-200000"/>
      <dgm:spPr>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dgm:spPr>
      <dgm:t>
        <a:bodyPr/>
        <a:lstStyle/>
        <a:p>
          <a:endParaRPr lang="en-US"/>
        </a:p>
      </dgm:t>
    </dgm:pt>
    <dgm:pt modelId="{6AA73316-1AC4-406B-ADDF-3440420D3107}" type="pres">
      <dgm:prSet presAssocID="{39D9F8C1-A689-4467-A5D0-55289A28AA8E}" presName="Child4" presStyleLbl="revTx" presStyleIdx="3" presStyleCnt="4" custScaleX="142632" custLinFactY="-152411" custLinFactNeighborX="-1512" custLinFactNeighborY="-200000">
        <dgm:presLayoutVars>
          <dgm:chMax val="0"/>
          <dgm:chPref val="0"/>
          <dgm:bulletEnabled val="1"/>
        </dgm:presLayoutVars>
      </dgm:prSet>
      <dgm:spPr/>
      <dgm:t>
        <a:bodyPr/>
        <a:lstStyle/>
        <a:p>
          <a:endParaRPr lang="en-US"/>
        </a:p>
      </dgm:t>
    </dgm:pt>
  </dgm:ptLst>
  <dgm:cxnLst>
    <dgm:cxn modelId="{5EC816DE-14A5-4B34-AF8E-6FA9D390E77F}" srcId="{13FAD1F4-3EE5-45B2-9C32-7CAF4B5E1830}" destId="{A15DD6DC-49B5-42AC-B8DB-C0DD55C16DD8}" srcOrd="1" destOrd="0" parTransId="{7614AA6F-171A-4AED-A8A0-BF89C000A3A6}" sibTransId="{42B2A5DD-E1B1-46EB-BBC5-7CD25A20A457}"/>
    <dgm:cxn modelId="{C166C800-AD9F-455D-8D06-54A301F70F01}" type="presOf" srcId="{8A2BA644-9AE5-4BB2-8AF9-CE6B2D0B9D40}" destId="{4E4F4218-8CE3-4166-8EBB-58BF8999A3AC}" srcOrd="0" destOrd="0" presId="urn:microsoft.com/office/officeart/2011/layout/RadialPictureList"/>
    <dgm:cxn modelId="{06332CFC-F785-4314-B8BB-3BC77641BFF2}" srcId="{52252697-1D61-43B9-919E-AAAE99AFCC34}" destId="{13FAD1F4-3EE5-45B2-9C32-7CAF4B5E1830}" srcOrd="0" destOrd="0" parTransId="{F051214A-D46F-4B7F-9843-D0CC44DBD5B7}" sibTransId="{BC940F68-A530-4E04-A148-5E759044987F}"/>
    <dgm:cxn modelId="{7C79A62B-312D-45E8-972C-1AB7E4B5F7C5}" type="presOf" srcId="{39D9F8C1-A689-4467-A5D0-55289A28AA8E}" destId="{6AA73316-1AC4-406B-ADDF-3440420D3107}" srcOrd="0" destOrd="0" presId="urn:microsoft.com/office/officeart/2011/layout/RadialPictureList"/>
    <dgm:cxn modelId="{A76D9F22-0C0E-4461-A844-1CD2B8D9BC4B}" srcId="{13FAD1F4-3EE5-45B2-9C32-7CAF4B5E1830}" destId="{114F0ABF-36EB-4F84-A83E-C7D116D3EB0A}" srcOrd="2" destOrd="0" parTransId="{9BDD3AA5-21EF-4F8F-AE3C-496384BE8C32}" sibTransId="{26DAD496-FB47-448C-9FF4-326DBA3F67BA}"/>
    <dgm:cxn modelId="{BA113E93-A92A-44E8-9E6B-A2C8948B4C03}" type="presOf" srcId="{A15DD6DC-49B5-42AC-B8DB-C0DD55C16DD8}" destId="{0A957451-C358-4902-965F-43B157428DBB}" srcOrd="0" destOrd="0" presId="urn:microsoft.com/office/officeart/2011/layout/RadialPictureList"/>
    <dgm:cxn modelId="{8E1D8E7E-78EB-47B9-84C6-3A24EFA6F897}" type="presOf" srcId="{52252697-1D61-43B9-919E-AAAE99AFCC34}" destId="{A9C8C038-1E98-4E6F-9E1C-7872C43A0A93}" srcOrd="0" destOrd="0" presId="urn:microsoft.com/office/officeart/2011/layout/RadialPictureList"/>
    <dgm:cxn modelId="{8797D06B-2503-414D-BEB7-8901F3DEAC8D}" srcId="{52252697-1D61-43B9-919E-AAAE99AFCC34}" destId="{72A50F20-DD86-4E8C-9401-61A179AFD893}" srcOrd="1" destOrd="0" parTransId="{B1B8ED8C-47D9-4568-9A2A-6666A5B23BC7}" sibTransId="{F4F3C510-F2EF-4CAA-8F9D-33775AD3FA28}"/>
    <dgm:cxn modelId="{6405E496-C391-4D1C-B5B1-4E99D6ADFF1E}" srcId="{13FAD1F4-3EE5-45B2-9C32-7CAF4B5E1830}" destId="{39D9F8C1-A689-4467-A5D0-55289A28AA8E}" srcOrd="3" destOrd="0" parTransId="{BB38690F-9B35-4CEF-AAF1-0092796B4F7F}" sibTransId="{F5EF5367-4AFB-4B5A-98C3-837ED2B40243}"/>
    <dgm:cxn modelId="{B18BBA68-0087-4BDF-BB26-23EE4DCD88DD}" type="presOf" srcId="{114F0ABF-36EB-4F84-A83E-C7D116D3EB0A}" destId="{8F72ABFB-9F6D-46B2-AE00-402C543ABABC}" srcOrd="0" destOrd="0" presId="urn:microsoft.com/office/officeart/2011/layout/RadialPictureList"/>
    <dgm:cxn modelId="{0216B039-E38C-4BA4-912B-DF161A867CD9}" type="presOf" srcId="{13FAD1F4-3EE5-45B2-9C32-7CAF4B5E1830}" destId="{14456901-8A5F-4282-80A7-C9E9840CC99F}" srcOrd="0" destOrd="0" presId="urn:microsoft.com/office/officeart/2011/layout/RadialPictureList"/>
    <dgm:cxn modelId="{18C6B338-BEA7-4743-95A3-D4EF048DBAB2}" srcId="{13FAD1F4-3EE5-45B2-9C32-7CAF4B5E1830}" destId="{8A2BA644-9AE5-4BB2-8AF9-CE6B2D0B9D40}" srcOrd="0" destOrd="0" parTransId="{8DDC8F0A-A518-4E57-8A4C-4A398CB59A84}" sibTransId="{BFBFE9AC-BB65-4994-B8CD-FB59EF031E8A}"/>
    <dgm:cxn modelId="{E2397FF8-05B5-42D3-B85C-19A377D745FB}" type="presParOf" srcId="{A9C8C038-1E98-4E6F-9E1C-7872C43A0A93}" destId="{14456901-8A5F-4282-80A7-C9E9840CC99F}" srcOrd="0" destOrd="0" presId="urn:microsoft.com/office/officeart/2011/layout/RadialPictureList"/>
    <dgm:cxn modelId="{5D640666-AAE8-494E-857A-6A8846614841}" type="presParOf" srcId="{A9C8C038-1E98-4E6F-9E1C-7872C43A0A93}" destId="{E4CECFA1-65D4-486C-ABC2-4DF77891BDA6}" srcOrd="1" destOrd="0" presId="urn:microsoft.com/office/officeart/2011/layout/RadialPictureList"/>
    <dgm:cxn modelId="{DD4250ED-7DA2-4F6F-8FF5-66E77E4DC46F}" type="presParOf" srcId="{A9C8C038-1E98-4E6F-9E1C-7872C43A0A93}" destId="{2AD3261E-E45C-4F7B-BED1-ADDA63A67324}" srcOrd="2" destOrd="0" presId="urn:microsoft.com/office/officeart/2011/layout/RadialPictureList"/>
    <dgm:cxn modelId="{F3772D40-5BA0-4072-9F0F-896D685617EB}" type="presParOf" srcId="{A9C8C038-1E98-4E6F-9E1C-7872C43A0A93}" destId="{4E4F4218-8CE3-4166-8EBB-58BF8999A3AC}" srcOrd="3" destOrd="0" presId="urn:microsoft.com/office/officeart/2011/layout/RadialPictureList"/>
    <dgm:cxn modelId="{F061A791-4260-4404-AFD5-1BBB66D60702}" type="presParOf" srcId="{A9C8C038-1E98-4E6F-9E1C-7872C43A0A93}" destId="{E7DF6AEC-4054-4E1B-9847-BE97D8141B67}" srcOrd="4" destOrd="0" presId="urn:microsoft.com/office/officeart/2011/layout/RadialPictureList"/>
    <dgm:cxn modelId="{8E48EA27-EC95-475F-A6D0-555F978EB177}" type="presParOf" srcId="{E7DF6AEC-4054-4E1B-9847-BE97D8141B67}" destId="{6D719B1A-8450-4463-B7BD-5F5C97FD88C6}" srcOrd="0" destOrd="0" presId="urn:microsoft.com/office/officeart/2011/layout/RadialPictureList"/>
    <dgm:cxn modelId="{07130E91-84CF-44CF-8C26-10C621CF6463}" type="presParOf" srcId="{A9C8C038-1E98-4E6F-9E1C-7872C43A0A93}" destId="{0A957451-C358-4902-965F-43B157428DBB}" srcOrd="5" destOrd="0" presId="urn:microsoft.com/office/officeart/2011/layout/RadialPictureList"/>
    <dgm:cxn modelId="{CAA0A48E-EF72-4AB4-95F4-624DB7DDAA1E}" type="presParOf" srcId="{A9C8C038-1E98-4E6F-9E1C-7872C43A0A93}" destId="{796156E1-23B3-4E01-9689-F7A409FCFBD4}" srcOrd="6" destOrd="0" presId="urn:microsoft.com/office/officeart/2011/layout/RadialPictureList"/>
    <dgm:cxn modelId="{8A4DCE89-90D3-4085-BF5D-C1805383153F}" type="presParOf" srcId="{796156E1-23B3-4E01-9689-F7A409FCFBD4}" destId="{A41FF44F-AF2F-4598-BB8C-24B869CD00F6}" srcOrd="0" destOrd="0" presId="urn:microsoft.com/office/officeart/2011/layout/RadialPictureList"/>
    <dgm:cxn modelId="{C422B1A9-218A-431C-9184-C9061058BC41}" type="presParOf" srcId="{A9C8C038-1E98-4E6F-9E1C-7872C43A0A93}" destId="{8F72ABFB-9F6D-46B2-AE00-402C543ABABC}" srcOrd="7" destOrd="0" presId="urn:microsoft.com/office/officeart/2011/layout/RadialPictureList"/>
    <dgm:cxn modelId="{2A32CB44-F3C1-4801-8B96-6E25707C3F70}" type="presParOf" srcId="{A9C8C038-1E98-4E6F-9E1C-7872C43A0A93}" destId="{5E3D7404-0100-4CE9-A6ED-FDC890FC9F83}" srcOrd="8" destOrd="0" presId="urn:microsoft.com/office/officeart/2011/layout/RadialPictureList"/>
    <dgm:cxn modelId="{633C15A1-8770-4347-8EEB-92E09748E2A5}" type="presParOf" srcId="{5E3D7404-0100-4CE9-A6ED-FDC890FC9F83}" destId="{4AA503CE-4B9A-42BD-97AA-84FC23B06FAA}" srcOrd="0" destOrd="0" presId="urn:microsoft.com/office/officeart/2011/layout/RadialPictureList"/>
    <dgm:cxn modelId="{61F94356-8A5B-4973-B72F-0E8E6B78381B}" type="presParOf" srcId="{A9C8C038-1E98-4E6F-9E1C-7872C43A0A93}" destId="{6AA73316-1AC4-406B-ADDF-3440420D3107}"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361CEC-FD96-482B-87B4-6E33410FDE69}" type="doc">
      <dgm:prSet loTypeId="urn:microsoft.com/office/officeart/2005/8/layout/hList7" loCatId="list" qsTypeId="urn:microsoft.com/office/officeart/2005/8/quickstyle/simple1" qsCatId="simple" csTypeId="urn:microsoft.com/office/officeart/2005/8/colors/accent1_2" csCatId="accent1" phldr="1"/>
      <dgm:spPr/>
    </dgm:pt>
    <dgm:pt modelId="{6979ACCC-8D40-449B-A0F6-8352E49D2B4D}">
      <dgm:prSet phldrT="[Text]" custT="1"/>
      <dgm:spPr>
        <a:solidFill>
          <a:srgbClr val="2D2D85"/>
        </a:solidFill>
      </dgm:spPr>
      <dgm:t>
        <a:bodyPr/>
        <a:lstStyle/>
        <a:p>
          <a:r>
            <a:rPr lang="en-US" sz="3000" b="1" dirty="0" smtClean="0"/>
            <a:t>258 </a:t>
          </a:r>
        </a:p>
        <a:p>
          <a:r>
            <a:rPr lang="en-US" sz="2000" dirty="0" smtClean="0"/>
            <a:t>Homes’ Electricity</a:t>
          </a:r>
        </a:p>
        <a:p>
          <a:r>
            <a:rPr lang="en-US" sz="2000" i="1" dirty="0" smtClean="0"/>
            <a:t>(Use for one year)</a:t>
          </a:r>
          <a:endParaRPr lang="en-US" sz="2000" i="1" dirty="0"/>
        </a:p>
      </dgm:t>
    </dgm:pt>
    <dgm:pt modelId="{124A7BCE-58AC-40BB-A1CD-D6A3566B78B5}" type="parTrans" cxnId="{B4FD0565-31A1-4D99-88CF-44BD5203AF64}">
      <dgm:prSet/>
      <dgm:spPr/>
      <dgm:t>
        <a:bodyPr/>
        <a:lstStyle/>
        <a:p>
          <a:endParaRPr lang="en-US"/>
        </a:p>
      </dgm:t>
    </dgm:pt>
    <dgm:pt modelId="{1041584F-20CB-41BB-A2C6-993E3A6347F1}" type="sibTrans" cxnId="{B4FD0565-31A1-4D99-88CF-44BD5203AF64}">
      <dgm:prSet/>
      <dgm:spPr/>
      <dgm:t>
        <a:bodyPr/>
        <a:lstStyle/>
        <a:p>
          <a:endParaRPr lang="en-US"/>
        </a:p>
      </dgm:t>
    </dgm:pt>
    <dgm:pt modelId="{71120D0B-C5F9-4EEE-B22F-0F160BD25BAE}">
      <dgm:prSet phldrT="[Text]" custT="1"/>
      <dgm:spPr>
        <a:solidFill>
          <a:srgbClr val="2D2D85"/>
        </a:solidFill>
      </dgm:spPr>
      <dgm:t>
        <a:bodyPr/>
        <a:lstStyle/>
        <a:p>
          <a:endParaRPr lang="en-US" sz="2000" b="1" dirty="0" smtClean="0"/>
        </a:p>
        <a:p>
          <a:r>
            <a:rPr lang="en-US" sz="3000" b="1" dirty="0" smtClean="0"/>
            <a:t>2,130,760</a:t>
          </a:r>
        </a:p>
        <a:p>
          <a:r>
            <a:rPr lang="en-US" sz="2000" dirty="0" smtClean="0"/>
            <a:t> Pounds of Coal</a:t>
          </a:r>
        </a:p>
        <a:p>
          <a:endParaRPr lang="en-US" sz="2000" dirty="0" smtClean="0"/>
        </a:p>
        <a:p>
          <a:endParaRPr lang="en-US" sz="2000" dirty="0" smtClean="0"/>
        </a:p>
      </dgm:t>
    </dgm:pt>
    <dgm:pt modelId="{BD947607-B608-431B-8538-6B75240DC223}" type="parTrans" cxnId="{42D6EB7D-D2B5-475B-9E5E-6A26460E0732}">
      <dgm:prSet/>
      <dgm:spPr/>
      <dgm:t>
        <a:bodyPr/>
        <a:lstStyle/>
        <a:p>
          <a:endParaRPr lang="en-US"/>
        </a:p>
      </dgm:t>
    </dgm:pt>
    <dgm:pt modelId="{497E1B0A-AA8A-456E-BF21-07CE29D5F336}" type="sibTrans" cxnId="{42D6EB7D-D2B5-475B-9E5E-6A26460E0732}">
      <dgm:prSet/>
      <dgm:spPr/>
      <dgm:t>
        <a:bodyPr/>
        <a:lstStyle/>
        <a:p>
          <a:endParaRPr lang="en-US"/>
        </a:p>
      </dgm:t>
    </dgm:pt>
    <dgm:pt modelId="{24956EB3-A95A-4222-9665-B9C8E67E4F33}">
      <dgm:prSet phldrT="[Text]" custT="1"/>
      <dgm:spPr>
        <a:solidFill>
          <a:srgbClr val="2D2D85"/>
        </a:solidFill>
      </dgm:spPr>
      <dgm:t>
        <a:bodyPr/>
        <a:lstStyle/>
        <a:p>
          <a:endParaRPr lang="en-US" sz="2000" b="1" dirty="0" smtClean="0"/>
        </a:p>
        <a:p>
          <a:r>
            <a:rPr lang="en-US" sz="3000" b="1" dirty="0" smtClean="0"/>
            <a:t>4,737,971</a:t>
          </a:r>
          <a:endParaRPr lang="en-US" sz="3000" dirty="0" smtClean="0"/>
        </a:p>
        <a:p>
          <a:r>
            <a:rPr lang="en-US" sz="2000" dirty="0" smtClean="0"/>
            <a:t>Miles Driven</a:t>
          </a:r>
        </a:p>
        <a:p>
          <a:r>
            <a:rPr lang="en-US" sz="2000" i="1" dirty="0" smtClean="0"/>
            <a:t>(By a passenger vehicle)</a:t>
          </a:r>
          <a:endParaRPr lang="en-US" sz="2000" i="1" dirty="0"/>
        </a:p>
      </dgm:t>
    </dgm:pt>
    <dgm:pt modelId="{7F522DD4-F7F4-41D2-B275-36368790AD77}" type="parTrans" cxnId="{821A2DB8-E8F2-498E-8220-ACD02FA924E1}">
      <dgm:prSet/>
      <dgm:spPr/>
      <dgm:t>
        <a:bodyPr/>
        <a:lstStyle/>
        <a:p>
          <a:endParaRPr lang="en-US"/>
        </a:p>
      </dgm:t>
    </dgm:pt>
    <dgm:pt modelId="{E2DE5D21-24D8-4CC7-BF76-D93CC26A4301}" type="sibTrans" cxnId="{821A2DB8-E8F2-498E-8220-ACD02FA924E1}">
      <dgm:prSet/>
      <dgm:spPr/>
      <dgm:t>
        <a:bodyPr/>
        <a:lstStyle/>
        <a:p>
          <a:endParaRPr lang="en-US"/>
        </a:p>
      </dgm:t>
    </dgm:pt>
    <dgm:pt modelId="{4326E2FC-1C67-40DA-941A-73363690B626}" type="pres">
      <dgm:prSet presAssocID="{1D361CEC-FD96-482B-87B4-6E33410FDE69}" presName="Name0" presStyleCnt="0">
        <dgm:presLayoutVars>
          <dgm:dir/>
          <dgm:resizeHandles val="exact"/>
        </dgm:presLayoutVars>
      </dgm:prSet>
      <dgm:spPr/>
    </dgm:pt>
    <dgm:pt modelId="{A4C6AB3F-B52D-4022-8C6A-8181B53A338C}" type="pres">
      <dgm:prSet presAssocID="{1D361CEC-FD96-482B-87B4-6E33410FDE69}" presName="fgShape" presStyleLbl="fgShp" presStyleIdx="0" presStyleCnt="1"/>
      <dgm:spPr>
        <a:noFill/>
        <a:ln>
          <a:noFill/>
        </a:ln>
      </dgm:spPr>
    </dgm:pt>
    <dgm:pt modelId="{51D531DF-AC92-4002-84DA-C92C4982B7FC}" type="pres">
      <dgm:prSet presAssocID="{1D361CEC-FD96-482B-87B4-6E33410FDE69}" presName="linComp" presStyleCnt="0"/>
      <dgm:spPr/>
    </dgm:pt>
    <dgm:pt modelId="{71D6894E-E867-4B0D-B5B5-17F572ACABEF}" type="pres">
      <dgm:prSet presAssocID="{6979ACCC-8D40-449B-A0F6-8352E49D2B4D}" presName="compNode" presStyleCnt="0"/>
      <dgm:spPr/>
    </dgm:pt>
    <dgm:pt modelId="{50ECDC60-DB60-4841-8982-B9F9E96F3E06}" type="pres">
      <dgm:prSet presAssocID="{6979ACCC-8D40-449B-A0F6-8352E49D2B4D}" presName="bkgdShape" presStyleLbl="node1" presStyleIdx="0" presStyleCnt="3"/>
      <dgm:spPr/>
      <dgm:t>
        <a:bodyPr/>
        <a:lstStyle/>
        <a:p>
          <a:endParaRPr lang="en-US"/>
        </a:p>
      </dgm:t>
    </dgm:pt>
    <dgm:pt modelId="{04809CBF-B59F-436C-9B32-702BA8EFC025}" type="pres">
      <dgm:prSet presAssocID="{6979ACCC-8D40-449B-A0F6-8352E49D2B4D}" presName="nodeTx" presStyleLbl="node1" presStyleIdx="0" presStyleCnt="3">
        <dgm:presLayoutVars>
          <dgm:bulletEnabled val="1"/>
        </dgm:presLayoutVars>
      </dgm:prSet>
      <dgm:spPr/>
      <dgm:t>
        <a:bodyPr/>
        <a:lstStyle/>
        <a:p>
          <a:endParaRPr lang="en-US"/>
        </a:p>
      </dgm:t>
    </dgm:pt>
    <dgm:pt modelId="{1920C73C-F056-4C45-A642-67303647BA91}" type="pres">
      <dgm:prSet presAssocID="{6979ACCC-8D40-449B-A0F6-8352E49D2B4D}" presName="invisiNode" presStyleLbl="node1" presStyleIdx="0" presStyleCnt="3"/>
      <dgm:spPr/>
    </dgm:pt>
    <dgm:pt modelId="{87F36E84-95D3-47FE-9F42-C90D475592FB}" type="pres">
      <dgm:prSet presAssocID="{6979ACCC-8D40-449B-A0F6-8352E49D2B4D}" presName="imagNode" presStyleLbl="fgImgPlace1" presStyleIdx="0" presStyleCnt="3"/>
      <dgm:spPr/>
    </dgm:pt>
    <dgm:pt modelId="{FD08654F-C2EC-49EE-812A-109BCC433A88}" type="pres">
      <dgm:prSet presAssocID="{1041584F-20CB-41BB-A2C6-993E3A6347F1}" presName="sibTrans" presStyleLbl="sibTrans2D1" presStyleIdx="0" presStyleCnt="0"/>
      <dgm:spPr/>
      <dgm:t>
        <a:bodyPr/>
        <a:lstStyle/>
        <a:p>
          <a:endParaRPr lang="en-US"/>
        </a:p>
      </dgm:t>
    </dgm:pt>
    <dgm:pt modelId="{72F7CC72-D760-4381-AC85-37E8EE06BB90}" type="pres">
      <dgm:prSet presAssocID="{71120D0B-C5F9-4EEE-B22F-0F160BD25BAE}" presName="compNode" presStyleCnt="0"/>
      <dgm:spPr/>
    </dgm:pt>
    <dgm:pt modelId="{CCBC673A-732F-4A41-9F66-BDEC1FEA09C8}" type="pres">
      <dgm:prSet presAssocID="{71120D0B-C5F9-4EEE-B22F-0F160BD25BAE}" presName="bkgdShape" presStyleLbl="node1" presStyleIdx="1" presStyleCnt="3"/>
      <dgm:spPr/>
      <dgm:t>
        <a:bodyPr/>
        <a:lstStyle/>
        <a:p>
          <a:endParaRPr lang="en-US"/>
        </a:p>
      </dgm:t>
    </dgm:pt>
    <dgm:pt modelId="{BDE6AAE1-2AF6-4A5B-BB53-AC5574F8FE74}" type="pres">
      <dgm:prSet presAssocID="{71120D0B-C5F9-4EEE-B22F-0F160BD25BAE}" presName="nodeTx" presStyleLbl="node1" presStyleIdx="1" presStyleCnt="3">
        <dgm:presLayoutVars>
          <dgm:bulletEnabled val="1"/>
        </dgm:presLayoutVars>
      </dgm:prSet>
      <dgm:spPr/>
      <dgm:t>
        <a:bodyPr/>
        <a:lstStyle/>
        <a:p>
          <a:endParaRPr lang="en-US"/>
        </a:p>
      </dgm:t>
    </dgm:pt>
    <dgm:pt modelId="{ACCFB413-9C0F-410B-A40E-8947C72926C7}" type="pres">
      <dgm:prSet presAssocID="{71120D0B-C5F9-4EEE-B22F-0F160BD25BAE}" presName="invisiNode" presStyleLbl="node1" presStyleIdx="1" presStyleCnt="3"/>
      <dgm:spPr/>
    </dgm:pt>
    <dgm:pt modelId="{52CCC2AB-14D3-44BA-80B1-1A5D11A24EFE}" type="pres">
      <dgm:prSet presAssocID="{71120D0B-C5F9-4EEE-B22F-0F160BD25BAE}" presName="imagNode" presStyleLbl="fgImgPlace1" presStyleIdx="1" presStyleCnt="3"/>
      <dgm:spPr/>
      <dgm:t>
        <a:bodyPr/>
        <a:lstStyle/>
        <a:p>
          <a:endParaRPr lang="en-US"/>
        </a:p>
      </dgm:t>
    </dgm:pt>
    <dgm:pt modelId="{A9F56D86-7B36-4A23-BE5D-836CD1DFF5F8}" type="pres">
      <dgm:prSet presAssocID="{497E1B0A-AA8A-456E-BF21-07CE29D5F336}" presName="sibTrans" presStyleLbl="sibTrans2D1" presStyleIdx="0" presStyleCnt="0"/>
      <dgm:spPr/>
      <dgm:t>
        <a:bodyPr/>
        <a:lstStyle/>
        <a:p>
          <a:endParaRPr lang="en-US"/>
        </a:p>
      </dgm:t>
    </dgm:pt>
    <dgm:pt modelId="{0CC8D540-8A7D-4112-BB56-AFEFBEFDA51F}" type="pres">
      <dgm:prSet presAssocID="{24956EB3-A95A-4222-9665-B9C8E67E4F33}" presName="compNode" presStyleCnt="0"/>
      <dgm:spPr/>
    </dgm:pt>
    <dgm:pt modelId="{ECD56C7B-1732-4743-BB63-214623EDA6E5}" type="pres">
      <dgm:prSet presAssocID="{24956EB3-A95A-4222-9665-B9C8E67E4F33}" presName="bkgdShape" presStyleLbl="node1" presStyleIdx="2" presStyleCnt="3" custLinFactNeighborX="48690" custLinFactNeighborY="1455"/>
      <dgm:spPr/>
      <dgm:t>
        <a:bodyPr/>
        <a:lstStyle/>
        <a:p>
          <a:endParaRPr lang="en-US"/>
        </a:p>
      </dgm:t>
    </dgm:pt>
    <dgm:pt modelId="{674C1068-31F4-4A28-B442-77C1E35BE6B8}" type="pres">
      <dgm:prSet presAssocID="{24956EB3-A95A-4222-9665-B9C8E67E4F33}" presName="nodeTx" presStyleLbl="node1" presStyleIdx="2" presStyleCnt="3">
        <dgm:presLayoutVars>
          <dgm:bulletEnabled val="1"/>
        </dgm:presLayoutVars>
      </dgm:prSet>
      <dgm:spPr/>
      <dgm:t>
        <a:bodyPr/>
        <a:lstStyle/>
        <a:p>
          <a:endParaRPr lang="en-US"/>
        </a:p>
      </dgm:t>
    </dgm:pt>
    <dgm:pt modelId="{35F847DB-AB47-4B62-A8A8-CF6A3B6257C2}" type="pres">
      <dgm:prSet presAssocID="{24956EB3-A95A-4222-9665-B9C8E67E4F33}" presName="invisiNode" presStyleLbl="node1" presStyleIdx="2" presStyleCnt="3"/>
      <dgm:spPr/>
    </dgm:pt>
    <dgm:pt modelId="{6BCEC658-8FDA-4C2C-98FF-EEDAB8270F40}" type="pres">
      <dgm:prSet presAssocID="{24956EB3-A95A-4222-9665-B9C8E67E4F33}" presName="imagNode" presStyleLbl="fgImgPlace1" presStyleIdx="2" presStyleCnt="3"/>
      <dgm:spPr/>
    </dgm:pt>
  </dgm:ptLst>
  <dgm:cxnLst>
    <dgm:cxn modelId="{4D680B5F-9202-4400-A9BA-244A47034250}" type="presOf" srcId="{6979ACCC-8D40-449B-A0F6-8352E49D2B4D}" destId="{50ECDC60-DB60-4841-8982-B9F9E96F3E06}" srcOrd="0" destOrd="0" presId="urn:microsoft.com/office/officeart/2005/8/layout/hList7"/>
    <dgm:cxn modelId="{99314303-2360-4BE9-8F26-376A0FD80F8C}" type="presOf" srcId="{24956EB3-A95A-4222-9665-B9C8E67E4F33}" destId="{ECD56C7B-1732-4743-BB63-214623EDA6E5}" srcOrd="0" destOrd="0" presId="urn:microsoft.com/office/officeart/2005/8/layout/hList7"/>
    <dgm:cxn modelId="{E68319FF-5798-42AB-96E1-AE27B08AF4D0}" type="presOf" srcId="{6979ACCC-8D40-449B-A0F6-8352E49D2B4D}" destId="{04809CBF-B59F-436C-9B32-702BA8EFC025}" srcOrd="1" destOrd="0" presId="urn:microsoft.com/office/officeart/2005/8/layout/hList7"/>
    <dgm:cxn modelId="{B4FD0565-31A1-4D99-88CF-44BD5203AF64}" srcId="{1D361CEC-FD96-482B-87B4-6E33410FDE69}" destId="{6979ACCC-8D40-449B-A0F6-8352E49D2B4D}" srcOrd="0" destOrd="0" parTransId="{124A7BCE-58AC-40BB-A1CD-D6A3566B78B5}" sibTransId="{1041584F-20CB-41BB-A2C6-993E3A6347F1}"/>
    <dgm:cxn modelId="{8F4EDFA8-31C7-4044-82E1-74C62BBA98F2}" type="presOf" srcId="{1041584F-20CB-41BB-A2C6-993E3A6347F1}" destId="{FD08654F-C2EC-49EE-812A-109BCC433A88}" srcOrd="0" destOrd="0" presId="urn:microsoft.com/office/officeart/2005/8/layout/hList7"/>
    <dgm:cxn modelId="{C8B423E4-5E3B-4B65-AD5F-1B9749C9A045}" type="presOf" srcId="{71120D0B-C5F9-4EEE-B22F-0F160BD25BAE}" destId="{BDE6AAE1-2AF6-4A5B-BB53-AC5574F8FE74}" srcOrd="1" destOrd="0" presId="urn:microsoft.com/office/officeart/2005/8/layout/hList7"/>
    <dgm:cxn modelId="{B2F847C5-8B12-4A1E-9E16-99ED6A3994DF}" type="presOf" srcId="{1D361CEC-FD96-482B-87B4-6E33410FDE69}" destId="{4326E2FC-1C67-40DA-941A-73363690B626}" srcOrd="0" destOrd="0" presId="urn:microsoft.com/office/officeart/2005/8/layout/hList7"/>
    <dgm:cxn modelId="{9D87AAFE-E9D8-48D3-AFD4-358119A43506}" type="presOf" srcId="{497E1B0A-AA8A-456E-BF21-07CE29D5F336}" destId="{A9F56D86-7B36-4A23-BE5D-836CD1DFF5F8}" srcOrd="0" destOrd="0" presId="urn:microsoft.com/office/officeart/2005/8/layout/hList7"/>
    <dgm:cxn modelId="{821A2DB8-E8F2-498E-8220-ACD02FA924E1}" srcId="{1D361CEC-FD96-482B-87B4-6E33410FDE69}" destId="{24956EB3-A95A-4222-9665-B9C8E67E4F33}" srcOrd="2" destOrd="0" parTransId="{7F522DD4-F7F4-41D2-B275-36368790AD77}" sibTransId="{E2DE5D21-24D8-4CC7-BF76-D93CC26A4301}"/>
    <dgm:cxn modelId="{9A5C13C0-A29B-453B-A517-117E1C6D20DE}" type="presOf" srcId="{71120D0B-C5F9-4EEE-B22F-0F160BD25BAE}" destId="{CCBC673A-732F-4A41-9F66-BDEC1FEA09C8}" srcOrd="0" destOrd="0" presId="urn:microsoft.com/office/officeart/2005/8/layout/hList7"/>
    <dgm:cxn modelId="{9FC8A8E5-7C20-48C9-BF71-626B430967C8}" type="presOf" srcId="{24956EB3-A95A-4222-9665-B9C8E67E4F33}" destId="{674C1068-31F4-4A28-B442-77C1E35BE6B8}" srcOrd="1" destOrd="0" presId="urn:microsoft.com/office/officeart/2005/8/layout/hList7"/>
    <dgm:cxn modelId="{42D6EB7D-D2B5-475B-9E5E-6A26460E0732}" srcId="{1D361CEC-FD96-482B-87B4-6E33410FDE69}" destId="{71120D0B-C5F9-4EEE-B22F-0F160BD25BAE}" srcOrd="1" destOrd="0" parTransId="{BD947607-B608-431B-8538-6B75240DC223}" sibTransId="{497E1B0A-AA8A-456E-BF21-07CE29D5F336}"/>
    <dgm:cxn modelId="{3D9BEEA1-DA85-4A6E-9E13-389DE2D2E26E}" type="presParOf" srcId="{4326E2FC-1C67-40DA-941A-73363690B626}" destId="{A4C6AB3F-B52D-4022-8C6A-8181B53A338C}" srcOrd="0" destOrd="0" presId="urn:microsoft.com/office/officeart/2005/8/layout/hList7"/>
    <dgm:cxn modelId="{DB16AF89-18EE-4C2C-B112-E7F6086CDE28}" type="presParOf" srcId="{4326E2FC-1C67-40DA-941A-73363690B626}" destId="{51D531DF-AC92-4002-84DA-C92C4982B7FC}" srcOrd="1" destOrd="0" presId="urn:microsoft.com/office/officeart/2005/8/layout/hList7"/>
    <dgm:cxn modelId="{FB1EEAD7-6935-4DA4-8CF6-AF60ACA6135B}" type="presParOf" srcId="{51D531DF-AC92-4002-84DA-C92C4982B7FC}" destId="{71D6894E-E867-4B0D-B5B5-17F572ACABEF}" srcOrd="0" destOrd="0" presId="urn:microsoft.com/office/officeart/2005/8/layout/hList7"/>
    <dgm:cxn modelId="{DA40D3F9-3322-46B4-B9FF-BA481C8FC9C8}" type="presParOf" srcId="{71D6894E-E867-4B0D-B5B5-17F572ACABEF}" destId="{50ECDC60-DB60-4841-8982-B9F9E96F3E06}" srcOrd="0" destOrd="0" presId="urn:microsoft.com/office/officeart/2005/8/layout/hList7"/>
    <dgm:cxn modelId="{1711F411-D85A-44E2-9C2D-31E9DB4DB496}" type="presParOf" srcId="{71D6894E-E867-4B0D-B5B5-17F572ACABEF}" destId="{04809CBF-B59F-436C-9B32-702BA8EFC025}" srcOrd="1" destOrd="0" presId="urn:microsoft.com/office/officeart/2005/8/layout/hList7"/>
    <dgm:cxn modelId="{D113E6CD-41A5-4061-B946-19486E8B417B}" type="presParOf" srcId="{71D6894E-E867-4B0D-B5B5-17F572ACABEF}" destId="{1920C73C-F056-4C45-A642-67303647BA91}" srcOrd="2" destOrd="0" presId="urn:microsoft.com/office/officeart/2005/8/layout/hList7"/>
    <dgm:cxn modelId="{5EBD0F01-9980-4FC1-9A87-E39C237B6DCA}" type="presParOf" srcId="{71D6894E-E867-4B0D-B5B5-17F572ACABEF}" destId="{87F36E84-95D3-47FE-9F42-C90D475592FB}" srcOrd="3" destOrd="0" presId="urn:microsoft.com/office/officeart/2005/8/layout/hList7"/>
    <dgm:cxn modelId="{8EA516E6-126B-4272-A0E2-BDD4DF7BBB13}" type="presParOf" srcId="{51D531DF-AC92-4002-84DA-C92C4982B7FC}" destId="{FD08654F-C2EC-49EE-812A-109BCC433A88}" srcOrd="1" destOrd="0" presId="urn:microsoft.com/office/officeart/2005/8/layout/hList7"/>
    <dgm:cxn modelId="{452F501B-ED92-4C81-AEF7-2F24F047A1E5}" type="presParOf" srcId="{51D531DF-AC92-4002-84DA-C92C4982B7FC}" destId="{72F7CC72-D760-4381-AC85-37E8EE06BB90}" srcOrd="2" destOrd="0" presId="urn:microsoft.com/office/officeart/2005/8/layout/hList7"/>
    <dgm:cxn modelId="{051C1706-4EA6-469F-A9D8-8560C4C1F7E1}" type="presParOf" srcId="{72F7CC72-D760-4381-AC85-37E8EE06BB90}" destId="{CCBC673A-732F-4A41-9F66-BDEC1FEA09C8}" srcOrd="0" destOrd="0" presId="urn:microsoft.com/office/officeart/2005/8/layout/hList7"/>
    <dgm:cxn modelId="{6111A7C0-836E-4F70-BCD1-1298518A267A}" type="presParOf" srcId="{72F7CC72-D760-4381-AC85-37E8EE06BB90}" destId="{BDE6AAE1-2AF6-4A5B-BB53-AC5574F8FE74}" srcOrd="1" destOrd="0" presId="urn:microsoft.com/office/officeart/2005/8/layout/hList7"/>
    <dgm:cxn modelId="{381AC0A9-1165-4B61-8603-E07FDE6468C3}" type="presParOf" srcId="{72F7CC72-D760-4381-AC85-37E8EE06BB90}" destId="{ACCFB413-9C0F-410B-A40E-8947C72926C7}" srcOrd="2" destOrd="0" presId="urn:microsoft.com/office/officeart/2005/8/layout/hList7"/>
    <dgm:cxn modelId="{8A35EA35-D56C-4C9C-B850-50B6B5F38E99}" type="presParOf" srcId="{72F7CC72-D760-4381-AC85-37E8EE06BB90}" destId="{52CCC2AB-14D3-44BA-80B1-1A5D11A24EFE}" srcOrd="3" destOrd="0" presId="urn:microsoft.com/office/officeart/2005/8/layout/hList7"/>
    <dgm:cxn modelId="{9CC61A42-3682-4393-A7E1-E00EB4CDC878}" type="presParOf" srcId="{51D531DF-AC92-4002-84DA-C92C4982B7FC}" destId="{A9F56D86-7B36-4A23-BE5D-836CD1DFF5F8}" srcOrd="3" destOrd="0" presId="urn:microsoft.com/office/officeart/2005/8/layout/hList7"/>
    <dgm:cxn modelId="{0E6B6739-0A8E-489D-8484-8CDCC6780136}" type="presParOf" srcId="{51D531DF-AC92-4002-84DA-C92C4982B7FC}" destId="{0CC8D540-8A7D-4112-BB56-AFEFBEFDA51F}" srcOrd="4" destOrd="0" presId="urn:microsoft.com/office/officeart/2005/8/layout/hList7"/>
    <dgm:cxn modelId="{0657DD51-CE75-4828-BB93-910DD1EECC58}" type="presParOf" srcId="{0CC8D540-8A7D-4112-BB56-AFEFBEFDA51F}" destId="{ECD56C7B-1732-4743-BB63-214623EDA6E5}" srcOrd="0" destOrd="0" presId="urn:microsoft.com/office/officeart/2005/8/layout/hList7"/>
    <dgm:cxn modelId="{6823AE91-1807-4CA2-97FF-B36DEC18A1FE}" type="presParOf" srcId="{0CC8D540-8A7D-4112-BB56-AFEFBEFDA51F}" destId="{674C1068-31F4-4A28-B442-77C1E35BE6B8}" srcOrd="1" destOrd="0" presId="urn:microsoft.com/office/officeart/2005/8/layout/hList7"/>
    <dgm:cxn modelId="{B05E2BDC-C597-4A43-96E5-9FBE996406DD}" type="presParOf" srcId="{0CC8D540-8A7D-4112-BB56-AFEFBEFDA51F}" destId="{35F847DB-AB47-4B62-A8A8-CF6A3B6257C2}" srcOrd="2" destOrd="0" presId="urn:microsoft.com/office/officeart/2005/8/layout/hList7"/>
    <dgm:cxn modelId="{8AE5CB0B-019D-4DCB-99D6-2B6559CD8C7E}" type="presParOf" srcId="{0CC8D540-8A7D-4112-BB56-AFEFBEFDA51F}" destId="{6BCEC658-8FDA-4C2C-98FF-EEDAB8270F4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361CEC-FD96-482B-87B4-6E33410FDE69}" type="doc">
      <dgm:prSet loTypeId="urn:microsoft.com/office/officeart/2005/8/layout/hList7" loCatId="list" qsTypeId="urn:microsoft.com/office/officeart/2005/8/quickstyle/simple1" qsCatId="simple" csTypeId="urn:microsoft.com/office/officeart/2005/8/colors/accent1_2" csCatId="accent1" phldr="1"/>
      <dgm:spPr/>
    </dgm:pt>
    <dgm:pt modelId="{6979ACCC-8D40-449B-A0F6-8352E49D2B4D}">
      <dgm:prSet phldrT="[Text]"/>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dgm:spPr>
      <dgm:t>
        <a:bodyPr/>
        <a:lstStyle/>
        <a:p>
          <a:r>
            <a:rPr lang="en-US" b="1" dirty="0" smtClean="0"/>
            <a:t>2,873,000</a:t>
          </a:r>
          <a:r>
            <a:rPr lang="en-US" dirty="0" smtClean="0"/>
            <a:t> Kilowatt Hours</a:t>
          </a:r>
          <a:endParaRPr lang="en-US" dirty="0"/>
        </a:p>
      </dgm:t>
    </dgm:pt>
    <dgm:pt modelId="{124A7BCE-58AC-40BB-A1CD-D6A3566B78B5}" type="parTrans" cxnId="{B4FD0565-31A1-4D99-88CF-44BD5203AF64}">
      <dgm:prSet/>
      <dgm:spPr/>
      <dgm:t>
        <a:bodyPr/>
        <a:lstStyle/>
        <a:p>
          <a:endParaRPr lang="en-US"/>
        </a:p>
      </dgm:t>
    </dgm:pt>
    <dgm:pt modelId="{1041584F-20CB-41BB-A2C6-993E3A6347F1}" type="sibTrans" cxnId="{B4FD0565-31A1-4D99-88CF-44BD5203AF64}">
      <dgm:prSet/>
      <dgm:spPr/>
      <dgm:t>
        <a:bodyPr/>
        <a:lstStyle/>
        <a:p>
          <a:endParaRPr lang="en-US"/>
        </a:p>
      </dgm:t>
    </dgm:pt>
    <dgm:pt modelId="{4326E2FC-1C67-40DA-941A-73363690B626}" type="pres">
      <dgm:prSet presAssocID="{1D361CEC-FD96-482B-87B4-6E33410FDE69}" presName="Name0" presStyleCnt="0">
        <dgm:presLayoutVars>
          <dgm:dir/>
          <dgm:resizeHandles val="exact"/>
        </dgm:presLayoutVars>
      </dgm:prSet>
      <dgm:spPr/>
    </dgm:pt>
    <dgm:pt modelId="{A4C6AB3F-B52D-4022-8C6A-8181B53A338C}" type="pres">
      <dgm:prSet presAssocID="{1D361CEC-FD96-482B-87B4-6E33410FDE69}" presName="fgShape" presStyleLbl="fgShp" presStyleIdx="0" presStyleCnt="1" custLinFactNeighborX="-1675" custLinFactNeighborY="-9338"/>
      <dgm:spPr>
        <a:noFill/>
        <a:ln>
          <a:noFill/>
        </a:ln>
      </dgm:spPr>
    </dgm:pt>
    <dgm:pt modelId="{51D531DF-AC92-4002-84DA-C92C4982B7FC}" type="pres">
      <dgm:prSet presAssocID="{1D361CEC-FD96-482B-87B4-6E33410FDE69}" presName="linComp" presStyleCnt="0"/>
      <dgm:spPr/>
    </dgm:pt>
    <dgm:pt modelId="{71D6894E-E867-4B0D-B5B5-17F572ACABEF}" type="pres">
      <dgm:prSet presAssocID="{6979ACCC-8D40-449B-A0F6-8352E49D2B4D}" presName="compNode" presStyleCnt="0"/>
      <dgm:spPr/>
    </dgm:pt>
    <dgm:pt modelId="{50ECDC60-DB60-4841-8982-B9F9E96F3E06}" type="pres">
      <dgm:prSet presAssocID="{6979ACCC-8D40-449B-A0F6-8352E49D2B4D}" presName="bkgdShape" presStyleLbl="node1" presStyleIdx="0" presStyleCnt="1" custLinFactNeighborX="396"/>
      <dgm:spPr/>
      <dgm:t>
        <a:bodyPr/>
        <a:lstStyle/>
        <a:p>
          <a:endParaRPr lang="en-US"/>
        </a:p>
      </dgm:t>
    </dgm:pt>
    <dgm:pt modelId="{04809CBF-B59F-436C-9B32-702BA8EFC025}" type="pres">
      <dgm:prSet presAssocID="{6979ACCC-8D40-449B-A0F6-8352E49D2B4D}" presName="nodeTx" presStyleLbl="node1" presStyleIdx="0" presStyleCnt="1">
        <dgm:presLayoutVars>
          <dgm:bulletEnabled val="1"/>
        </dgm:presLayoutVars>
      </dgm:prSet>
      <dgm:spPr/>
      <dgm:t>
        <a:bodyPr/>
        <a:lstStyle/>
        <a:p>
          <a:endParaRPr lang="en-US"/>
        </a:p>
      </dgm:t>
    </dgm:pt>
    <dgm:pt modelId="{1920C73C-F056-4C45-A642-67303647BA91}" type="pres">
      <dgm:prSet presAssocID="{6979ACCC-8D40-449B-A0F6-8352E49D2B4D}" presName="invisiNode" presStyleLbl="node1" presStyleIdx="0" presStyleCnt="1"/>
      <dgm:spPr/>
    </dgm:pt>
    <dgm:pt modelId="{87F36E84-95D3-47FE-9F42-C90D475592FB}" type="pres">
      <dgm:prSet presAssocID="{6979ACCC-8D40-449B-A0F6-8352E49D2B4D}" presName="imagNode" presStyleLbl="fgImgPlace1" presStyleIdx="0" presStyleCnt="1"/>
      <dgm:spPr>
        <a:blipFill rotWithShape="1">
          <a:blip xmlns:r="http://schemas.openxmlformats.org/officeDocument/2006/relationships" r:embed="rId1"/>
          <a:stretch>
            <a:fillRect/>
          </a:stretch>
        </a:blipFill>
        <a:effectLst>
          <a:glow rad="228600">
            <a:schemeClr val="accent5">
              <a:satMod val="175000"/>
              <a:alpha val="40000"/>
            </a:schemeClr>
          </a:glow>
        </a:effectLst>
      </dgm:spPr>
    </dgm:pt>
  </dgm:ptLst>
  <dgm:cxnLst>
    <dgm:cxn modelId="{B8DBAC90-B689-4DF5-AF83-6197FAEB695B}" type="presOf" srcId="{6979ACCC-8D40-449B-A0F6-8352E49D2B4D}" destId="{04809CBF-B59F-436C-9B32-702BA8EFC025}" srcOrd="1" destOrd="0" presId="urn:microsoft.com/office/officeart/2005/8/layout/hList7"/>
    <dgm:cxn modelId="{CB09B5ED-9AA5-49F9-8FF2-41839A5F9915}" type="presOf" srcId="{1D361CEC-FD96-482B-87B4-6E33410FDE69}" destId="{4326E2FC-1C67-40DA-941A-73363690B626}" srcOrd="0" destOrd="0" presId="urn:microsoft.com/office/officeart/2005/8/layout/hList7"/>
    <dgm:cxn modelId="{23B93E36-EAD6-4D17-83B7-642B66B5BFEE}" type="presOf" srcId="{6979ACCC-8D40-449B-A0F6-8352E49D2B4D}" destId="{50ECDC60-DB60-4841-8982-B9F9E96F3E06}" srcOrd="0" destOrd="0" presId="urn:microsoft.com/office/officeart/2005/8/layout/hList7"/>
    <dgm:cxn modelId="{B4FD0565-31A1-4D99-88CF-44BD5203AF64}" srcId="{1D361CEC-FD96-482B-87B4-6E33410FDE69}" destId="{6979ACCC-8D40-449B-A0F6-8352E49D2B4D}" srcOrd="0" destOrd="0" parTransId="{124A7BCE-58AC-40BB-A1CD-D6A3566B78B5}" sibTransId="{1041584F-20CB-41BB-A2C6-993E3A6347F1}"/>
    <dgm:cxn modelId="{5636CB23-F642-4EF2-8DBB-5AADD5695B13}" type="presParOf" srcId="{4326E2FC-1C67-40DA-941A-73363690B626}" destId="{A4C6AB3F-B52D-4022-8C6A-8181B53A338C}" srcOrd="0" destOrd="0" presId="urn:microsoft.com/office/officeart/2005/8/layout/hList7"/>
    <dgm:cxn modelId="{65530257-FADB-4131-AD17-799CC30CCB32}" type="presParOf" srcId="{4326E2FC-1C67-40DA-941A-73363690B626}" destId="{51D531DF-AC92-4002-84DA-C92C4982B7FC}" srcOrd="1" destOrd="0" presId="urn:microsoft.com/office/officeart/2005/8/layout/hList7"/>
    <dgm:cxn modelId="{CA9DBD2A-39BD-4525-9802-B1030FD2BF82}" type="presParOf" srcId="{51D531DF-AC92-4002-84DA-C92C4982B7FC}" destId="{71D6894E-E867-4B0D-B5B5-17F572ACABEF}" srcOrd="0" destOrd="0" presId="urn:microsoft.com/office/officeart/2005/8/layout/hList7"/>
    <dgm:cxn modelId="{AD75F5A9-005B-4A22-B63B-0CE3608B42CB}" type="presParOf" srcId="{71D6894E-E867-4B0D-B5B5-17F572ACABEF}" destId="{50ECDC60-DB60-4841-8982-B9F9E96F3E06}" srcOrd="0" destOrd="0" presId="urn:microsoft.com/office/officeart/2005/8/layout/hList7"/>
    <dgm:cxn modelId="{8524A464-2412-47D2-BECC-70556F07B5E5}" type="presParOf" srcId="{71D6894E-E867-4B0D-B5B5-17F572ACABEF}" destId="{04809CBF-B59F-436C-9B32-702BA8EFC025}" srcOrd="1" destOrd="0" presId="urn:microsoft.com/office/officeart/2005/8/layout/hList7"/>
    <dgm:cxn modelId="{25E90ACE-1722-4CAB-A675-6E01DD00C0DA}" type="presParOf" srcId="{71D6894E-E867-4B0D-B5B5-17F572ACABEF}" destId="{1920C73C-F056-4C45-A642-67303647BA91}" srcOrd="2" destOrd="0" presId="urn:microsoft.com/office/officeart/2005/8/layout/hList7"/>
    <dgm:cxn modelId="{42FCEBA4-76AB-4E06-AE48-B1CBEB274738}" type="presParOf" srcId="{71D6894E-E867-4B0D-B5B5-17F572ACABEF}" destId="{87F36E84-95D3-47FE-9F42-C90D475592FB}"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BD721-A576-468D-B239-5097934B32AB}">
      <dsp:nvSpPr>
        <dsp:cNvPr id="0" name=""/>
        <dsp:cNvSpPr/>
      </dsp:nvSpPr>
      <dsp:spPr>
        <a:xfrm>
          <a:off x="0" y="0"/>
          <a:ext cx="2655614" cy="5418667"/>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n-US" sz="3600" b="1" kern="1200" dirty="0" smtClean="0"/>
            <a:t>28,300,000</a:t>
          </a:r>
          <a:r>
            <a:rPr lang="en-US" sz="3600" kern="1200" dirty="0" smtClean="0"/>
            <a:t> Kilowatt Hours</a:t>
          </a:r>
          <a:endParaRPr lang="en-US" sz="3600" kern="1200" dirty="0"/>
        </a:p>
      </dsp:txBody>
      <dsp:txXfrm>
        <a:off x="0" y="2167466"/>
        <a:ext cx="2655614" cy="2167466"/>
      </dsp:txXfrm>
    </dsp:sp>
    <dsp:sp modelId="{55B881FB-B331-49E0-99D5-25270DFEA4E1}">
      <dsp:nvSpPr>
        <dsp:cNvPr id="0" name=""/>
        <dsp:cNvSpPr/>
      </dsp:nvSpPr>
      <dsp:spPr>
        <a:xfrm>
          <a:off x="425598" y="325120"/>
          <a:ext cx="1804416" cy="1804416"/>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a:glow rad="228600">
            <a:schemeClr val="accent5">
              <a:satMod val="175000"/>
              <a:alpha val="40000"/>
            </a:schemeClr>
          </a:glow>
        </a:effectLst>
      </dsp:spPr>
      <dsp:style>
        <a:lnRef idx="2">
          <a:scrgbClr r="0" g="0" b="0"/>
        </a:lnRef>
        <a:fillRef idx="1">
          <a:scrgbClr r="0" g="0" b="0"/>
        </a:fillRef>
        <a:effectRef idx="0">
          <a:scrgbClr r="0" g="0" b="0"/>
        </a:effectRef>
        <a:fontRef idx="minor"/>
      </dsp:style>
    </dsp:sp>
    <dsp:sp modelId="{A4C6AB3F-B52D-4022-8C6A-8181B53A338C}">
      <dsp:nvSpPr>
        <dsp:cNvPr id="0" name=""/>
        <dsp:cNvSpPr/>
      </dsp:nvSpPr>
      <dsp:spPr>
        <a:xfrm>
          <a:off x="65301" y="4259034"/>
          <a:ext cx="2443164" cy="81280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3D31B-60E9-4DFD-9A6D-49143487A6CD}">
      <dsp:nvSpPr>
        <dsp:cNvPr id="0" name=""/>
        <dsp:cNvSpPr/>
      </dsp:nvSpPr>
      <dsp:spPr>
        <a:xfrm>
          <a:off x="2219429" y="1453419"/>
          <a:ext cx="3277393" cy="3277393"/>
        </a:xfrm>
        <a:prstGeom prst="ellipse">
          <a:avLst/>
        </a:prstGeom>
        <a:solidFill>
          <a:srgbClr val="8DC63F">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b="1" i="0" kern="1200" dirty="0" smtClean="0">
              <a:solidFill>
                <a:schemeClr val="tx1"/>
              </a:solidFill>
              <a:effectLst/>
              <a:latin typeface="Century Gothic" panose="020B0502020202020204" pitchFamily="34" charset="0"/>
            </a:rPr>
            <a:t>REEI</a:t>
          </a:r>
          <a:endParaRPr lang="en-US" sz="6500" b="1" i="0" kern="1200" dirty="0">
            <a:solidFill>
              <a:schemeClr val="tx1"/>
            </a:solidFill>
            <a:effectLst/>
            <a:latin typeface="Century Gothic" panose="020B0502020202020204" pitchFamily="34" charset="0"/>
          </a:endParaRPr>
        </a:p>
      </dsp:txBody>
      <dsp:txXfrm>
        <a:off x="2699392" y="1933382"/>
        <a:ext cx="2317467" cy="2317467"/>
      </dsp:txXfrm>
    </dsp:sp>
    <dsp:sp modelId="{39C4FB92-633A-4C4F-81F3-5B37ABB5174A}">
      <dsp:nvSpPr>
        <dsp:cNvPr id="0" name=""/>
        <dsp:cNvSpPr/>
      </dsp:nvSpPr>
      <dsp:spPr>
        <a:xfrm>
          <a:off x="2707041" y="-126976"/>
          <a:ext cx="2268965" cy="2268965"/>
        </a:xfrm>
        <a:prstGeom prst="ellipse">
          <a:avLst/>
        </a:prstGeom>
        <a:solidFill>
          <a:srgbClr val="8DC63F">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i="1" kern="1200" dirty="0" smtClean="0">
              <a:solidFill>
                <a:schemeClr val="tx1"/>
              </a:solidFill>
              <a:latin typeface="Century Gothic" panose="020B0502020202020204" pitchFamily="34" charset="0"/>
            </a:rPr>
            <a:t>Solar Initiative</a:t>
          </a:r>
          <a:endParaRPr lang="en-US" sz="2500" b="1" i="1" kern="1200" dirty="0">
            <a:solidFill>
              <a:schemeClr val="tx1"/>
            </a:solidFill>
            <a:latin typeface="Century Gothic" panose="020B0502020202020204" pitchFamily="34" charset="0"/>
          </a:endParaRPr>
        </a:p>
      </dsp:txBody>
      <dsp:txXfrm>
        <a:off x="3039323" y="205306"/>
        <a:ext cx="1604401" cy="1604401"/>
      </dsp:txXfrm>
    </dsp:sp>
    <dsp:sp modelId="{FEFD2E4D-8744-4A57-93EB-345EB60484AC}">
      <dsp:nvSpPr>
        <dsp:cNvPr id="0" name=""/>
        <dsp:cNvSpPr/>
      </dsp:nvSpPr>
      <dsp:spPr>
        <a:xfrm>
          <a:off x="5040357" y="1957633"/>
          <a:ext cx="2268965" cy="2268965"/>
        </a:xfrm>
        <a:prstGeom prst="ellipse">
          <a:avLst/>
        </a:prstGeom>
        <a:solidFill>
          <a:srgbClr val="8DC63F">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i="1" kern="1200" dirty="0" smtClean="0">
              <a:solidFill>
                <a:schemeClr val="tx1"/>
              </a:solidFill>
              <a:latin typeface="Century Gothic" panose="020B0502020202020204" pitchFamily="34" charset="0"/>
            </a:rPr>
            <a:t>Energy Efficiency and Biofuel</a:t>
          </a:r>
          <a:endParaRPr lang="en-US" sz="2500" b="1" i="1" kern="1200" dirty="0">
            <a:solidFill>
              <a:schemeClr val="tx1"/>
            </a:solidFill>
            <a:latin typeface="Century Gothic" panose="020B0502020202020204" pitchFamily="34" charset="0"/>
          </a:endParaRPr>
        </a:p>
      </dsp:txBody>
      <dsp:txXfrm>
        <a:off x="5372639" y="2289915"/>
        <a:ext cx="1604401" cy="1604401"/>
      </dsp:txXfrm>
    </dsp:sp>
    <dsp:sp modelId="{3266CBD1-7114-40C4-8560-35DC278DB0EB}">
      <dsp:nvSpPr>
        <dsp:cNvPr id="0" name=""/>
        <dsp:cNvSpPr/>
      </dsp:nvSpPr>
      <dsp:spPr>
        <a:xfrm>
          <a:off x="2756807" y="3975913"/>
          <a:ext cx="2268965" cy="2268965"/>
        </a:xfrm>
        <a:prstGeom prst="ellipse">
          <a:avLst/>
        </a:prstGeom>
        <a:solidFill>
          <a:srgbClr val="8DC63F">
            <a:alpha val="50000"/>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en-US" sz="2500" b="1" i="1" kern="1200" dirty="0" smtClean="0">
            <a:solidFill>
              <a:schemeClr val="tx1"/>
            </a:solidFill>
            <a:latin typeface="Century Gothic" panose="020B0502020202020204" pitchFamily="34" charset="0"/>
          </a:endParaRPr>
        </a:p>
        <a:p>
          <a:pPr lvl="0" algn="ctr" defTabSz="1111250">
            <a:lnSpc>
              <a:spcPct val="90000"/>
            </a:lnSpc>
            <a:spcBef>
              <a:spcPct val="0"/>
            </a:spcBef>
            <a:spcAft>
              <a:spcPct val="35000"/>
            </a:spcAft>
          </a:pPr>
          <a:r>
            <a:rPr lang="en-US" sz="2500" b="1" i="1" kern="1200" dirty="0" smtClean="0">
              <a:solidFill>
                <a:schemeClr val="tx1"/>
              </a:solidFill>
              <a:latin typeface="Century Gothic" panose="020B0502020202020204" pitchFamily="34" charset="0"/>
            </a:rPr>
            <a:t>Energy Action Plan</a:t>
          </a:r>
          <a:endParaRPr lang="en-US" sz="2500" b="1" i="1" kern="1200" dirty="0">
            <a:solidFill>
              <a:schemeClr val="tx1"/>
            </a:solidFill>
            <a:latin typeface="Century Gothic" panose="020B0502020202020204" pitchFamily="34" charset="0"/>
          </a:endParaRPr>
        </a:p>
      </dsp:txBody>
      <dsp:txXfrm>
        <a:off x="3089089" y="4308195"/>
        <a:ext cx="1604401" cy="1604401"/>
      </dsp:txXfrm>
    </dsp:sp>
    <dsp:sp modelId="{2A4CB4EE-2133-4503-B5F3-24543DED4DDF}">
      <dsp:nvSpPr>
        <dsp:cNvPr id="0" name=""/>
        <dsp:cNvSpPr/>
      </dsp:nvSpPr>
      <dsp:spPr>
        <a:xfrm>
          <a:off x="499603" y="2005956"/>
          <a:ext cx="2268965" cy="2268965"/>
        </a:xfrm>
        <a:prstGeom prst="ellipse">
          <a:avLst/>
        </a:prstGeom>
        <a:solidFill>
          <a:srgbClr val="2D2D85">
            <a:alpha val="49804"/>
          </a:srgbClr>
        </a:solidFill>
        <a:ln w="79375">
          <a:solidFill>
            <a:srgbClr val="002060"/>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latin typeface="Century Gothic" panose="020B0502020202020204" pitchFamily="34" charset="0"/>
            </a:rPr>
            <a:t>STREET LIGHT PROJECT</a:t>
          </a:r>
          <a:endParaRPr lang="en-US" sz="2300" b="1" kern="1200" dirty="0">
            <a:solidFill>
              <a:schemeClr val="tx1"/>
            </a:solidFill>
            <a:latin typeface="Century Gothic" panose="020B0502020202020204" pitchFamily="34" charset="0"/>
          </a:endParaRPr>
        </a:p>
      </dsp:txBody>
      <dsp:txXfrm>
        <a:off x="831885" y="2338238"/>
        <a:ext cx="1604401" cy="1604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56901-8A5F-4282-80A7-C9E9840CC99F}">
      <dsp:nvSpPr>
        <dsp:cNvPr id="0" name=""/>
        <dsp:cNvSpPr/>
      </dsp:nvSpPr>
      <dsp:spPr>
        <a:xfrm>
          <a:off x="0" y="679142"/>
          <a:ext cx="3497429" cy="3634318"/>
        </a:xfrm>
        <a:prstGeom prst="ellipse">
          <a:avLst/>
        </a:prstGeom>
        <a:blipFill rotWithShape="0">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miter lim="800000"/>
        </a:ln>
        <a:effectLst>
          <a:glow rad="2286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r" defTabSz="1778000">
            <a:lnSpc>
              <a:spcPct val="90000"/>
            </a:lnSpc>
            <a:spcBef>
              <a:spcPct val="0"/>
            </a:spcBef>
            <a:spcAft>
              <a:spcPct val="35000"/>
            </a:spcAft>
          </a:pPr>
          <a:endParaRPr lang="en-US" sz="4000" b="1" kern="1200" dirty="0">
            <a:solidFill>
              <a:schemeClr val="bg2"/>
            </a:solidFill>
            <a:effectLst>
              <a:outerShdw blurRad="38100" dist="38100" dir="2700000" algn="tl">
                <a:srgbClr val="000000">
                  <a:alpha val="43137"/>
                </a:srgbClr>
              </a:outerShdw>
            </a:effectLst>
            <a:latin typeface="Century Gothic" panose="020B0502020202020204" pitchFamily="34" charset="0"/>
            <a:ea typeface="+mn-ea"/>
            <a:cs typeface="+mn-cs"/>
          </a:endParaRPr>
        </a:p>
      </dsp:txBody>
      <dsp:txXfrm>
        <a:off x="512187" y="1211376"/>
        <a:ext cx="2473055" cy="2569850"/>
      </dsp:txXfrm>
    </dsp:sp>
    <dsp:sp modelId="{E4CECFA1-65D4-486C-ABC2-4DF77891BDA6}">
      <dsp:nvSpPr>
        <dsp:cNvPr id="0" name=""/>
        <dsp:cNvSpPr/>
      </dsp:nvSpPr>
      <dsp:spPr>
        <a:xfrm>
          <a:off x="1737328" y="181840"/>
          <a:ext cx="4444215" cy="4632655"/>
        </a:xfrm>
        <a:prstGeom prst="blockArc">
          <a:avLst>
            <a:gd name="adj1" fmla="val 17527788"/>
            <a:gd name="adj2" fmla="val 4119114"/>
            <a:gd name="adj3" fmla="val 5750"/>
          </a:avLst>
        </a:prstGeom>
        <a:solidFill>
          <a:srgbClr val="2D2D8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3261E-E45C-4F7B-BED1-ADDA63A67324}">
      <dsp:nvSpPr>
        <dsp:cNvPr id="0" name=""/>
        <dsp:cNvSpPr/>
      </dsp:nvSpPr>
      <dsp:spPr>
        <a:xfrm>
          <a:off x="5296980" y="1197332"/>
          <a:ext cx="1181455" cy="1181208"/>
        </a:xfrm>
        <a:prstGeom prst="ellipse">
          <a:avLst/>
        </a:prstGeom>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4E4F4218-8CE3-4166-8EBB-58BF8999A3AC}">
      <dsp:nvSpPr>
        <dsp:cNvPr id="0" name=""/>
        <dsp:cNvSpPr/>
      </dsp:nvSpPr>
      <dsp:spPr>
        <a:xfrm>
          <a:off x="6499826" y="1395460"/>
          <a:ext cx="4775989" cy="1143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l" defTabSz="1111250">
            <a:lnSpc>
              <a:spcPct val="90000"/>
            </a:lnSpc>
            <a:spcBef>
              <a:spcPct val="0"/>
            </a:spcBef>
            <a:spcAft>
              <a:spcPct val="10000"/>
            </a:spcAft>
          </a:pPr>
          <a:r>
            <a:rPr lang="en-US" sz="2500" b="1" kern="1200" dirty="0" smtClean="0">
              <a:solidFill>
                <a:sysClr val="windowText" lastClr="000000">
                  <a:hueOff val="0"/>
                  <a:satOff val="0"/>
                  <a:lumOff val="0"/>
                  <a:alphaOff val="0"/>
                </a:sysClr>
              </a:solidFill>
              <a:latin typeface="Century Gothic" panose="020B0502020202020204" pitchFamily="34" charset="0"/>
              <a:ea typeface="+mn-ea"/>
              <a:cs typeface="+mn-cs"/>
            </a:rPr>
            <a:t>City Owned Street Lights</a:t>
          </a:r>
        </a:p>
        <a:p>
          <a:pPr lvl="0" algn="l" defTabSz="1111250">
            <a:lnSpc>
              <a:spcPct val="90000"/>
            </a:lnSpc>
            <a:spcBef>
              <a:spcPct val="0"/>
            </a:spcBef>
            <a:spcAft>
              <a:spcPct val="10000"/>
            </a:spcAft>
          </a:pPr>
          <a:endParaRPr lang="en-US" sz="2500" b="1" kern="1200" dirty="0">
            <a:solidFill>
              <a:sysClr val="windowText" lastClr="000000">
                <a:hueOff val="0"/>
                <a:satOff val="0"/>
                <a:lumOff val="0"/>
                <a:alphaOff val="0"/>
              </a:sysClr>
            </a:solidFill>
            <a:latin typeface="Century Gothic" panose="020B0502020202020204" pitchFamily="34" charset="0"/>
            <a:ea typeface="+mn-ea"/>
            <a:cs typeface="+mn-cs"/>
          </a:endParaRPr>
        </a:p>
      </dsp:txBody>
      <dsp:txXfrm>
        <a:off x="6499826" y="1395460"/>
        <a:ext cx="4775989" cy="1143430"/>
      </dsp:txXfrm>
    </dsp:sp>
    <dsp:sp modelId="{6D719B1A-8450-4463-B7BD-5F5C97FD88C6}">
      <dsp:nvSpPr>
        <dsp:cNvPr id="0" name=""/>
        <dsp:cNvSpPr/>
      </dsp:nvSpPr>
      <dsp:spPr>
        <a:xfrm>
          <a:off x="5279730" y="2814021"/>
          <a:ext cx="1181455" cy="1181208"/>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25400" cap="flat" cmpd="sng" algn="ctr">
          <a:solidFill>
            <a:schemeClr val="tx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sp>
    <dsp:sp modelId="{0A957451-C358-4902-965F-43B157428DBB}">
      <dsp:nvSpPr>
        <dsp:cNvPr id="0" name=""/>
        <dsp:cNvSpPr/>
      </dsp:nvSpPr>
      <dsp:spPr>
        <a:xfrm>
          <a:off x="6578766" y="2682654"/>
          <a:ext cx="4388451" cy="1143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l" defTabSz="1111250">
            <a:lnSpc>
              <a:spcPct val="90000"/>
            </a:lnSpc>
            <a:spcBef>
              <a:spcPct val="0"/>
            </a:spcBef>
            <a:spcAft>
              <a:spcPct val="10000"/>
            </a:spcAft>
          </a:pPr>
          <a:r>
            <a:rPr lang="en-US" sz="2500" b="1" kern="1200" dirty="0" smtClean="0">
              <a:solidFill>
                <a:sysClr val="windowText" lastClr="000000">
                  <a:hueOff val="0"/>
                  <a:satOff val="0"/>
                  <a:lumOff val="0"/>
                  <a:alphaOff val="0"/>
                </a:sysClr>
              </a:solidFill>
              <a:latin typeface="Century Gothic" panose="020B0502020202020204" pitchFamily="34" charset="0"/>
              <a:ea typeface="+mn-ea"/>
              <a:cs typeface="+mn-cs"/>
            </a:rPr>
            <a:t>City Facilities</a:t>
          </a:r>
          <a:endParaRPr lang="en-US" sz="2500" b="1" kern="1200" dirty="0">
            <a:solidFill>
              <a:sysClr val="windowText" lastClr="000000">
                <a:hueOff val="0"/>
                <a:satOff val="0"/>
                <a:lumOff val="0"/>
                <a:alphaOff val="0"/>
              </a:sysClr>
            </a:solidFill>
            <a:latin typeface="Century Gothic" panose="020B0502020202020204" pitchFamily="34" charset="0"/>
            <a:ea typeface="+mn-ea"/>
            <a:cs typeface="+mn-cs"/>
          </a:endParaRPr>
        </a:p>
      </dsp:txBody>
      <dsp:txXfrm>
        <a:off x="6578766" y="2682654"/>
        <a:ext cx="4388451" cy="1143430"/>
      </dsp:txXfrm>
    </dsp:sp>
    <dsp:sp modelId="{A41FF44F-AF2F-4598-BB8C-24B869CD00F6}">
      <dsp:nvSpPr>
        <dsp:cNvPr id="0" name=""/>
        <dsp:cNvSpPr/>
      </dsp:nvSpPr>
      <dsp:spPr>
        <a:xfrm rot="5400000">
          <a:off x="3829003" y="3855805"/>
          <a:ext cx="1181455" cy="1181208"/>
        </a:xfrm>
        <a:prstGeom prst="ellipse">
          <a:avLst/>
        </a:prstGeom>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8F72ABFB-9F6D-46B2-AE00-402C543ABABC}">
      <dsp:nvSpPr>
        <dsp:cNvPr id="0" name=""/>
        <dsp:cNvSpPr/>
      </dsp:nvSpPr>
      <dsp:spPr>
        <a:xfrm>
          <a:off x="4683347" y="4038598"/>
          <a:ext cx="5338509" cy="85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r" defTabSz="1111250">
            <a:lnSpc>
              <a:spcPct val="90000"/>
            </a:lnSpc>
            <a:spcBef>
              <a:spcPct val="0"/>
            </a:spcBef>
            <a:spcAft>
              <a:spcPct val="10000"/>
            </a:spcAft>
          </a:pPr>
          <a:r>
            <a:rPr lang="en-US" sz="2500" b="1" kern="1200" dirty="0" smtClean="0">
              <a:solidFill>
                <a:sysClr val="windowText" lastClr="000000">
                  <a:hueOff val="0"/>
                  <a:satOff val="0"/>
                  <a:lumOff val="0"/>
                  <a:alphaOff val="0"/>
                </a:sysClr>
              </a:solidFill>
              <a:latin typeface="Century Gothic" panose="020B0502020202020204" pitchFamily="34" charset="0"/>
              <a:ea typeface="+mn-ea"/>
              <a:cs typeface="+mn-cs"/>
            </a:rPr>
            <a:t>Smart Street Lights Downtown</a:t>
          </a:r>
          <a:endParaRPr lang="en-US" sz="2500" b="1" kern="1200" dirty="0">
            <a:solidFill>
              <a:sysClr val="windowText" lastClr="000000">
                <a:hueOff val="0"/>
                <a:satOff val="0"/>
                <a:lumOff val="0"/>
                <a:alphaOff val="0"/>
              </a:sysClr>
            </a:solidFill>
            <a:latin typeface="Century Gothic" panose="020B0502020202020204" pitchFamily="34" charset="0"/>
            <a:ea typeface="+mn-ea"/>
            <a:cs typeface="+mn-cs"/>
          </a:endParaRPr>
        </a:p>
      </dsp:txBody>
      <dsp:txXfrm>
        <a:off x="4683347" y="4038598"/>
        <a:ext cx="5338509" cy="853639"/>
      </dsp:txXfrm>
    </dsp:sp>
    <dsp:sp modelId="{4AA503CE-4B9A-42BD-97AA-84FC23B06FAA}">
      <dsp:nvSpPr>
        <dsp:cNvPr id="0" name=""/>
        <dsp:cNvSpPr/>
      </dsp:nvSpPr>
      <dsp:spPr>
        <a:xfrm>
          <a:off x="4139803" y="0"/>
          <a:ext cx="1181455" cy="1181208"/>
        </a:xfrm>
        <a:prstGeom prst="ellipse">
          <a:avLst/>
        </a:prstGeom>
        <a:blipFill rotWithShape="1">
          <a:blip xmlns:r="http://schemas.openxmlformats.org/officeDocument/2006/relationships" r:embed="rId5"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A73316-1AC4-406B-ADDF-3440420D3107}">
      <dsp:nvSpPr>
        <dsp:cNvPr id="0" name=""/>
        <dsp:cNvSpPr/>
      </dsp:nvSpPr>
      <dsp:spPr>
        <a:xfrm>
          <a:off x="5399071" y="0"/>
          <a:ext cx="2255770" cy="1143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l" defTabSz="1111250">
            <a:lnSpc>
              <a:spcPct val="90000"/>
            </a:lnSpc>
            <a:spcBef>
              <a:spcPct val="0"/>
            </a:spcBef>
            <a:spcAft>
              <a:spcPct val="10000"/>
            </a:spcAft>
          </a:pPr>
          <a:r>
            <a:rPr lang="en-US" sz="2500" b="1" kern="1200" dirty="0" smtClean="0">
              <a:latin typeface="Century Gothic" panose="020B0502020202020204" pitchFamily="34" charset="0"/>
            </a:rPr>
            <a:t>Financing</a:t>
          </a:r>
          <a:r>
            <a:rPr lang="en-US" sz="2500" kern="1200" dirty="0" smtClean="0">
              <a:latin typeface="Century Gothic" panose="020B0502020202020204" pitchFamily="34" charset="0"/>
            </a:rPr>
            <a:t> </a:t>
          </a:r>
          <a:endParaRPr lang="en-US" sz="2500" kern="1200" dirty="0">
            <a:latin typeface="Century Gothic" panose="020B0502020202020204" pitchFamily="34" charset="0"/>
          </a:endParaRPr>
        </a:p>
      </dsp:txBody>
      <dsp:txXfrm>
        <a:off x="5399071" y="0"/>
        <a:ext cx="2255770" cy="11434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CDC60-DB60-4841-8982-B9F9E96F3E06}">
      <dsp:nvSpPr>
        <dsp:cNvPr id="0" name=""/>
        <dsp:cNvSpPr/>
      </dsp:nvSpPr>
      <dsp:spPr>
        <a:xfrm>
          <a:off x="1706" y="0"/>
          <a:ext cx="2655093" cy="5418667"/>
        </a:xfrm>
        <a:prstGeom prst="roundRect">
          <a:avLst>
            <a:gd name="adj" fmla="val 10000"/>
          </a:avLst>
        </a:prstGeom>
        <a:solidFill>
          <a:srgbClr val="2D2D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b="1" kern="1200" dirty="0" smtClean="0"/>
            <a:t>258 </a:t>
          </a:r>
        </a:p>
        <a:p>
          <a:pPr lvl="0" algn="ctr" defTabSz="1333500">
            <a:lnSpc>
              <a:spcPct val="90000"/>
            </a:lnSpc>
            <a:spcBef>
              <a:spcPct val="0"/>
            </a:spcBef>
            <a:spcAft>
              <a:spcPct val="35000"/>
            </a:spcAft>
          </a:pPr>
          <a:r>
            <a:rPr lang="en-US" sz="2000" kern="1200" dirty="0" smtClean="0"/>
            <a:t>Homes’ Electricity</a:t>
          </a:r>
        </a:p>
        <a:p>
          <a:pPr lvl="0" algn="ctr" defTabSz="1333500">
            <a:lnSpc>
              <a:spcPct val="90000"/>
            </a:lnSpc>
            <a:spcBef>
              <a:spcPct val="0"/>
            </a:spcBef>
            <a:spcAft>
              <a:spcPct val="35000"/>
            </a:spcAft>
          </a:pPr>
          <a:r>
            <a:rPr lang="en-US" sz="2000" i="1" kern="1200" dirty="0" smtClean="0"/>
            <a:t>(Use for one year)</a:t>
          </a:r>
          <a:endParaRPr lang="en-US" sz="2000" i="1" kern="1200" dirty="0"/>
        </a:p>
      </dsp:txBody>
      <dsp:txXfrm>
        <a:off x="1706" y="2167466"/>
        <a:ext cx="2655093" cy="2167466"/>
      </dsp:txXfrm>
    </dsp:sp>
    <dsp:sp modelId="{87F36E84-95D3-47FE-9F42-C90D475592FB}">
      <dsp:nvSpPr>
        <dsp:cNvPr id="0" name=""/>
        <dsp:cNvSpPr/>
      </dsp:nvSpPr>
      <dsp:spPr>
        <a:xfrm>
          <a:off x="427045" y="325120"/>
          <a:ext cx="1804416" cy="1804416"/>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BC673A-732F-4A41-9F66-BDEC1FEA09C8}">
      <dsp:nvSpPr>
        <dsp:cNvPr id="0" name=""/>
        <dsp:cNvSpPr/>
      </dsp:nvSpPr>
      <dsp:spPr>
        <a:xfrm>
          <a:off x="2736453" y="0"/>
          <a:ext cx="2655093" cy="5418667"/>
        </a:xfrm>
        <a:prstGeom prst="roundRect">
          <a:avLst>
            <a:gd name="adj" fmla="val 10000"/>
          </a:avLst>
        </a:prstGeom>
        <a:solidFill>
          <a:srgbClr val="2D2D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b="1" kern="1200" dirty="0" smtClean="0"/>
        </a:p>
        <a:p>
          <a:pPr lvl="0" algn="ctr" defTabSz="889000">
            <a:lnSpc>
              <a:spcPct val="90000"/>
            </a:lnSpc>
            <a:spcBef>
              <a:spcPct val="0"/>
            </a:spcBef>
            <a:spcAft>
              <a:spcPct val="35000"/>
            </a:spcAft>
          </a:pPr>
          <a:r>
            <a:rPr lang="en-US" sz="3000" b="1" kern="1200" dirty="0" smtClean="0"/>
            <a:t>2,130,760</a:t>
          </a:r>
        </a:p>
        <a:p>
          <a:pPr lvl="0" algn="ctr" defTabSz="889000">
            <a:lnSpc>
              <a:spcPct val="90000"/>
            </a:lnSpc>
            <a:spcBef>
              <a:spcPct val="0"/>
            </a:spcBef>
            <a:spcAft>
              <a:spcPct val="35000"/>
            </a:spcAft>
          </a:pPr>
          <a:r>
            <a:rPr lang="en-US" sz="2000" kern="1200" dirty="0" smtClean="0"/>
            <a:t> Pounds of Coal</a:t>
          </a:r>
        </a:p>
        <a:p>
          <a:pPr lvl="0" algn="ctr" defTabSz="889000">
            <a:lnSpc>
              <a:spcPct val="90000"/>
            </a:lnSpc>
            <a:spcBef>
              <a:spcPct val="0"/>
            </a:spcBef>
            <a:spcAft>
              <a:spcPct val="35000"/>
            </a:spcAft>
          </a:pPr>
          <a:endParaRPr lang="en-US" sz="2000" kern="1200" dirty="0" smtClean="0"/>
        </a:p>
        <a:p>
          <a:pPr lvl="0" algn="ctr" defTabSz="889000">
            <a:lnSpc>
              <a:spcPct val="90000"/>
            </a:lnSpc>
            <a:spcBef>
              <a:spcPct val="0"/>
            </a:spcBef>
            <a:spcAft>
              <a:spcPct val="35000"/>
            </a:spcAft>
          </a:pPr>
          <a:endParaRPr lang="en-US" sz="2000" kern="1200" dirty="0" smtClean="0"/>
        </a:p>
      </dsp:txBody>
      <dsp:txXfrm>
        <a:off x="2736453" y="2167466"/>
        <a:ext cx="2655093" cy="2167466"/>
      </dsp:txXfrm>
    </dsp:sp>
    <dsp:sp modelId="{52CCC2AB-14D3-44BA-80B1-1A5D11A24EFE}">
      <dsp:nvSpPr>
        <dsp:cNvPr id="0" name=""/>
        <dsp:cNvSpPr/>
      </dsp:nvSpPr>
      <dsp:spPr>
        <a:xfrm>
          <a:off x="3161791" y="325120"/>
          <a:ext cx="1804416" cy="1804416"/>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D56C7B-1732-4743-BB63-214623EDA6E5}">
      <dsp:nvSpPr>
        <dsp:cNvPr id="0" name=""/>
        <dsp:cNvSpPr/>
      </dsp:nvSpPr>
      <dsp:spPr>
        <a:xfrm>
          <a:off x="5472906" y="0"/>
          <a:ext cx="2655093" cy="5418667"/>
        </a:xfrm>
        <a:prstGeom prst="roundRect">
          <a:avLst>
            <a:gd name="adj" fmla="val 10000"/>
          </a:avLst>
        </a:prstGeom>
        <a:solidFill>
          <a:srgbClr val="2D2D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en-US" sz="2000" b="1" kern="1200" dirty="0" smtClean="0"/>
        </a:p>
        <a:p>
          <a:pPr lvl="0" algn="ctr" defTabSz="889000">
            <a:lnSpc>
              <a:spcPct val="90000"/>
            </a:lnSpc>
            <a:spcBef>
              <a:spcPct val="0"/>
            </a:spcBef>
            <a:spcAft>
              <a:spcPct val="35000"/>
            </a:spcAft>
          </a:pPr>
          <a:r>
            <a:rPr lang="en-US" sz="3000" b="1" kern="1200" dirty="0" smtClean="0"/>
            <a:t>4,737,971</a:t>
          </a:r>
          <a:endParaRPr lang="en-US" sz="3000" kern="1200" dirty="0" smtClean="0"/>
        </a:p>
        <a:p>
          <a:pPr lvl="0" algn="ctr" defTabSz="889000">
            <a:lnSpc>
              <a:spcPct val="90000"/>
            </a:lnSpc>
            <a:spcBef>
              <a:spcPct val="0"/>
            </a:spcBef>
            <a:spcAft>
              <a:spcPct val="35000"/>
            </a:spcAft>
          </a:pPr>
          <a:r>
            <a:rPr lang="en-US" sz="2000" kern="1200" dirty="0" smtClean="0"/>
            <a:t>Miles Driven</a:t>
          </a:r>
        </a:p>
        <a:p>
          <a:pPr lvl="0" algn="ctr" defTabSz="889000">
            <a:lnSpc>
              <a:spcPct val="90000"/>
            </a:lnSpc>
            <a:spcBef>
              <a:spcPct val="0"/>
            </a:spcBef>
            <a:spcAft>
              <a:spcPct val="35000"/>
            </a:spcAft>
          </a:pPr>
          <a:r>
            <a:rPr lang="en-US" sz="2000" i="1" kern="1200" dirty="0" smtClean="0"/>
            <a:t>(By a passenger vehicle)</a:t>
          </a:r>
          <a:endParaRPr lang="en-US" sz="2000" i="1" kern="1200" dirty="0"/>
        </a:p>
      </dsp:txBody>
      <dsp:txXfrm>
        <a:off x="5472906" y="2167466"/>
        <a:ext cx="2655093" cy="2167466"/>
      </dsp:txXfrm>
    </dsp:sp>
    <dsp:sp modelId="{6BCEC658-8FDA-4C2C-98FF-EEDAB8270F40}">
      <dsp:nvSpPr>
        <dsp:cNvPr id="0" name=""/>
        <dsp:cNvSpPr/>
      </dsp:nvSpPr>
      <dsp:spPr>
        <a:xfrm>
          <a:off x="5896538" y="325120"/>
          <a:ext cx="1804416" cy="1804416"/>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C6AB3F-B52D-4022-8C6A-8181B53A338C}">
      <dsp:nvSpPr>
        <dsp:cNvPr id="0" name=""/>
        <dsp:cNvSpPr/>
      </dsp:nvSpPr>
      <dsp:spPr>
        <a:xfrm>
          <a:off x="325119" y="4334933"/>
          <a:ext cx="7477760" cy="81280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CDC60-DB60-4841-8982-B9F9E96F3E06}">
      <dsp:nvSpPr>
        <dsp:cNvPr id="0" name=""/>
        <dsp:cNvSpPr/>
      </dsp:nvSpPr>
      <dsp:spPr>
        <a:xfrm>
          <a:off x="0" y="0"/>
          <a:ext cx="2655614" cy="5418667"/>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lvl="0" algn="ctr" defTabSz="1689100">
            <a:lnSpc>
              <a:spcPct val="90000"/>
            </a:lnSpc>
            <a:spcBef>
              <a:spcPct val="0"/>
            </a:spcBef>
            <a:spcAft>
              <a:spcPct val="35000"/>
            </a:spcAft>
          </a:pPr>
          <a:r>
            <a:rPr lang="en-US" sz="3800" b="1" kern="1200" dirty="0" smtClean="0"/>
            <a:t>2,873,000</a:t>
          </a:r>
          <a:r>
            <a:rPr lang="en-US" sz="3800" kern="1200" dirty="0" smtClean="0"/>
            <a:t> Kilowatt Hours</a:t>
          </a:r>
          <a:endParaRPr lang="en-US" sz="3800" kern="1200" dirty="0"/>
        </a:p>
      </dsp:txBody>
      <dsp:txXfrm>
        <a:off x="0" y="2167466"/>
        <a:ext cx="2655614" cy="2167466"/>
      </dsp:txXfrm>
    </dsp:sp>
    <dsp:sp modelId="{87F36E84-95D3-47FE-9F42-C90D475592FB}">
      <dsp:nvSpPr>
        <dsp:cNvPr id="0" name=""/>
        <dsp:cNvSpPr/>
      </dsp:nvSpPr>
      <dsp:spPr>
        <a:xfrm>
          <a:off x="425598" y="325120"/>
          <a:ext cx="1804416" cy="1804416"/>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a:glow rad="228600">
            <a:schemeClr val="accent5">
              <a:satMod val="175000"/>
              <a:alpha val="40000"/>
            </a:schemeClr>
          </a:glow>
        </a:effectLst>
      </dsp:spPr>
      <dsp:style>
        <a:lnRef idx="2">
          <a:scrgbClr r="0" g="0" b="0"/>
        </a:lnRef>
        <a:fillRef idx="1">
          <a:scrgbClr r="0" g="0" b="0"/>
        </a:fillRef>
        <a:effectRef idx="0">
          <a:scrgbClr r="0" g="0" b="0"/>
        </a:effectRef>
        <a:fontRef idx="minor"/>
      </dsp:style>
    </dsp:sp>
    <dsp:sp modelId="{A4C6AB3F-B52D-4022-8C6A-8181B53A338C}">
      <dsp:nvSpPr>
        <dsp:cNvPr id="0" name=""/>
        <dsp:cNvSpPr/>
      </dsp:nvSpPr>
      <dsp:spPr>
        <a:xfrm>
          <a:off x="65301" y="4259034"/>
          <a:ext cx="2443164" cy="81280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drawing1.xml><?xml version="1.0" encoding="utf-8"?>
<c:userShapes xmlns:c="http://schemas.openxmlformats.org/drawingml/2006/chart">
  <cdr:relSizeAnchor xmlns:cdr="http://schemas.openxmlformats.org/drawingml/2006/chartDrawing">
    <cdr:from>
      <cdr:x>0.02147</cdr:x>
      <cdr:y>0.9749</cdr:y>
    </cdr:from>
    <cdr:to>
      <cdr:x>0.19723</cdr:x>
      <cdr:y>0.99614</cdr:y>
    </cdr:to>
    <cdr:sp macro="" textlink="">
      <cdr:nvSpPr>
        <cdr:cNvPr id="2" name="TextBox 1"/>
        <cdr:cNvSpPr txBox="1"/>
      </cdr:nvSpPr>
      <cdr:spPr>
        <a:xfrm xmlns:a="http://schemas.openxmlformats.org/drawingml/2006/main">
          <a:off x="173602" y="3879133"/>
          <a:ext cx="1421069" cy="844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808EA-B749-4633-9A87-C2B611B0E69E}" type="datetimeFigureOut">
              <a:rPr lang="en-US" smtClean="0"/>
              <a:t>2/16/2017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FD0CC-AD40-4429-8939-B4DD0C2F72CC}" type="slidenum">
              <a:rPr lang="en-US" smtClean="0"/>
              <a:t>‹#›</a:t>
            </a:fld>
            <a:endParaRPr lang="en-US"/>
          </a:p>
        </p:txBody>
      </p:sp>
    </p:spTree>
    <p:extLst>
      <p:ext uri="{BB962C8B-B14F-4D97-AF65-F5344CB8AC3E}">
        <p14:creationId xmlns:p14="http://schemas.microsoft.com/office/powerpoint/2010/main" val="300942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9</a:t>
            </a:fld>
            <a:endParaRPr lang="en-US"/>
          </a:p>
        </p:txBody>
      </p:sp>
    </p:spTree>
    <p:extLst>
      <p:ext uri="{BB962C8B-B14F-4D97-AF65-F5344CB8AC3E}">
        <p14:creationId xmlns:p14="http://schemas.microsoft.com/office/powerpoint/2010/main" val="2689800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21</a:t>
            </a:fld>
            <a:endParaRPr lang="en-US"/>
          </a:p>
        </p:txBody>
      </p:sp>
    </p:spTree>
    <p:extLst>
      <p:ext uri="{BB962C8B-B14F-4D97-AF65-F5344CB8AC3E}">
        <p14:creationId xmlns:p14="http://schemas.microsoft.com/office/powerpoint/2010/main" val="273017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22</a:t>
            </a:fld>
            <a:endParaRPr lang="en-US"/>
          </a:p>
        </p:txBody>
      </p:sp>
    </p:spTree>
    <p:extLst>
      <p:ext uri="{BB962C8B-B14F-4D97-AF65-F5344CB8AC3E}">
        <p14:creationId xmlns:p14="http://schemas.microsoft.com/office/powerpoint/2010/main" val="270481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23</a:t>
            </a:fld>
            <a:endParaRPr lang="en-US"/>
          </a:p>
        </p:txBody>
      </p:sp>
    </p:spTree>
    <p:extLst>
      <p:ext uri="{BB962C8B-B14F-4D97-AF65-F5344CB8AC3E}">
        <p14:creationId xmlns:p14="http://schemas.microsoft.com/office/powerpoint/2010/main" val="3029451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26</a:t>
            </a:fld>
            <a:endParaRPr lang="en-US"/>
          </a:p>
        </p:txBody>
      </p:sp>
    </p:spTree>
    <p:extLst>
      <p:ext uri="{BB962C8B-B14F-4D97-AF65-F5344CB8AC3E}">
        <p14:creationId xmlns:p14="http://schemas.microsoft.com/office/powerpoint/2010/main" val="194107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32</a:t>
            </a:fld>
            <a:endParaRPr lang="en-US"/>
          </a:p>
        </p:txBody>
      </p:sp>
    </p:spTree>
    <p:extLst>
      <p:ext uri="{BB962C8B-B14F-4D97-AF65-F5344CB8AC3E}">
        <p14:creationId xmlns:p14="http://schemas.microsoft.com/office/powerpoint/2010/main" val="2467732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777F0-23C1-4D4D-8FEB-4DE2E1367A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3253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Progress) </a:t>
            </a:r>
            <a:endParaRPr lang="en-US" dirty="0"/>
          </a:p>
        </p:txBody>
      </p:sp>
      <p:sp>
        <p:nvSpPr>
          <p:cNvPr id="4" name="Slide Number Placeholder 3"/>
          <p:cNvSpPr>
            <a:spLocks noGrp="1"/>
          </p:cNvSpPr>
          <p:nvPr>
            <p:ph type="sldNum" sz="quarter" idx="10"/>
          </p:nvPr>
        </p:nvSpPr>
        <p:spPr/>
        <p:txBody>
          <a:bodyPr/>
          <a:lstStyle/>
          <a:p>
            <a:fld id="{C5E77CB6-590C-4462-BA32-777542CA6766}"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042171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Please copy</a:t>
            </a:r>
            <a:r>
              <a:rPr lang="en-US" baseline="0" dirty="0" smtClean="0"/>
              <a:t> and paste this graphic into slideshow before editing.  Graphic is constructed out of movable pieces.  This is a smart art graphics.  All icons and text are moveable/editable.  Click ‘delete’ after selecting an item or items you wish to remove.  Quantities text can be edited, however at this stage of our project they do not generate the new information automatically, and all numbers and text must be entered by hand. </a:t>
            </a:r>
            <a:endParaRPr lang="en-US" dirty="0"/>
          </a:p>
        </p:txBody>
      </p:sp>
      <p:sp>
        <p:nvSpPr>
          <p:cNvPr id="4" name="Slide Number Placeholder 3"/>
          <p:cNvSpPr>
            <a:spLocks noGrp="1"/>
          </p:cNvSpPr>
          <p:nvPr>
            <p:ph type="sldNum" sz="quarter" idx="10"/>
          </p:nvPr>
        </p:nvSpPr>
        <p:spPr/>
        <p:txBody>
          <a:bodyPr/>
          <a:lstStyle/>
          <a:p>
            <a:fld id="{4A8E87E4-6187-42B7-9E08-E50988B32E91}"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316557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1065BD9-0AC2-41AA-905A-74C6610FF659}" type="slidenum">
              <a:rPr lang="en-US">
                <a:solidFill>
                  <a:prstClr val="black"/>
                </a:solidFill>
                <a:latin typeface="Calibri" panose="020F0502020204030204"/>
              </a:rPr>
              <a:pPr defTabSz="931774">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307078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1065BD9-0AC2-41AA-905A-74C6610FF659}" type="slidenum">
              <a:rPr lang="en-US">
                <a:solidFill>
                  <a:prstClr val="black"/>
                </a:solidFill>
                <a:latin typeface="Calibri" panose="020F0502020204030204"/>
              </a:rPr>
              <a:pPr defTabSz="931774">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314304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10</a:t>
            </a:fld>
            <a:endParaRPr lang="en-US"/>
          </a:p>
        </p:txBody>
      </p:sp>
    </p:spTree>
    <p:extLst>
      <p:ext uri="{BB962C8B-B14F-4D97-AF65-F5344CB8AC3E}">
        <p14:creationId xmlns:p14="http://schemas.microsoft.com/office/powerpoint/2010/main" val="1378009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1065BD9-0AC2-41AA-905A-74C6610FF659}" type="slidenum">
              <a:rPr lang="en-US">
                <a:solidFill>
                  <a:prstClr val="black"/>
                </a:solidFill>
                <a:latin typeface="Calibri" panose="020F0502020204030204"/>
              </a:rPr>
              <a:pPr defTabSz="931774">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2124500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defTabSz="931774">
              <a:defRPr/>
            </a:pPr>
            <a:fld id="{4E9C7516-6B91-4BC4-94DE-E8CDA959E005}" type="slidenum">
              <a:rPr lang="en-US">
                <a:solidFill>
                  <a:prstClr val="black"/>
                </a:solidFill>
                <a:latin typeface="Calibri" panose="020F0502020204030204"/>
              </a:rPr>
              <a:pPr defTabSz="931774">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1134702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Icon and photo frame are moving, editable pieces.  The delete either, simply click and press ‘DELETE’ You may</a:t>
            </a:r>
            <a:r>
              <a:rPr lang="en-US" baseline="0" dirty="0" smtClean="0"/>
              <a:t> also delete photo place holder, text boxes, or titles if you desire. </a:t>
            </a:r>
            <a:endParaRPr lang="en-US" dirty="0"/>
          </a:p>
        </p:txBody>
      </p:sp>
      <p:sp>
        <p:nvSpPr>
          <p:cNvPr id="4" name="Slide Number Placeholder 3"/>
          <p:cNvSpPr>
            <a:spLocks noGrp="1"/>
          </p:cNvSpPr>
          <p:nvPr>
            <p:ph type="sldNum" sz="quarter" idx="10"/>
          </p:nvPr>
        </p:nvSpPr>
        <p:spPr/>
        <p:txBody>
          <a:bodyPr/>
          <a:lstStyle/>
          <a:p>
            <a:fld id="{C5E77CB6-590C-4462-BA32-777542CA6766}"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1021989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Icon and photo frame are moving, editable pieces.  The delete either, simply click and press ‘DELETE’ You may</a:t>
            </a:r>
            <a:r>
              <a:rPr lang="en-US" baseline="0" dirty="0" smtClean="0"/>
              <a:t> also delete photo place holder, text boxes, or titles if you desire. </a:t>
            </a:r>
            <a:endParaRPr lang="en-US" dirty="0"/>
          </a:p>
        </p:txBody>
      </p:sp>
      <p:sp>
        <p:nvSpPr>
          <p:cNvPr id="4" name="Slide Number Placeholder 3"/>
          <p:cNvSpPr>
            <a:spLocks noGrp="1"/>
          </p:cNvSpPr>
          <p:nvPr>
            <p:ph type="sldNum" sz="quarter" idx="10"/>
          </p:nvPr>
        </p:nvSpPr>
        <p:spPr/>
        <p:txBody>
          <a:bodyPr/>
          <a:lstStyle/>
          <a:p>
            <a:fld id="{C5E77CB6-590C-4462-BA32-777542CA6766}"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111950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Icon and photo frame are moving, editable pieces.  The delete either, simply click and press ‘DELETE’ You may</a:t>
            </a:r>
            <a:r>
              <a:rPr lang="en-US" baseline="0" dirty="0" smtClean="0"/>
              <a:t> also delete photo place holder, text boxes, or titles if you desire. </a:t>
            </a:r>
            <a:endParaRPr lang="en-US" dirty="0"/>
          </a:p>
        </p:txBody>
      </p:sp>
      <p:sp>
        <p:nvSpPr>
          <p:cNvPr id="4" name="Slide Number Placeholder 3"/>
          <p:cNvSpPr>
            <a:spLocks noGrp="1"/>
          </p:cNvSpPr>
          <p:nvPr>
            <p:ph type="sldNum" sz="quarter" idx="10"/>
          </p:nvPr>
        </p:nvSpPr>
        <p:spPr/>
        <p:txBody>
          <a:bodyPr/>
          <a:lstStyle/>
          <a:p>
            <a:fld id="{C5E77CB6-590C-4462-BA32-777542CA6766}"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3198665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Icon and photo frame are moving, editable pieces.  The delete either, simply click and press ‘DELETE’ You may</a:t>
            </a:r>
            <a:r>
              <a:rPr lang="en-US" baseline="0" dirty="0" smtClean="0"/>
              <a:t> also delete photo place holder, text boxes, or titles if you desire. </a:t>
            </a:r>
            <a:endParaRPr lang="en-US" dirty="0"/>
          </a:p>
        </p:txBody>
      </p:sp>
      <p:sp>
        <p:nvSpPr>
          <p:cNvPr id="4" name="Slide Number Placeholder 3"/>
          <p:cNvSpPr>
            <a:spLocks noGrp="1"/>
          </p:cNvSpPr>
          <p:nvPr>
            <p:ph type="sldNum" sz="quarter" idx="10"/>
          </p:nvPr>
        </p:nvSpPr>
        <p:spPr/>
        <p:txBody>
          <a:bodyPr/>
          <a:lstStyle/>
          <a:p>
            <a:fld id="{C5E77CB6-590C-4462-BA32-777542CA6766}"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805505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77CB6-590C-4462-BA32-777542CA676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2795420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Please copy</a:t>
            </a:r>
            <a:r>
              <a:rPr lang="en-US" baseline="0" dirty="0" smtClean="0"/>
              <a:t> and paste this graphic into slideshow before editing.  Graphic is constructed out of movable pieces.  This is a smart art graphics.  All icons and text are moveable/editable.  Click ‘delete’ after selecting an item or items you wish to remove.  Quantities text can be edited, however at this stage of our project they do not generate the new information automatically, and all numbers and text must be entered by hand. </a:t>
            </a:r>
            <a:endParaRPr lang="en-US" dirty="0"/>
          </a:p>
        </p:txBody>
      </p:sp>
      <p:sp>
        <p:nvSpPr>
          <p:cNvPr id="4" name="Slide Number Placeholder 3"/>
          <p:cNvSpPr>
            <a:spLocks noGrp="1"/>
          </p:cNvSpPr>
          <p:nvPr>
            <p:ph type="sldNum" sz="quarter" idx="10"/>
          </p:nvPr>
        </p:nvSpPr>
        <p:spPr/>
        <p:txBody>
          <a:bodyPr/>
          <a:lstStyle/>
          <a:p>
            <a:fld id="{4A8E87E4-6187-42B7-9E08-E50988B32E91}"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619018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11065BD9-0AC2-41AA-905A-74C6610FF659}" type="slidenum">
              <a:rPr lang="en-US">
                <a:solidFill>
                  <a:prstClr val="black"/>
                </a:solidFill>
                <a:latin typeface="Calibri" panose="020F0502020204030204"/>
              </a:rPr>
              <a:pPr defTabSz="931774">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1334981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11</a:t>
            </a:fld>
            <a:endParaRPr lang="en-US"/>
          </a:p>
        </p:txBody>
      </p:sp>
    </p:spTree>
    <p:extLst>
      <p:ext uri="{BB962C8B-B14F-4D97-AF65-F5344CB8AC3E}">
        <p14:creationId xmlns:p14="http://schemas.microsoft.com/office/powerpoint/2010/main" val="339893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12</a:t>
            </a:fld>
            <a:endParaRPr lang="en-US"/>
          </a:p>
        </p:txBody>
      </p:sp>
    </p:spTree>
    <p:extLst>
      <p:ext uri="{BB962C8B-B14F-4D97-AF65-F5344CB8AC3E}">
        <p14:creationId xmlns:p14="http://schemas.microsoft.com/office/powerpoint/2010/main" val="135488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13</a:t>
            </a:fld>
            <a:endParaRPr lang="en-US"/>
          </a:p>
        </p:txBody>
      </p:sp>
    </p:spTree>
    <p:extLst>
      <p:ext uri="{BB962C8B-B14F-4D97-AF65-F5344CB8AC3E}">
        <p14:creationId xmlns:p14="http://schemas.microsoft.com/office/powerpoint/2010/main" val="292057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14</a:t>
            </a:fld>
            <a:endParaRPr lang="en-US"/>
          </a:p>
        </p:txBody>
      </p:sp>
    </p:spTree>
    <p:extLst>
      <p:ext uri="{BB962C8B-B14F-4D97-AF65-F5344CB8AC3E}">
        <p14:creationId xmlns:p14="http://schemas.microsoft.com/office/powerpoint/2010/main" val="195188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15</a:t>
            </a:fld>
            <a:endParaRPr lang="en-US"/>
          </a:p>
        </p:txBody>
      </p:sp>
    </p:spTree>
    <p:extLst>
      <p:ext uri="{BB962C8B-B14F-4D97-AF65-F5344CB8AC3E}">
        <p14:creationId xmlns:p14="http://schemas.microsoft.com/office/powerpoint/2010/main" val="1344698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19</a:t>
            </a:fld>
            <a:endParaRPr lang="en-US"/>
          </a:p>
        </p:txBody>
      </p:sp>
    </p:spTree>
    <p:extLst>
      <p:ext uri="{BB962C8B-B14F-4D97-AF65-F5344CB8AC3E}">
        <p14:creationId xmlns:p14="http://schemas.microsoft.com/office/powerpoint/2010/main" val="387637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FD0CC-AD40-4429-8939-B4DD0C2F72CC}" type="slidenum">
              <a:rPr lang="en-US" smtClean="0"/>
              <a:t>20</a:t>
            </a:fld>
            <a:endParaRPr lang="en-US"/>
          </a:p>
        </p:txBody>
      </p:sp>
    </p:spTree>
    <p:extLst>
      <p:ext uri="{BB962C8B-B14F-4D97-AF65-F5344CB8AC3E}">
        <p14:creationId xmlns:p14="http://schemas.microsoft.com/office/powerpoint/2010/main" val="3800763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9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304800"/>
            <a:ext cx="11684000" cy="656590"/>
          </a:xfrm>
        </p:spPr>
        <p:txBody>
          <a:bodyPr/>
          <a:lstStyle>
            <a:lvl1pPr>
              <a:lnSpc>
                <a:spcPts val="4400"/>
              </a:lnSpc>
              <a:defRPr sz="4800" spc="100" baseline="0">
                <a:latin typeface="Franklin Gothic Book" panose="020B05030201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828801"/>
            <a:ext cx="10972800" cy="3977639"/>
          </a:xfrm>
        </p:spPr>
        <p:txBody>
          <a:bodyPr/>
          <a:lstStyle>
            <a:lvl1pPr marL="0" indent="0">
              <a:lnSpc>
                <a:spcPts val="3000"/>
              </a:lnSpc>
              <a:spcBef>
                <a:spcPts val="1200"/>
              </a:spcBef>
              <a:spcAft>
                <a:spcPts val="600"/>
              </a:spcAft>
              <a:buClr>
                <a:schemeClr val="bg1"/>
              </a:buClr>
              <a:buFont typeface="Arial" panose="020B0604020202020204" pitchFamily="34" charset="0"/>
              <a:buChar char="•"/>
              <a:defRPr sz="3200" b="1"/>
            </a:lvl1pPr>
            <a:lvl2pPr marL="742950" indent="-285750">
              <a:lnSpc>
                <a:spcPts val="2500"/>
              </a:lnSpc>
              <a:spcBef>
                <a:spcPts val="600"/>
              </a:spcBef>
              <a:spcAft>
                <a:spcPts val="600"/>
              </a:spcAft>
              <a:buFont typeface="Arial" panose="020B0604020202020204" pitchFamily="34" charset="0"/>
              <a:buChar char="•"/>
              <a:defRPr sz="2800"/>
            </a:lvl2pPr>
            <a:lvl3pPr marL="1143000" indent="-228600">
              <a:lnSpc>
                <a:spcPts val="2200"/>
              </a:lnSpc>
              <a:spcBef>
                <a:spcPts val="600"/>
              </a:spcBef>
              <a:spcAft>
                <a:spcPts val="600"/>
              </a:spcAft>
              <a:buFont typeface="Franklin Gothic Book" panose="020B0503020102020204" pitchFamily="34" charset="0"/>
              <a:buChar char="−"/>
              <a:defRPr/>
            </a:lvl3pPr>
            <a:lvl4pPr marL="1600200" indent="-228600">
              <a:spcBef>
                <a:spcPts val="0"/>
              </a:spcBef>
              <a:spcAft>
                <a:spcPts val="600"/>
              </a:spcAft>
              <a:buFont typeface="Arial" panose="020B0604020202020204" pitchFamily="34" charset="0"/>
              <a:buChar char="•"/>
              <a:defRPr/>
            </a:lvl4pPr>
            <a:lvl5pPr marL="2057400" indent="-228600">
              <a:spcBef>
                <a:spcPts val="0"/>
              </a:spcBef>
              <a:spcAft>
                <a:spcPts val="600"/>
              </a:spcAft>
              <a:buFont typeface="Franklin Gothic Book" panose="020B05030201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45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7C88E-8FB3-472D-9E17-D788BFE5BB3E}" type="datetimeFigureOut">
              <a:rPr lang="en-US" smtClean="0">
                <a:solidFill>
                  <a:prstClr val="black"/>
                </a:solidFill>
              </a:rPr>
              <a:pPr/>
              <a:t>2/16/2017</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328888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91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ext Placeholder 38"/>
          <p:cNvSpPr>
            <a:spLocks noGrp="1"/>
          </p:cNvSpPr>
          <p:nvPr>
            <p:ph type="body" sz="quarter" idx="12" hasCustomPrompt="1"/>
          </p:nvPr>
        </p:nvSpPr>
        <p:spPr>
          <a:xfrm rot="16200000">
            <a:off x="-1907347" y="2476905"/>
            <a:ext cx="5091907" cy="392095"/>
          </a:xfrm>
          <a:prstGeom prst="rect">
            <a:avLst/>
          </a:prstGeom>
        </p:spPr>
        <p:txBody>
          <a:bodyPr/>
          <a:lstStyle>
            <a:lvl1pPr marL="0" indent="0">
              <a:buNone/>
              <a:defRPr sz="2000" b="1" baseline="0">
                <a:solidFill>
                  <a:schemeClr val="bg1"/>
                </a:solidFill>
              </a:defRPr>
            </a:lvl1pPr>
            <a:lvl5pPr>
              <a:defRPr/>
            </a:lvl5pPr>
          </a:lstStyle>
          <a:p>
            <a:pPr lvl="0"/>
            <a:r>
              <a:rPr lang="en-US" dirty="0" smtClean="0"/>
              <a:t>ENTER DATE HERE</a:t>
            </a:r>
            <a:endParaRPr lang="en-US" dirty="0"/>
          </a:p>
        </p:txBody>
      </p:sp>
    </p:spTree>
    <p:extLst>
      <p:ext uri="{BB962C8B-B14F-4D97-AF65-F5344CB8AC3E}">
        <p14:creationId xmlns:p14="http://schemas.microsoft.com/office/powerpoint/2010/main" val="1476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D17707-F831-42DF-8092-E440FF1B5C4D}" type="datetimeFigureOut">
              <a:rPr lang="en-US" smtClean="0">
                <a:solidFill>
                  <a:prstClr val="black">
                    <a:tint val="75000"/>
                  </a:prstClr>
                </a:solidFill>
              </a:rPr>
              <a:pPr/>
              <a:t>2/16/2017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D0B560A-86D0-41E2-A0BC-5B4BDA828B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4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Content Placeholder 10"/>
          <p:cNvSpPr>
            <a:spLocks noGrp="1"/>
          </p:cNvSpPr>
          <p:nvPr>
            <p:ph sz="quarter" idx="11"/>
          </p:nvPr>
        </p:nvSpPr>
        <p:spPr>
          <a:xfrm>
            <a:off x="4254500" y="1727200"/>
            <a:ext cx="7937500" cy="5130800"/>
          </a:xfrm>
          <a:prstGeom prst="rect">
            <a:avLst/>
          </a:prstGeom>
        </p:spPr>
        <p:txBody>
          <a:bodyPr/>
          <a:lstStyle>
            <a:lvl1pPr marL="0" indent="0">
              <a:buNone/>
              <a:defRPr/>
            </a:lvl1pPr>
          </a:lstStyle>
          <a:p>
            <a:pPr lvl="0"/>
            <a:endParaRPr lang="en-US" dirty="0"/>
          </a:p>
        </p:txBody>
      </p:sp>
      <p:sp>
        <p:nvSpPr>
          <p:cNvPr id="12" name="Rectangle 11"/>
          <p:cNvSpPr/>
          <p:nvPr userDrawn="1"/>
        </p:nvSpPr>
        <p:spPr>
          <a:xfrm>
            <a:off x="4273420" y="1758486"/>
            <a:ext cx="7918580" cy="50995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 Placeholder 20"/>
          <p:cNvSpPr>
            <a:spLocks noGrp="1"/>
          </p:cNvSpPr>
          <p:nvPr>
            <p:ph type="body" sz="quarter" idx="15" hasCustomPrompt="1"/>
          </p:nvPr>
        </p:nvSpPr>
        <p:spPr>
          <a:xfrm>
            <a:off x="4559300" y="927100"/>
            <a:ext cx="5715000" cy="622300"/>
          </a:xfrm>
          <a:prstGeom prst="rect">
            <a:avLst/>
          </a:prstGeom>
        </p:spPr>
        <p:txBody>
          <a:bodyPr/>
          <a:lstStyle>
            <a:lvl1pPr marL="0" indent="0">
              <a:buNone/>
              <a:defRPr sz="3600" b="1" baseline="0">
                <a:solidFill>
                  <a:schemeClr val="bg1"/>
                </a:solidFill>
              </a:defRPr>
            </a:lvl1pPr>
          </a:lstStyle>
          <a:p>
            <a:pPr lvl="0"/>
            <a:r>
              <a:rPr lang="en-US" dirty="0" smtClean="0"/>
              <a:t>BIOSOLID REUSE</a:t>
            </a:r>
            <a:endParaRPr lang="en-US" dirty="0"/>
          </a:p>
        </p:txBody>
      </p:sp>
      <p:sp>
        <p:nvSpPr>
          <p:cNvPr id="23" name="Text Placeholder 22"/>
          <p:cNvSpPr>
            <a:spLocks noGrp="1"/>
          </p:cNvSpPr>
          <p:nvPr>
            <p:ph type="body" sz="quarter" idx="16" hasCustomPrompt="1"/>
          </p:nvPr>
        </p:nvSpPr>
        <p:spPr>
          <a:xfrm>
            <a:off x="4559300" y="1854200"/>
            <a:ext cx="7416800" cy="584200"/>
          </a:xfrm>
          <a:prstGeom prst="rect">
            <a:avLst/>
          </a:prstGeom>
        </p:spPr>
        <p:txBody>
          <a:bodyPr/>
          <a:lstStyle>
            <a:lvl1pPr marL="0" indent="0">
              <a:buNone/>
              <a:defRPr sz="3200" b="1" baseline="0">
                <a:solidFill>
                  <a:schemeClr val="bg1"/>
                </a:solidFill>
              </a:defRPr>
            </a:lvl1pPr>
          </a:lstStyle>
          <a:p>
            <a:pPr lvl="0"/>
            <a:r>
              <a:rPr lang="en-US" dirty="0" smtClean="0"/>
              <a:t>Optional Text Box</a:t>
            </a:r>
            <a:endParaRPr lang="en-US" dirty="0"/>
          </a:p>
        </p:txBody>
      </p:sp>
      <p:sp>
        <p:nvSpPr>
          <p:cNvPr id="25" name="Text Placeholder 24"/>
          <p:cNvSpPr>
            <a:spLocks noGrp="1"/>
          </p:cNvSpPr>
          <p:nvPr>
            <p:ph type="body" sz="quarter" idx="17" hasCustomPrompt="1"/>
          </p:nvPr>
        </p:nvSpPr>
        <p:spPr>
          <a:xfrm>
            <a:off x="4559300" y="2438400"/>
            <a:ext cx="7416800" cy="4191000"/>
          </a:xfrm>
          <a:prstGeom prst="rect">
            <a:avLst/>
          </a:prstGeom>
        </p:spPr>
        <p:txBody>
          <a:bodyPr/>
          <a:lstStyle>
            <a:lvl1pPr marL="0" indent="0">
              <a:buNone/>
              <a:defRPr sz="1800" baseline="0">
                <a:solidFill>
                  <a:schemeClr val="bg1"/>
                </a:solidFill>
              </a:defRPr>
            </a:lvl1pPr>
          </a:lstStyle>
          <a:p>
            <a:pPr lvl="0"/>
            <a:r>
              <a:rPr lang="en-US" dirty="0" smtClean="0"/>
              <a:t>Insert Slide Text Here.</a:t>
            </a:r>
            <a:endParaRPr lang="en-US" dirty="0"/>
          </a:p>
        </p:txBody>
      </p:sp>
      <p:sp>
        <p:nvSpPr>
          <p:cNvPr id="28" name="Picture Placeholder 27"/>
          <p:cNvSpPr>
            <a:spLocks noGrp="1"/>
          </p:cNvSpPr>
          <p:nvPr>
            <p:ph type="pic" sz="quarter" idx="18" hasCustomPrompt="1"/>
          </p:nvPr>
        </p:nvSpPr>
        <p:spPr>
          <a:xfrm>
            <a:off x="427038" y="2106613"/>
            <a:ext cx="3368675" cy="4403725"/>
          </a:xfrm>
          <a:prstGeom prst="rect">
            <a:avLst/>
          </a:prstGeom>
        </p:spPr>
        <p:txBody>
          <a:bodyPr/>
          <a:lstStyle>
            <a:lvl1pPr marL="0" indent="0">
              <a:buNone/>
              <a:defRPr sz="1800" i="0">
                <a:solidFill>
                  <a:schemeClr val="bg2">
                    <a:lumMod val="50000"/>
                  </a:schemeClr>
                </a:solidFill>
              </a:defRPr>
            </a:lvl1pPr>
          </a:lstStyle>
          <a:p>
            <a:r>
              <a:rPr lang="en-US" dirty="0" smtClean="0"/>
              <a:t>Picture</a:t>
            </a:r>
            <a:endParaRPr lang="en-US" dirty="0"/>
          </a:p>
        </p:txBody>
      </p:sp>
    </p:spTree>
    <p:extLst>
      <p:ext uri="{BB962C8B-B14F-4D97-AF65-F5344CB8AC3E}">
        <p14:creationId xmlns:p14="http://schemas.microsoft.com/office/powerpoint/2010/main" val="67100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8" name="Rectangle 17"/>
          <p:cNvSpPr/>
          <p:nvPr userDrawn="1"/>
        </p:nvSpPr>
        <p:spPr>
          <a:xfrm>
            <a:off x="252574" y="4065224"/>
            <a:ext cx="11788861" cy="26109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 Placeholder 25"/>
          <p:cNvSpPr>
            <a:spLocks noGrp="1"/>
          </p:cNvSpPr>
          <p:nvPr>
            <p:ph type="body" sz="quarter" idx="10" hasCustomPrompt="1"/>
          </p:nvPr>
        </p:nvSpPr>
        <p:spPr>
          <a:xfrm>
            <a:off x="2842352" y="4199722"/>
            <a:ext cx="5562600" cy="575478"/>
          </a:xfrm>
          <a:prstGeom prst="rect">
            <a:avLst/>
          </a:prstGeom>
        </p:spPr>
        <p:txBody>
          <a:bodyPr/>
          <a:lstStyle>
            <a:lvl1pPr marL="0" indent="0">
              <a:buNone/>
              <a:defRPr sz="3200" b="1" baseline="0">
                <a:solidFill>
                  <a:schemeClr val="bg1"/>
                </a:solidFill>
              </a:defRPr>
            </a:lvl1pPr>
          </a:lstStyle>
          <a:p>
            <a:pPr lvl="0"/>
            <a:r>
              <a:rPr lang="en-US" dirty="0" smtClean="0"/>
              <a:t>Enter Text Here</a:t>
            </a:r>
            <a:endParaRPr lang="en-US" dirty="0"/>
          </a:p>
        </p:txBody>
      </p:sp>
      <p:sp>
        <p:nvSpPr>
          <p:cNvPr id="28" name="Text Placeholder 27"/>
          <p:cNvSpPr>
            <a:spLocks noGrp="1"/>
          </p:cNvSpPr>
          <p:nvPr>
            <p:ph type="body" sz="quarter" idx="11" hasCustomPrompt="1"/>
          </p:nvPr>
        </p:nvSpPr>
        <p:spPr>
          <a:xfrm>
            <a:off x="2841625" y="4775200"/>
            <a:ext cx="8994775" cy="1765300"/>
          </a:xfrm>
          <a:prstGeom prst="rect">
            <a:avLst/>
          </a:prstGeom>
        </p:spPr>
        <p:txBody>
          <a:bodyPr/>
          <a:lstStyle>
            <a:lvl1pPr marL="0" indent="0">
              <a:buNone/>
              <a:defRPr sz="1800" baseline="0">
                <a:solidFill>
                  <a:schemeClr val="bg1"/>
                </a:solidFill>
              </a:defRPr>
            </a:lvl1pPr>
          </a:lstStyle>
          <a:p>
            <a:pPr lvl="0"/>
            <a:r>
              <a:rPr lang="en-US" dirty="0" smtClean="0"/>
              <a:t>Enter Slide Text Here.</a:t>
            </a:r>
            <a:endParaRPr lang="en-US" dirty="0"/>
          </a:p>
        </p:txBody>
      </p:sp>
      <p:sp>
        <p:nvSpPr>
          <p:cNvPr id="30" name="Text Placeholder 29"/>
          <p:cNvSpPr>
            <a:spLocks noGrp="1"/>
          </p:cNvSpPr>
          <p:nvPr>
            <p:ph type="body" sz="quarter" idx="12" hasCustomPrompt="1"/>
          </p:nvPr>
        </p:nvSpPr>
        <p:spPr>
          <a:xfrm>
            <a:off x="152400" y="190500"/>
            <a:ext cx="7975600" cy="457200"/>
          </a:xfrm>
          <a:prstGeom prst="rect">
            <a:avLst/>
          </a:prstGeom>
        </p:spPr>
        <p:txBody>
          <a:bodyPr/>
          <a:lstStyle>
            <a:lvl1pPr marL="0" indent="0">
              <a:buNone/>
              <a:defRPr sz="3200" b="1" baseline="0">
                <a:solidFill>
                  <a:schemeClr val="bg1"/>
                </a:solidFill>
              </a:defRPr>
            </a:lvl1pPr>
          </a:lstStyle>
          <a:p>
            <a:pPr lvl="0"/>
            <a:r>
              <a:rPr lang="en-US" dirty="0" smtClean="0"/>
              <a:t>SLIDE TITLE</a:t>
            </a:r>
            <a:endParaRPr lang="en-US" dirty="0"/>
          </a:p>
        </p:txBody>
      </p:sp>
      <p:sp>
        <p:nvSpPr>
          <p:cNvPr id="36" name="Picture Placeholder 35"/>
          <p:cNvSpPr>
            <a:spLocks noGrp="1"/>
          </p:cNvSpPr>
          <p:nvPr>
            <p:ph type="pic" sz="quarter" idx="13" hasCustomPrompt="1"/>
          </p:nvPr>
        </p:nvSpPr>
        <p:spPr>
          <a:xfrm>
            <a:off x="252413" y="941388"/>
            <a:ext cx="5800725" cy="2847975"/>
          </a:xfrm>
          <a:prstGeom prst="rect">
            <a:avLst/>
          </a:prstGeom>
        </p:spPr>
        <p:txBody>
          <a:bodyPr/>
          <a:lstStyle>
            <a:lvl1pPr marL="0" indent="0">
              <a:buNone/>
              <a:defRPr sz="1800" i="1">
                <a:solidFill>
                  <a:schemeClr val="tx1">
                    <a:lumMod val="50000"/>
                    <a:lumOff val="50000"/>
                  </a:schemeClr>
                </a:solidFill>
              </a:defRPr>
            </a:lvl1pPr>
          </a:lstStyle>
          <a:p>
            <a:r>
              <a:rPr lang="en-US" dirty="0" smtClean="0"/>
              <a:t>Picture</a:t>
            </a:r>
            <a:endParaRPr lang="en-US" dirty="0"/>
          </a:p>
        </p:txBody>
      </p:sp>
      <p:sp>
        <p:nvSpPr>
          <p:cNvPr id="37" name="Picture Placeholder 35"/>
          <p:cNvSpPr>
            <a:spLocks noGrp="1"/>
          </p:cNvSpPr>
          <p:nvPr>
            <p:ph type="pic" sz="quarter" idx="14" hasCustomPrompt="1"/>
          </p:nvPr>
        </p:nvSpPr>
        <p:spPr>
          <a:xfrm>
            <a:off x="6229408" y="929510"/>
            <a:ext cx="5800725" cy="2847975"/>
          </a:xfrm>
          <a:prstGeom prst="rect">
            <a:avLst/>
          </a:prstGeom>
        </p:spPr>
        <p:txBody>
          <a:bodyPr/>
          <a:lstStyle>
            <a:lvl1pPr marL="0" indent="0">
              <a:buNone/>
              <a:defRPr sz="1800" i="1">
                <a:solidFill>
                  <a:schemeClr val="tx1">
                    <a:lumMod val="50000"/>
                    <a:lumOff val="50000"/>
                  </a:schemeClr>
                </a:solidFill>
              </a:defRPr>
            </a:lvl1pPr>
          </a:lstStyle>
          <a:p>
            <a:r>
              <a:rPr lang="en-US" dirty="0" smtClean="0"/>
              <a:t>Picture</a:t>
            </a:r>
            <a:endParaRPr lang="en-US" dirty="0"/>
          </a:p>
        </p:txBody>
      </p:sp>
    </p:spTree>
    <p:extLst>
      <p:ext uri="{BB962C8B-B14F-4D97-AF65-F5344CB8AC3E}">
        <p14:creationId xmlns:p14="http://schemas.microsoft.com/office/powerpoint/2010/main" val="200475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65912" y="57240"/>
            <a:ext cx="2721288" cy="1771561"/>
          </a:xfrm>
          <a:prstGeom prst="rect">
            <a:avLst/>
          </a:prstGeom>
        </p:spPr>
      </p:pic>
      <p:sp>
        <p:nvSpPr>
          <p:cNvPr id="2" name="Title 1"/>
          <p:cNvSpPr>
            <a:spLocks noGrp="1"/>
          </p:cNvSpPr>
          <p:nvPr>
            <p:ph type="title"/>
          </p:nvPr>
        </p:nvSpPr>
        <p:spPr>
          <a:xfrm>
            <a:off x="609600" y="208788"/>
            <a:ext cx="10972800" cy="1143000"/>
          </a:xfrm>
        </p:spPr>
        <p:txBody>
          <a:bodyPr>
            <a:normAutofit/>
          </a:bodyPr>
          <a:lstStyle>
            <a:lvl1pPr>
              <a:defRPr sz="5400" b="1"/>
            </a:lvl1pPr>
          </a:lstStyle>
          <a:p>
            <a:r>
              <a:rPr kumimoji="0" lang="en-US" dirty="0" smtClean="0"/>
              <a:t>Click to edit Master title style</a:t>
            </a:r>
            <a:endParaRPr kumimoji="0" lang="en-US" dirty="0"/>
          </a:p>
        </p:txBody>
      </p:sp>
      <p:sp>
        <p:nvSpPr>
          <p:cNvPr id="10" name="Content Placeholder 2"/>
          <p:cNvSpPr>
            <a:spLocks noGrp="1"/>
          </p:cNvSpPr>
          <p:nvPr>
            <p:ph idx="10"/>
          </p:nvPr>
        </p:nvSpPr>
        <p:spPr>
          <a:xfrm>
            <a:off x="609600" y="1828801"/>
            <a:ext cx="5384800" cy="4892675"/>
          </a:xfrm>
        </p:spPr>
        <p:txBody>
          <a:bodyPr/>
          <a:lstStyle>
            <a:lvl1pPr marL="457200" indent="-457200">
              <a:lnSpc>
                <a:spcPts val="3000"/>
              </a:lnSpc>
              <a:spcBef>
                <a:spcPts val="1200"/>
              </a:spcBef>
              <a:spcAft>
                <a:spcPts val="600"/>
              </a:spcAft>
              <a:buClr>
                <a:schemeClr val="bg1"/>
              </a:buClr>
              <a:buFont typeface="Arial" panose="020B0604020202020204" pitchFamily="34" charset="0"/>
              <a:buChar char="•"/>
              <a:defRPr sz="3200" b="1"/>
            </a:lvl1pPr>
            <a:lvl2pPr marL="742950" indent="-285750">
              <a:lnSpc>
                <a:spcPts val="2500"/>
              </a:lnSpc>
              <a:spcBef>
                <a:spcPts val="600"/>
              </a:spcBef>
              <a:spcAft>
                <a:spcPts val="600"/>
              </a:spcAft>
              <a:buClr>
                <a:schemeClr val="tx2"/>
              </a:buClr>
              <a:buFont typeface="Arial" panose="020B0604020202020204" pitchFamily="34" charset="0"/>
              <a:buChar char="•"/>
              <a:defRPr sz="2800"/>
            </a:lvl2pPr>
            <a:lvl3pPr marL="1143000" indent="-228600">
              <a:lnSpc>
                <a:spcPts val="2200"/>
              </a:lnSpc>
              <a:spcBef>
                <a:spcPts val="600"/>
              </a:spcBef>
              <a:spcAft>
                <a:spcPts val="600"/>
              </a:spcAft>
              <a:buClr>
                <a:schemeClr val="tx2"/>
              </a:buClr>
              <a:buFont typeface="Franklin Gothic Book" panose="020B0503020102020204" pitchFamily="34" charset="0"/>
              <a:buChar char="−"/>
              <a:defRPr/>
            </a:lvl3pPr>
            <a:lvl4pPr marL="1600200" indent="-228600">
              <a:spcBef>
                <a:spcPts val="0"/>
              </a:spcBef>
              <a:spcAft>
                <a:spcPts val="600"/>
              </a:spcAft>
              <a:buClr>
                <a:schemeClr val="tx2"/>
              </a:buClr>
              <a:buFont typeface="Arial" panose="020B0604020202020204" pitchFamily="34" charset="0"/>
              <a:buChar char="•"/>
              <a:defRPr/>
            </a:lvl4pPr>
            <a:lvl5pPr marL="2057400" indent="-228600">
              <a:spcBef>
                <a:spcPts val="0"/>
              </a:spcBef>
              <a:spcAft>
                <a:spcPts val="600"/>
              </a:spcAft>
              <a:buClr>
                <a:schemeClr val="tx2"/>
              </a:buClr>
              <a:buFont typeface="Franklin Gothic Book" panose="020B05030201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1"/>
          </p:nvPr>
        </p:nvSpPr>
        <p:spPr>
          <a:xfrm>
            <a:off x="6197600" y="1828801"/>
            <a:ext cx="5384800" cy="4892675"/>
          </a:xfrm>
        </p:spPr>
        <p:txBody>
          <a:bodyPr/>
          <a:lstStyle>
            <a:lvl1pPr marL="457200" indent="-457200">
              <a:lnSpc>
                <a:spcPts val="3000"/>
              </a:lnSpc>
              <a:spcBef>
                <a:spcPts val="1200"/>
              </a:spcBef>
              <a:spcAft>
                <a:spcPts val="600"/>
              </a:spcAft>
              <a:buClr>
                <a:schemeClr val="bg1"/>
              </a:buClr>
              <a:buFont typeface="Arial" panose="020B0604020202020204" pitchFamily="34" charset="0"/>
              <a:buChar char="•"/>
              <a:defRPr sz="3200" b="1"/>
            </a:lvl1pPr>
            <a:lvl2pPr marL="742950" indent="-285750">
              <a:lnSpc>
                <a:spcPts val="2500"/>
              </a:lnSpc>
              <a:spcBef>
                <a:spcPts val="600"/>
              </a:spcBef>
              <a:spcAft>
                <a:spcPts val="600"/>
              </a:spcAft>
              <a:buClr>
                <a:schemeClr val="tx2"/>
              </a:buClr>
              <a:buFont typeface="Arial" panose="020B0604020202020204" pitchFamily="34" charset="0"/>
              <a:buChar char="•"/>
              <a:defRPr sz="2800"/>
            </a:lvl2pPr>
            <a:lvl3pPr marL="1143000" indent="-228600">
              <a:lnSpc>
                <a:spcPts val="2200"/>
              </a:lnSpc>
              <a:spcBef>
                <a:spcPts val="600"/>
              </a:spcBef>
              <a:spcAft>
                <a:spcPts val="600"/>
              </a:spcAft>
              <a:buClr>
                <a:schemeClr val="tx2"/>
              </a:buClr>
              <a:buFont typeface="Franklin Gothic Book" panose="020B0503020102020204" pitchFamily="34" charset="0"/>
              <a:buChar char="−"/>
              <a:defRPr/>
            </a:lvl3pPr>
            <a:lvl4pPr marL="1600200" indent="-228600">
              <a:spcBef>
                <a:spcPts val="0"/>
              </a:spcBef>
              <a:spcAft>
                <a:spcPts val="600"/>
              </a:spcAft>
              <a:buClr>
                <a:schemeClr val="tx2"/>
              </a:buClr>
              <a:buFont typeface="Arial" panose="020B0604020202020204" pitchFamily="34" charset="0"/>
              <a:buChar char="•"/>
              <a:defRPr/>
            </a:lvl4pPr>
            <a:lvl5pPr marL="2057400" indent="-228600">
              <a:spcBef>
                <a:spcPts val="0"/>
              </a:spcBef>
              <a:spcAft>
                <a:spcPts val="600"/>
              </a:spcAft>
              <a:buClr>
                <a:schemeClr val="tx2"/>
              </a:buClr>
              <a:buFont typeface="Franklin Gothic Book" panose="020B05030201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443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duotone>
              <a:schemeClr val="bg1">
                <a:shade val="90000"/>
                <a:satMod val="150000"/>
              </a:schemeClr>
              <a:schemeClr val="bg1">
                <a:tint val="88000"/>
                <a:satMod val="150000"/>
              </a:schemeClr>
            </a:duotone>
          </a:blip>
          <a:srcRect/>
          <a:tile tx="0" ty="0" sx="65000" sy="65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828801"/>
            <a:ext cx="10972800" cy="4892675"/>
          </a:xfrm>
        </p:spPr>
        <p:txBody>
          <a:bodyPr/>
          <a:lstStyle>
            <a:lvl1pPr marL="457200" indent="-457200">
              <a:lnSpc>
                <a:spcPts val="3000"/>
              </a:lnSpc>
              <a:spcBef>
                <a:spcPts val="1800"/>
              </a:spcBef>
              <a:spcAft>
                <a:spcPts val="600"/>
              </a:spcAft>
              <a:buClr>
                <a:schemeClr val="bg1"/>
              </a:buClr>
              <a:buFont typeface="Arial" panose="020B0604020202020204" pitchFamily="34" charset="0"/>
              <a:buChar char="•"/>
              <a:defRPr sz="3200" b="1"/>
            </a:lvl1pPr>
            <a:lvl2pPr marL="742950" indent="-285750">
              <a:lnSpc>
                <a:spcPts val="2500"/>
              </a:lnSpc>
              <a:spcBef>
                <a:spcPts val="600"/>
              </a:spcBef>
              <a:spcAft>
                <a:spcPts val="600"/>
              </a:spcAft>
              <a:buClr>
                <a:schemeClr val="tx2"/>
              </a:buClr>
              <a:buFont typeface="Arial" panose="020B0604020202020204" pitchFamily="34" charset="0"/>
              <a:buChar char="•"/>
              <a:defRPr sz="2800"/>
            </a:lvl2pPr>
            <a:lvl3pPr marL="1143000" indent="-228600">
              <a:lnSpc>
                <a:spcPts val="2200"/>
              </a:lnSpc>
              <a:spcBef>
                <a:spcPts val="600"/>
              </a:spcBef>
              <a:spcAft>
                <a:spcPts val="600"/>
              </a:spcAft>
              <a:buClr>
                <a:schemeClr val="tx2"/>
              </a:buClr>
              <a:buFont typeface="Franklin Gothic Book" panose="020B0503020102020204" pitchFamily="34" charset="0"/>
              <a:buChar char="−"/>
              <a:defRPr/>
            </a:lvl3pPr>
            <a:lvl4pPr marL="1600200" indent="-228600">
              <a:spcBef>
                <a:spcPts val="0"/>
              </a:spcBef>
              <a:spcAft>
                <a:spcPts val="600"/>
              </a:spcAft>
              <a:buClr>
                <a:schemeClr val="tx2"/>
              </a:buClr>
              <a:buFont typeface="Arial" panose="020B0604020202020204" pitchFamily="34" charset="0"/>
              <a:buChar char="•"/>
              <a:defRPr/>
            </a:lvl4pPr>
            <a:lvl5pPr marL="2057400" indent="-228600">
              <a:spcBef>
                <a:spcPts val="0"/>
              </a:spcBef>
              <a:spcAft>
                <a:spcPts val="600"/>
              </a:spcAft>
              <a:buClr>
                <a:schemeClr val="tx2"/>
              </a:buClr>
              <a:buFont typeface="Franklin Gothic Book" panose="020B0503020102020204" pitchFamily="34" charset="0"/>
              <a:buChar cha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a:xfrm>
            <a:off x="609600" y="155448"/>
            <a:ext cx="8473440" cy="1143000"/>
          </a:xfrm>
        </p:spPr>
        <p:txBody>
          <a:bodyPr>
            <a:normAutofit/>
          </a:bodyPr>
          <a:lstStyle>
            <a:lvl1pPr>
              <a:defRPr sz="5400" b="1"/>
            </a:lvl1pPr>
          </a:lstStyle>
          <a:p>
            <a:r>
              <a:rPr lang="en-US" dirty="0" smtClean="0"/>
              <a:t>Click to edit Master 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65912" y="57240"/>
            <a:ext cx="2721288" cy="1771561"/>
          </a:xfrm>
          <a:prstGeom prst="rect">
            <a:avLst/>
          </a:prstGeom>
        </p:spPr>
      </p:pic>
    </p:spTree>
    <p:extLst>
      <p:ext uri="{BB962C8B-B14F-4D97-AF65-F5344CB8AC3E}">
        <p14:creationId xmlns:p14="http://schemas.microsoft.com/office/powerpoint/2010/main" val="398900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12190572" cy="6858000"/>
          </a:xfrm>
          <a:prstGeom prst="rect">
            <a:avLst/>
          </a:prstGeom>
        </p:spPr>
      </p:pic>
      <p:sp>
        <p:nvSpPr>
          <p:cNvPr id="2" name="Title 1"/>
          <p:cNvSpPr>
            <a:spLocks noGrp="1"/>
          </p:cNvSpPr>
          <p:nvPr>
            <p:ph type="ctrTitle" hasCustomPrompt="1"/>
          </p:nvPr>
        </p:nvSpPr>
        <p:spPr>
          <a:xfrm>
            <a:off x="1320800" y="3406776"/>
            <a:ext cx="9550400" cy="1470025"/>
          </a:xfrm>
        </p:spPr>
        <p:txBody>
          <a:bodyPr/>
          <a:lstStyle>
            <a:lvl1pPr algn="ctr">
              <a:defRPr baseline="0">
                <a:solidFill>
                  <a:schemeClr val="tx2">
                    <a:lumMod val="50000"/>
                  </a:schemeClr>
                </a:solidFill>
              </a:defRPr>
            </a:lvl1pPr>
          </a:lstStyle>
          <a:p>
            <a:r>
              <a:rPr lang="en-US" dirty="0" smtClean="0"/>
              <a:t>Title Here</a:t>
            </a:r>
            <a:endParaRPr lang="en-US" dirty="0"/>
          </a:p>
        </p:txBody>
      </p:sp>
      <p:sp>
        <p:nvSpPr>
          <p:cNvPr id="3" name="Subtitle 2"/>
          <p:cNvSpPr>
            <a:spLocks noGrp="1"/>
          </p:cNvSpPr>
          <p:nvPr>
            <p:ph type="subTitle" idx="1" hasCustomPrompt="1"/>
          </p:nvPr>
        </p:nvSpPr>
        <p:spPr>
          <a:xfrm>
            <a:off x="1828799" y="5029200"/>
            <a:ext cx="8534400" cy="762000"/>
          </a:xfrm>
        </p:spPr>
        <p:txBody>
          <a:bodyPr>
            <a:normAutofit/>
          </a:bodyPr>
          <a:lstStyle>
            <a:lvl1pPr marL="0" indent="0" algn="ctr">
              <a:buNone/>
              <a:defRPr sz="2400" i="1">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20 November 2015</a:t>
            </a:r>
            <a:endParaRPr lang="en-US" dirty="0"/>
          </a:p>
        </p:txBody>
      </p:sp>
      <p:sp>
        <p:nvSpPr>
          <p:cNvPr id="4" name="Date Placeholder 3"/>
          <p:cNvSpPr>
            <a:spLocks noGrp="1"/>
          </p:cNvSpPr>
          <p:nvPr>
            <p:ph type="dt" sz="half" idx="10"/>
          </p:nvPr>
        </p:nvSpPr>
        <p:spPr/>
        <p:txBody>
          <a:bodyPr/>
          <a:lstStyle/>
          <a:p>
            <a:fld id="{E87A2683-6CD9-4E62-994B-4E8181B87291}" type="datetimeFigureOut">
              <a:rPr lang="en-US" smtClean="0">
                <a:solidFill>
                  <a:prstClr val="black">
                    <a:tint val="75000"/>
                  </a:prstClr>
                </a:solidFill>
              </a:rPr>
              <a:pPr/>
              <a:t>2/16/2017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C06FE0-34CA-45DA-BD55-9D0CBC3853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77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 y="0"/>
            <a:ext cx="12190572" cy="6858000"/>
          </a:xfrm>
          <a:prstGeom prst="rect">
            <a:avLst/>
          </a:prstGeom>
        </p:spPr>
      </p:pic>
      <p:sp>
        <p:nvSpPr>
          <p:cNvPr id="2" name="Title 1"/>
          <p:cNvSpPr>
            <a:spLocks noGrp="1"/>
          </p:cNvSpPr>
          <p:nvPr>
            <p:ph type="ctrTitle" hasCustomPrompt="1"/>
          </p:nvPr>
        </p:nvSpPr>
        <p:spPr>
          <a:xfrm>
            <a:off x="1320800" y="3406776"/>
            <a:ext cx="9550400" cy="1470025"/>
          </a:xfrm>
        </p:spPr>
        <p:txBody>
          <a:bodyPr/>
          <a:lstStyle>
            <a:lvl1pPr algn="ctr">
              <a:defRPr baseline="0">
                <a:solidFill>
                  <a:schemeClr val="tx2">
                    <a:lumMod val="50000"/>
                  </a:schemeClr>
                </a:solidFill>
              </a:defRPr>
            </a:lvl1pPr>
          </a:lstStyle>
          <a:p>
            <a:r>
              <a:rPr lang="en-US" dirty="0" smtClean="0"/>
              <a:t>Title Here</a:t>
            </a:r>
            <a:endParaRPr lang="en-US" dirty="0"/>
          </a:p>
        </p:txBody>
      </p:sp>
      <p:sp>
        <p:nvSpPr>
          <p:cNvPr id="3" name="Subtitle 2"/>
          <p:cNvSpPr>
            <a:spLocks noGrp="1"/>
          </p:cNvSpPr>
          <p:nvPr>
            <p:ph type="subTitle" idx="1" hasCustomPrompt="1"/>
          </p:nvPr>
        </p:nvSpPr>
        <p:spPr>
          <a:xfrm>
            <a:off x="1828799" y="5029200"/>
            <a:ext cx="8534400" cy="762000"/>
          </a:xfrm>
        </p:spPr>
        <p:txBody>
          <a:bodyPr>
            <a:normAutofit/>
          </a:bodyPr>
          <a:lstStyle>
            <a:lvl1pPr marL="0" indent="0" algn="ctr">
              <a:buNone/>
              <a:defRPr sz="2400" i="1">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20 November 2015</a:t>
            </a:r>
            <a:endParaRPr lang="en-US" dirty="0"/>
          </a:p>
        </p:txBody>
      </p:sp>
      <p:sp>
        <p:nvSpPr>
          <p:cNvPr id="4" name="Date Placeholder 3"/>
          <p:cNvSpPr>
            <a:spLocks noGrp="1"/>
          </p:cNvSpPr>
          <p:nvPr>
            <p:ph type="dt" sz="half" idx="10"/>
          </p:nvPr>
        </p:nvSpPr>
        <p:spPr/>
        <p:txBody>
          <a:bodyPr/>
          <a:lstStyle/>
          <a:p>
            <a:fld id="{05954F90-0FBA-4BBB-A018-5F235E39F47C}" type="datetime1">
              <a:rPr lang="en-US" smtClean="0">
                <a:solidFill>
                  <a:prstClr val="black">
                    <a:tint val="75000"/>
                  </a:prstClr>
                </a:solidFill>
              </a:rPr>
              <a:pPr/>
              <a:t>2/16/2017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930AD2-B334-4326-BC69-B553728B81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33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304800"/>
            <a:ext cx="11684000" cy="656590"/>
          </a:xfrm>
        </p:spPr>
        <p:txBody>
          <a:bodyPr/>
          <a:lstStyle>
            <a:lvl1pPr>
              <a:lnSpc>
                <a:spcPts val="4400"/>
              </a:lnSpc>
              <a:defRPr sz="4800" spc="100" baseline="0">
                <a:latin typeface="Franklin Gothic Book" panose="020B05030201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09600" y="1828801"/>
            <a:ext cx="10972800" cy="2126223"/>
          </a:xfrm>
        </p:spPr>
        <p:txBody>
          <a:bodyPr/>
          <a:lstStyle>
            <a:lvl1pPr marL="0" indent="0">
              <a:lnSpc>
                <a:spcPts val="3000"/>
              </a:lnSpc>
              <a:spcBef>
                <a:spcPts val="1200"/>
              </a:spcBef>
              <a:spcAft>
                <a:spcPts val="600"/>
              </a:spcAft>
              <a:buClr>
                <a:schemeClr val="bg1"/>
              </a:buClr>
              <a:buFont typeface="Arial" panose="020B0604020202020204" pitchFamily="34" charset="0"/>
              <a:buChar char="•"/>
              <a:defRPr sz="3200" b="1"/>
            </a:lvl1pPr>
            <a:lvl2pPr marL="742950" indent="-285750">
              <a:lnSpc>
                <a:spcPts val="2500"/>
              </a:lnSpc>
              <a:spcBef>
                <a:spcPts val="600"/>
              </a:spcBef>
              <a:spcAft>
                <a:spcPts val="600"/>
              </a:spcAft>
              <a:buFont typeface="Arial" panose="020B0604020202020204" pitchFamily="34" charset="0"/>
              <a:buChar char="•"/>
              <a:defRPr sz="2800"/>
            </a:lvl2pPr>
            <a:lvl3pPr marL="1143000" indent="-228600">
              <a:lnSpc>
                <a:spcPts val="2200"/>
              </a:lnSpc>
              <a:spcBef>
                <a:spcPts val="600"/>
              </a:spcBef>
              <a:spcAft>
                <a:spcPts val="600"/>
              </a:spcAft>
              <a:buFont typeface="Franklin Gothic Book" panose="020B0503020102020204" pitchFamily="34" charset="0"/>
              <a:buChar char="−"/>
              <a:defRPr/>
            </a:lvl3pPr>
            <a:lvl4pPr marL="1600200" indent="-228600">
              <a:spcBef>
                <a:spcPts val="0"/>
              </a:spcBef>
              <a:spcAft>
                <a:spcPts val="600"/>
              </a:spcAft>
              <a:buFont typeface="Arial" panose="020B0604020202020204" pitchFamily="34" charset="0"/>
              <a:buChar char="•"/>
              <a:defRPr/>
            </a:lvl4pPr>
            <a:lvl5pPr marL="2057400" indent="-228600">
              <a:spcBef>
                <a:spcPts val="0"/>
              </a:spcBef>
              <a:spcAft>
                <a:spcPts val="600"/>
              </a:spcAft>
              <a:buFont typeface="Franklin Gothic Book" panose="020B0503020102020204" pitchFamily="34" charset="0"/>
              <a:buChar cha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7178BCA-803E-41C2-B4D3-58193E204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82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7C88E-8FB3-472D-9E17-D788BFE5BB3E}" type="datetimeFigureOut">
              <a:rPr lang="en-US" smtClean="0">
                <a:solidFill>
                  <a:prstClr val="black"/>
                </a:solidFill>
              </a:rPr>
              <a:pPr/>
              <a:t>2/16/2017</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67178BCA-803E-41C2-B4D3-58193E204F1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68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5" name="Picture 6" descr="Slide 1 v1.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4" name="Text Placeholder 23"/>
          <p:cNvSpPr>
            <a:spLocks noGrp="1"/>
          </p:cNvSpPr>
          <p:nvPr>
            <p:ph type="body" sz="quarter" idx="10"/>
          </p:nvPr>
        </p:nvSpPr>
        <p:spPr>
          <a:xfrm>
            <a:off x="406400" y="152400"/>
            <a:ext cx="4572000" cy="381000"/>
          </a:xfrm>
        </p:spPr>
        <p:txBody>
          <a:bodyPr anchor="ctr">
            <a:noAutofit/>
          </a:bodyPr>
          <a:lstStyle>
            <a:lvl1pPr>
              <a:buNone/>
              <a:defRPr sz="1200" b="1">
                <a:solidFill>
                  <a:schemeClr val="bg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40508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pic>
        <p:nvPicPr>
          <p:cNvPr id="5" name="Picture 6" descr="Slide 1 v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4" name="Text Placeholder 23"/>
          <p:cNvSpPr>
            <a:spLocks noGrp="1"/>
          </p:cNvSpPr>
          <p:nvPr>
            <p:ph type="body" sz="quarter" idx="10"/>
          </p:nvPr>
        </p:nvSpPr>
        <p:spPr>
          <a:xfrm>
            <a:off x="406400" y="152400"/>
            <a:ext cx="4572000" cy="381000"/>
          </a:xfrm>
        </p:spPr>
        <p:txBody>
          <a:bodyPr anchor="ctr">
            <a:noAutofit/>
          </a:bodyPr>
          <a:lstStyle>
            <a:lvl1pPr>
              <a:buNone/>
              <a:defRPr sz="1200" b="1">
                <a:solidFill>
                  <a:schemeClr val="bg1"/>
                </a:solidFill>
                <a:latin typeface="Arial" pitchFamily="34" charset="0"/>
                <a:cs typeface="Arial" pitchFamily="34" charset="0"/>
              </a:defRPr>
            </a:lvl1pPr>
          </a:lstStyle>
          <a:p>
            <a:pPr lvl="0"/>
            <a:r>
              <a:rPr lang="en-US" smtClean="0"/>
              <a:t>Edit Master text styles</a:t>
            </a:r>
          </a:p>
        </p:txBody>
      </p:sp>
    </p:spTree>
    <p:extLst>
      <p:ext uri="{BB962C8B-B14F-4D97-AF65-F5344CB8AC3E}">
        <p14:creationId xmlns:p14="http://schemas.microsoft.com/office/powerpoint/2010/main" val="354224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157988"/>
            <a:ext cx="10972800" cy="1143000"/>
          </a:xfrm>
          <a:prstGeom prst="rect">
            <a:avLst/>
          </a:prstGeom>
        </p:spPr>
        <p:txBody>
          <a:bodyPr vert="horz" lIns="0" rIns="0" bIns="0" anchor="b">
            <a:normAutofit/>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Autofit/>
          </a:bodyPr>
          <a:lstStyle/>
          <a:p>
            <a:pPr lvl="0" eaLnBrk="1" latinLnBrk="0" hangingPunct="1"/>
            <a:r>
              <a:rPr kumimoji="0" lang="en-US" dirty="0" smtClean="0"/>
              <a:t>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1530246617"/>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80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5400" b="1"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tx2"/>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tx2"/>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tx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tx2"/>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tx2"/>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 y="0"/>
            <a:ext cx="12190572" cy="6858000"/>
          </a:xfrm>
          <a:prstGeom prst="rect">
            <a:avLst/>
          </a:prstGeom>
        </p:spPr>
      </p:pic>
      <p:sp>
        <p:nvSpPr>
          <p:cNvPr id="2" name="Title Placeholder 1"/>
          <p:cNvSpPr>
            <a:spLocks noGrp="1"/>
          </p:cNvSpPr>
          <p:nvPr>
            <p:ph type="title"/>
          </p:nvPr>
        </p:nvSpPr>
        <p:spPr>
          <a:xfrm>
            <a:off x="914400" y="0"/>
            <a:ext cx="11277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524000"/>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14400" y="632460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A2683-6CD9-4E62-994B-4E8181B87291}" type="datetimeFigureOut">
              <a:rPr lang="en-US" smtClean="0"/>
              <a:t>2/16/2017</a:t>
            </a:fld>
            <a:endParaRPr lang="en-US"/>
          </a:p>
        </p:txBody>
      </p:sp>
      <p:sp>
        <p:nvSpPr>
          <p:cNvPr id="5" name="Footer Placeholder 4"/>
          <p:cNvSpPr>
            <a:spLocks noGrp="1"/>
          </p:cNvSpPr>
          <p:nvPr>
            <p:ph type="ftr" sz="quarter" idx="3"/>
          </p:nvPr>
        </p:nvSpPr>
        <p:spPr>
          <a:xfrm>
            <a:off x="4368800" y="632460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042400" y="632460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06FE0-34CA-45DA-BD55-9D0CBC38536A}" type="slidenum">
              <a:rPr lang="en-US" smtClean="0"/>
              <a:t>‹#›</a:t>
            </a:fld>
            <a:endParaRPr lang="en-US"/>
          </a:p>
        </p:txBody>
      </p:sp>
    </p:spTree>
    <p:extLst>
      <p:ext uri="{BB962C8B-B14F-4D97-AF65-F5344CB8AC3E}">
        <p14:creationId xmlns:p14="http://schemas.microsoft.com/office/powerpoint/2010/main" val="1642902401"/>
      </p:ext>
    </p:extLst>
  </p:cSld>
  <p:clrMap bg1="lt1" tx1="dk1" bg2="lt2" tx2="dk2" accent1="accent1" accent2="accent2" accent3="accent3" accent4="accent4" accent5="accent5" accent6="accent6" hlink="hlink" folHlink="folHlink"/>
  <p:sldLayoutIdLst>
    <p:sldLayoutId id="2147483800" r:id="rId1"/>
    <p:sldLayoutId id="2147483744" r:id="rId2"/>
    <p:sldLayoutId id="2147483745" r:id="rId3"/>
    <p:sldLayoutId id="214748379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200" kern="1200">
          <a:solidFill>
            <a:schemeClr val="tx2">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Slide 3 v1.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Slide Number Placeholder 4"/>
          <p:cNvSpPr>
            <a:spLocks noGrp="1"/>
          </p:cNvSpPr>
          <p:nvPr>
            <p:ph type="sldNum" sz="quarter" idx="4"/>
          </p:nvPr>
        </p:nvSpPr>
        <p:spPr>
          <a:xfrm>
            <a:off x="5588000" y="6324601"/>
            <a:ext cx="5080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8CC06FE0-34CA-45DA-BD55-9D0CBC38536A}" type="slidenum">
              <a:rPr lang="en-US" smtClean="0"/>
              <a:t>‹#›</a:t>
            </a:fld>
            <a:endParaRPr lang="en-US"/>
          </a:p>
        </p:txBody>
      </p:sp>
    </p:spTree>
    <p:extLst>
      <p:ext uri="{BB962C8B-B14F-4D97-AF65-F5344CB8AC3E}">
        <p14:creationId xmlns:p14="http://schemas.microsoft.com/office/powerpoint/2010/main" val="3327131244"/>
      </p:ext>
    </p:extLst>
  </p:cSld>
  <p:clrMap bg1="lt1" tx1="dk1" bg2="lt2" tx2="dk2" accent1="accent1" accent2="accent2" accent3="accent3" accent4="accent4" accent5="accent5" accent6="accent6" hlink="hlink" folHlink="folHlink"/>
  <p:sldLayoutIdLst>
    <p:sldLayoutId id="2147483732" r:id="rId1"/>
    <p:sldLayoutId id="2147483747" r:id="rId2"/>
    <p:sldLayoutId id="2147483810" r:id="rId3"/>
    <p:sldLayoutId id="214748381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a:solidFill>
            <a:schemeClr val="tx1"/>
          </a:solidFill>
          <a:latin typeface="+mn-lt"/>
        </a:defRPr>
      </a:lvl2pPr>
      <a:lvl3pPr marL="1143000" indent="-228600" algn="l" rtl="0" eaLnBrk="1" fontAlgn="base" hangingPunct="1">
        <a:spcBef>
          <a:spcPct val="20000"/>
        </a:spcBef>
        <a:spcAft>
          <a:spcPct val="0"/>
        </a:spcAft>
        <a:buFont typeface="Arial" pitchFamily="34" charset="0"/>
        <a:buChar char="•"/>
        <a:defRPr sz="2400">
          <a:solidFill>
            <a:schemeClr val="tx1"/>
          </a:solidFill>
          <a:latin typeface="+mn-lt"/>
        </a:defRPr>
      </a:lvl3pPr>
      <a:lvl4pPr marL="1600200" indent="-228600" algn="l" rtl="0" eaLnBrk="1" fontAlgn="base" hangingPunct="1">
        <a:spcBef>
          <a:spcPct val="20000"/>
        </a:spcBef>
        <a:spcAft>
          <a:spcPct val="0"/>
        </a:spcAft>
        <a:buFont typeface="Arial" pitchFamily="34" charset="0"/>
        <a:buChar char="–"/>
        <a:defRPr sz="2000">
          <a:solidFill>
            <a:schemeClr val="tx1"/>
          </a:solidFill>
          <a:latin typeface="+mn-lt"/>
        </a:defRPr>
      </a:lvl4pPr>
      <a:lvl5pPr marL="2057400" indent="-228600" algn="l" rtl="0" eaLnBrk="1" fontAlgn="base" hangingPunct="1">
        <a:spcBef>
          <a:spcPct val="20000"/>
        </a:spcBef>
        <a:spcAft>
          <a:spcPct val="0"/>
        </a:spcAft>
        <a:buFont typeface="Arial" pitchFamily="34" charset="0"/>
        <a:buChar char="»"/>
        <a:defRPr sz="2000">
          <a:solidFill>
            <a:schemeClr val="tx1"/>
          </a:solidFill>
          <a:latin typeface="+mn-lt"/>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094690"/>
      </p:ext>
    </p:extLst>
  </p:cSld>
  <p:clrMap bg1="lt1" tx1="dk1" bg2="lt2" tx2="dk2" accent1="accent1" accent2="accent2" accent3="accent3" accent4="accent4" accent5="accent5" accent6="accent6" hlink="hlink" folHlink="folHlink"/>
  <p:sldLayoutIdLst>
    <p:sldLayoutId id="2147483808" r:id="rId1"/>
    <p:sldLayoutId id="2147483812" r:id="rId2"/>
    <p:sldLayoutId id="2147483813" r:id="rId3"/>
    <p:sldLayoutId id="2147483814" r:id="rId4"/>
    <p:sldLayoutId id="214748381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18.jpeg"/><Relationship Id="rId4" Type="http://schemas.openxmlformats.org/officeDocument/2006/relationships/image" Target="../media/image17.wmf"/></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37.png"/><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jpeg"/><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11.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jpeg"/><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29.pn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60.png"/><Relationship Id="rId5" Type="http://schemas.openxmlformats.org/officeDocument/2006/relationships/diagramQuickStyle" Target="../diagrams/quickStyle1.xml"/><Relationship Id="rId10" Type="http://schemas.openxmlformats.org/officeDocument/2006/relationships/image" Target="../media/image59.png"/><Relationship Id="rId4" Type="http://schemas.openxmlformats.org/officeDocument/2006/relationships/diagramLayout" Target="../diagrams/layout1.xml"/><Relationship Id="rId9" Type="http://schemas.openxmlformats.org/officeDocument/2006/relationships/image" Target="../media/image58.emf"/></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chart" Target="../charts/chart2.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4.jpe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7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79.png"/><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57.emf"/><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58.emf"/></Relationships>
</file>

<file path=ppt/slides/_rels/slide6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jpe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84.jpe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5960" y="308066"/>
            <a:ext cx="7140081" cy="46482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54369" y="5133218"/>
            <a:ext cx="4683261" cy="1542558"/>
          </a:xfrm>
          <a:prstGeom prst="rect">
            <a:avLst/>
          </a:prstGeom>
        </p:spPr>
      </p:pic>
    </p:spTree>
    <p:extLst>
      <p:ext uri="{BB962C8B-B14F-4D97-AF65-F5344CB8AC3E}">
        <p14:creationId xmlns:p14="http://schemas.microsoft.com/office/powerpoint/2010/main" val="390267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b="1" dirty="0" smtClean="0"/>
              <a:t>Clean Energy Planning</a:t>
            </a:r>
          </a:p>
          <a:p>
            <a:pPr lvl="2"/>
            <a:r>
              <a:rPr lang="en-US" dirty="0"/>
              <a:t>Comp </a:t>
            </a:r>
            <a:r>
              <a:rPr lang="en-US" dirty="0" smtClean="0"/>
              <a:t>plans</a:t>
            </a:r>
          </a:p>
          <a:p>
            <a:pPr lvl="2"/>
            <a:r>
              <a:rPr lang="en-US" dirty="0" smtClean="0"/>
              <a:t>Zoning</a:t>
            </a:r>
          </a:p>
          <a:p>
            <a:pPr lvl="2"/>
            <a:r>
              <a:rPr lang="en-US" dirty="0" smtClean="0"/>
              <a:t>Permitting</a:t>
            </a:r>
          </a:p>
          <a:p>
            <a:pPr lvl="2"/>
            <a:r>
              <a:rPr lang="en-US" dirty="0" smtClean="0"/>
              <a:t>GESP</a:t>
            </a:r>
          </a:p>
          <a:p>
            <a:pPr lvl="2"/>
            <a:r>
              <a:rPr lang="en-US" dirty="0" smtClean="0"/>
              <a:t>B3</a:t>
            </a:r>
            <a:endParaRPr lang="en-US" dirty="0"/>
          </a:p>
          <a:p>
            <a:endParaRPr lang="en-US" dirty="0" smtClean="0"/>
          </a:p>
        </p:txBody>
      </p:sp>
      <p:sp>
        <p:nvSpPr>
          <p:cNvPr id="3" name="Title 2"/>
          <p:cNvSpPr>
            <a:spLocks noGrp="1"/>
          </p:cNvSpPr>
          <p:nvPr>
            <p:ph type="title"/>
          </p:nvPr>
        </p:nvSpPr>
        <p:spPr/>
        <p:txBody>
          <a:bodyPr/>
          <a:lstStyle/>
          <a:p>
            <a:r>
              <a:rPr lang="en-US" dirty="0" smtClean="0"/>
              <a:t>Possible Initiatives</a:t>
            </a:r>
            <a:endParaRPr lang="en-US" dirty="0"/>
          </a:p>
        </p:txBody>
      </p:sp>
    </p:spTree>
    <p:extLst>
      <p:ext uri="{BB962C8B-B14F-4D97-AF65-F5344CB8AC3E}">
        <p14:creationId xmlns:p14="http://schemas.microsoft.com/office/powerpoint/2010/main" val="86490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solidFill>
                  <a:schemeClr val="bg1">
                    <a:lumMod val="50000"/>
                  </a:schemeClr>
                </a:solidFill>
              </a:rPr>
              <a:t>Clean Energy </a:t>
            </a:r>
            <a:r>
              <a:rPr lang="en-US" dirty="0" smtClean="0">
                <a:solidFill>
                  <a:schemeClr val="bg1">
                    <a:lumMod val="50000"/>
                  </a:schemeClr>
                </a:solidFill>
              </a:rPr>
              <a:t>Planning</a:t>
            </a:r>
            <a:endParaRPr lang="en-US" dirty="0" smtClean="0">
              <a:solidFill>
                <a:schemeClr val="bg1">
                  <a:lumMod val="50000"/>
                </a:schemeClr>
              </a:solidFill>
            </a:endParaRPr>
          </a:p>
          <a:p>
            <a:pPr lvl="1"/>
            <a:r>
              <a:rPr lang="en-US" b="1" dirty="0" smtClean="0"/>
              <a:t>Efficiency </a:t>
            </a:r>
            <a:r>
              <a:rPr lang="en-US" b="1" dirty="0"/>
              <a:t>in Public </a:t>
            </a:r>
            <a:r>
              <a:rPr lang="en-US" b="1" dirty="0" smtClean="0"/>
              <a:t>Buildings</a:t>
            </a:r>
          </a:p>
          <a:p>
            <a:pPr lvl="2"/>
            <a:r>
              <a:rPr lang="en-US" dirty="0"/>
              <a:t>Shell </a:t>
            </a:r>
            <a:r>
              <a:rPr lang="en-US" dirty="0" smtClean="0"/>
              <a:t>improvements</a:t>
            </a:r>
          </a:p>
          <a:p>
            <a:pPr lvl="2"/>
            <a:r>
              <a:rPr lang="en-US" dirty="0"/>
              <a:t>L</a:t>
            </a:r>
            <a:r>
              <a:rPr lang="en-US" dirty="0" smtClean="0"/>
              <a:t>ighting upgrades</a:t>
            </a:r>
          </a:p>
          <a:p>
            <a:pPr lvl="2"/>
            <a:r>
              <a:rPr lang="en-US" dirty="0"/>
              <a:t>E</a:t>
            </a:r>
            <a:r>
              <a:rPr lang="en-US" dirty="0" smtClean="0"/>
              <a:t>fficient HVAC</a:t>
            </a:r>
          </a:p>
          <a:p>
            <a:pPr lvl="2"/>
            <a:r>
              <a:rPr lang="en-US" dirty="0" smtClean="0"/>
              <a:t>Efficient appliances</a:t>
            </a:r>
          </a:p>
          <a:p>
            <a:pPr lvl="2"/>
            <a:r>
              <a:rPr lang="en-US" dirty="0"/>
              <a:t>N</a:t>
            </a:r>
            <a:r>
              <a:rPr lang="en-US" dirty="0" smtClean="0"/>
              <a:t>ew </a:t>
            </a:r>
            <a:r>
              <a:rPr lang="en-US" dirty="0"/>
              <a:t>construction to </a:t>
            </a:r>
            <a:r>
              <a:rPr lang="en-US" dirty="0" smtClean="0"/>
              <a:t>ENERGY STAR, </a:t>
            </a:r>
            <a:r>
              <a:rPr lang="en-US" dirty="0"/>
              <a:t>SB 2030, </a:t>
            </a:r>
            <a:r>
              <a:rPr lang="en-US" dirty="0" smtClean="0"/>
              <a:t>LEED, or other recognized standards</a:t>
            </a:r>
          </a:p>
        </p:txBody>
      </p:sp>
      <p:sp>
        <p:nvSpPr>
          <p:cNvPr id="3" name="Title 2"/>
          <p:cNvSpPr>
            <a:spLocks noGrp="1"/>
          </p:cNvSpPr>
          <p:nvPr>
            <p:ph type="title"/>
          </p:nvPr>
        </p:nvSpPr>
        <p:spPr/>
        <p:txBody>
          <a:bodyPr/>
          <a:lstStyle/>
          <a:p>
            <a:r>
              <a:rPr lang="en-US" dirty="0" smtClean="0"/>
              <a:t>Possible Initiatives</a:t>
            </a:r>
            <a:endParaRPr lang="en-US" dirty="0"/>
          </a:p>
        </p:txBody>
      </p:sp>
    </p:spTree>
    <p:extLst>
      <p:ext uri="{BB962C8B-B14F-4D97-AF65-F5344CB8AC3E}">
        <p14:creationId xmlns:p14="http://schemas.microsoft.com/office/powerpoint/2010/main" val="273745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solidFill>
                  <a:schemeClr val="bg1">
                    <a:lumMod val="50000"/>
                  </a:schemeClr>
                </a:solidFill>
              </a:rPr>
              <a:t>Clean Energy Planning</a:t>
            </a:r>
          </a:p>
          <a:p>
            <a:pPr lvl="1"/>
            <a:r>
              <a:rPr lang="en-US" dirty="0">
                <a:solidFill>
                  <a:schemeClr val="bg1">
                    <a:lumMod val="50000"/>
                  </a:schemeClr>
                </a:solidFill>
              </a:rPr>
              <a:t>Efficiency in Public </a:t>
            </a:r>
            <a:r>
              <a:rPr lang="en-US" dirty="0" smtClean="0">
                <a:solidFill>
                  <a:schemeClr val="bg1">
                    <a:lumMod val="50000"/>
                  </a:schemeClr>
                </a:solidFill>
              </a:rPr>
              <a:t>Buildings</a:t>
            </a:r>
            <a:endParaRPr lang="en-US" dirty="0" smtClean="0">
              <a:solidFill>
                <a:schemeClr val="bg1">
                  <a:lumMod val="50000"/>
                </a:schemeClr>
              </a:solidFill>
            </a:endParaRPr>
          </a:p>
          <a:p>
            <a:pPr lvl="1"/>
            <a:r>
              <a:rPr lang="en-US" b="1" dirty="0" smtClean="0"/>
              <a:t>Efficiency </a:t>
            </a:r>
            <a:r>
              <a:rPr lang="en-US" b="1" dirty="0"/>
              <a:t>in Public </a:t>
            </a:r>
            <a:r>
              <a:rPr lang="en-US" b="1" dirty="0" smtClean="0"/>
              <a:t>Infrastructure</a:t>
            </a:r>
          </a:p>
          <a:p>
            <a:pPr lvl="2"/>
            <a:r>
              <a:rPr lang="en-US" dirty="0" smtClean="0"/>
              <a:t>LED street lighting</a:t>
            </a:r>
          </a:p>
          <a:p>
            <a:pPr lvl="2"/>
            <a:r>
              <a:rPr lang="en-US" dirty="0"/>
              <a:t>S</a:t>
            </a:r>
            <a:r>
              <a:rPr lang="en-US" dirty="0" smtClean="0"/>
              <a:t>ewage/water treatment efficiency upgrades</a:t>
            </a:r>
          </a:p>
          <a:p>
            <a:pPr lvl="2"/>
            <a:r>
              <a:rPr lang="en-US" dirty="0" smtClean="0"/>
              <a:t>Storm water run-off controls</a:t>
            </a:r>
          </a:p>
        </p:txBody>
      </p:sp>
      <p:sp>
        <p:nvSpPr>
          <p:cNvPr id="3" name="Title 2"/>
          <p:cNvSpPr>
            <a:spLocks noGrp="1"/>
          </p:cNvSpPr>
          <p:nvPr>
            <p:ph type="title"/>
          </p:nvPr>
        </p:nvSpPr>
        <p:spPr/>
        <p:txBody>
          <a:bodyPr/>
          <a:lstStyle/>
          <a:p>
            <a:r>
              <a:rPr lang="en-US" dirty="0" smtClean="0"/>
              <a:t>Possible Initiatives</a:t>
            </a:r>
            <a:endParaRPr lang="en-US" dirty="0"/>
          </a:p>
        </p:txBody>
      </p:sp>
    </p:spTree>
    <p:extLst>
      <p:ext uri="{BB962C8B-B14F-4D97-AF65-F5344CB8AC3E}">
        <p14:creationId xmlns:p14="http://schemas.microsoft.com/office/powerpoint/2010/main" val="242929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solidFill>
                  <a:schemeClr val="bg1">
                    <a:lumMod val="50000"/>
                  </a:schemeClr>
                </a:solidFill>
              </a:rPr>
              <a:t>Clean Energy Planning</a:t>
            </a:r>
          </a:p>
          <a:p>
            <a:pPr lvl="1"/>
            <a:r>
              <a:rPr lang="en-US" dirty="0">
                <a:solidFill>
                  <a:schemeClr val="bg1">
                    <a:lumMod val="50000"/>
                  </a:schemeClr>
                </a:solidFill>
              </a:rPr>
              <a:t>Efficiency in Public Buildings</a:t>
            </a:r>
          </a:p>
          <a:p>
            <a:pPr lvl="1"/>
            <a:r>
              <a:rPr lang="en-US" dirty="0">
                <a:solidFill>
                  <a:schemeClr val="bg1">
                    <a:lumMod val="50000"/>
                  </a:schemeClr>
                </a:solidFill>
              </a:rPr>
              <a:t>Efficiency in Public Infrastructure</a:t>
            </a:r>
          </a:p>
          <a:p>
            <a:pPr lvl="1"/>
            <a:r>
              <a:rPr lang="en-US" b="1" dirty="0" smtClean="0"/>
              <a:t>Efficiency </a:t>
            </a:r>
            <a:r>
              <a:rPr lang="en-US" b="1" dirty="0"/>
              <a:t>in </a:t>
            </a:r>
            <a:r>
              <a:rPr lang="en-US" b="1" dirty="0" smtClean="0"/>
              <a:t>Private Buildings</a:t>
            </a:r>
          </a:p>
          <a:p>
            <a:pPr lvl="2"/>
            <a:r>
              <a:rPr lang="en-US" dirty="0" smtClean="0"/>
              <a:t>Updating codes and/or enforcement efforts</a:t>
            </a:r>
          </a:p>
          <a:p>
            <a:pPr lvl="2"/>
            <a:r>
              <a:rPr lang="en-US" dirty="0" smtClean="0"/>
              <a:t>Streamlining permitting</a:t>
            </a:r>
          </a:p>
          <a:p>
            <a:pPr lvl="2"/>
            <a:r>
              <a:rPr lang="en-US" dirty="0" smtClean="0"/>
              <a:t>Offering financing</a:t>
            </a:r>
            <a:r>
              <a:rPr lang="en-US" dirty="0"/>
              <a:t>, </a:t>
            </a:r>
            <a:r>
              <a:rPr lang="en-US" dirty="0" smtClean="0"/>
              <a:t>incentive programs</a:t>
            </a:r>
          </a:p>
          <a:p>
            <a:pPr lvl="3"/>
            <a:r>
              <a:rPr lang="en-US" dirty="0" smtClean="0"/>
              <a:t>Utility and/or other partners</a:t>
            </a:r>
          </a:p>
          <a:p>
            <a:pPr lvl="2"/>
            <a:r>
              <a:rPr lang="en-US" dirty="0" smtClean="0"/>
              <a:t>Public </a:t>
            </a:r>
            <a:r>
              <a:rPr lang="en-US" dirty="0"/>
              <a:t>engagement efforts</a:t>
            </a:r>
            <a:endParaRPr lang="en-US" dirty="0" smtClean="0"/>
          </a:p>
        </p:txBody>
      </p:sp>
      <p:sp>
        <p:nvSpPr>
          <p:cNvPr id="3" name="Title 2"/>
          <p:cNvSpPr>
            <a:spLocks noGrp="1"/>
          </p:cNvSpPr>
          <p:nvPr>
            <p:ph type="title"/>
          </p:nvPr>
        </p:nvSpPr>
        <p:spPr/>
        <p:txBody>
          <a:bodyPr/>
          <a:lstStyle/>
          <a:p>
            <a:r>
              <a:rPr lang="en-US" dirty="0" smtClean="0"/>
              <a:t>Possible Initiatives</a:t>
            </a:r>
            <a:endParaRPr lang="en-US" dirty="0"/>
          </a:p>
        </p:txBody>
      </p:sp>
    </p:spTree>
    <p:extLst>
      <p:ext uri="{BB962C8B-B14F-4D97-AF65-F5344CB8AC3E}">
        <p14:creationId xmlns:p14="http://schemas.microsoft.com/office/powerpoint/2010/main" val="42786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solidFill>
                  <a:schemeClr val="bg1">
                    <a:lumMod val="50000"/>
                  </a:schemeClr>
                </a:solidFill>
              </a:rPr>
              <a:t>Clean Energy Planning</a:t>
            </a:r>
          </a:p>
          <a:p>
            <a:pPr lvl="1"/>
            <a:r>
              <a:rPr lang="en-US" dirty="0">
                <a:solidFill>
                  <a:schemeClr val="bg1">
                    <a:lumMod val="50000"/>
                  </a:schemeClr>
                </a:solidFill>
              </a:rPr>
              <a:t>Efficiency in Public Buildings</a:t>
            </a:r>
          </a:p>
          <a:p>
            <a:pPr lvl="1"/>
            <a:r>
              <a:rPr lang="en-US" dirty="0">
                <a:solidFill>
                  <a:schemeClr val="bg1">
                    <a:lumMod val="50000"/>
                  </a:schemeClr>
                </a:solidFill>
              </a:rPr>
              <a:t>Efficiency in Public Infrastructure</a:t>
            </a:r>
          </a:p>
          <a:p>
            <a:pPr lvl="1"/>
            <a:r>
              <a:rPr lang="en-US" dirty="0">
                <a:solidFill>
                  <a:schemeClr val="bg1">
                    <a:lumMod val="50000"/>
                  </a:schemeClr>
                </a:solidFill>
              </a:rPr>
              <a:t>Efficiency in Private Buildings</a:t>
            </a:r>
          </a:p>
          <a:p>
            <a:pPr lvl="1"/>
            <a:r>
              <a:rPr lang="en-US" b="1" dirty="0" smtClean="0"/>
              <a:t>Clean </a:t>
            </a:r>
            <a:r>
              <a:rPr lang="en-US" b="1" dirty="0" smtClean="0"/>
              <a:t>Energy Generation (primarily solar)</a:t>
            </a:r>
            <a:endParaRPr lang="en-US" b="1" dirty="0"/>
          </a:p>
          <a:p>
            <a:pPr lvl="2"/>
            <a:r>
              <a:rPr lang="en-US" dirty="0" smtClean="0"/>
              <a:t>Revised land use ordinances</a:t>
            </a:r>
          </a:p>
          <a:p>
            <a:pPr lvl="2"/>
            <a:r>
              <a:rPr lang="en-US" dirty="0"/>
              <a:t>Updating codes and/or enforcement efforts</a:t>
            </a:r>
          </a:p>
          <a:p>
            <a:pPr lvl="2"/>
            <a:r>
              <a:rPr lang="en-US" dirty="0"/>
              <a:t>Streamlining permitting</a:t>
            </a:r>
          </a:p>
          <a:p>
            <a:pPr lvl="2"/>
            <a:r>
              <a:rPr lang="en-US" dirty="0" smtClean="0"/>
              <a:t>Supporting financing</a:t>
            </a:r>
            <a:r>
              <a:rPr lang="en-US" dirty="0"/>
              <a:t>, incentive programs</a:t>
            </a:r>
            <a:endParaRPr lang="en-US" dirty="0" smtClean="0"/>
          </a:p>
        </p:txBody>
      </p:sp>
      <p:sp>
        <p:nvSpPr>
          <p:cNvPr id="3" name="Title 2"/>
          <p:cNvSpPr>
            <a:spLocks noGrp="1"/>
          </p:cNvSpPr>
          <p:nvPr>
            <p:ph type="title"/>
          </p:nvPr>
        </p:nvSpPr>
        <p:spPr/>
        <p:txBody>
          <a:bodyPr/>
          <a:lstStyle/>
          <a:p>
            <a:r>
              <a:rPr lang="en-US" dirty="0" smtClean="0"/>
              <a:t>Possible Initiatives</a:t>
            </a:r>
            <a:endParaRPr lang="en-US" dirty="0"/>
          </a:p>
        </p:txBody>
      </p:sp>
    </p:spTree>
    <p:extLst>
      <p:ext uri="{BB962C8B-B14F-4D97-AF65-F5344CB8AC3E}">
        <p14:creationId xmlns:p14="http://schemas.microsoft.com/office/powerpoint/2010/main" val="321215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solidFill>
                  <a:schemeClr val="bg1">
                    <a:lumMod val="50000"/>
                  </a:schemeClr>
                </a:solidFill>
              </a:rPr>
              <a:t>Clean Energy Planning</a:t>
            </a:r>
          </a:p>
          <a:p>
            <a:pPr lvl="1"/>
            <a:r>
              <a:rPr lang="en-US" dirty="0">
                <a:solidFill>
                  <a:schemeClr val="bg1">
                    <a:lumMod val="50000"/>
                  </a:schemeClr>
                </a:solidFill>
              </a:rPr>
              <a:t>Efficiency in Public Buildings</a:t>
            </a:r>
          </a:p>
          <a:p>
            <a:pPr lvl="1"/>
            <a:r>
              <a:rPr lang="en-US" dirty="0">
                <a:solidFill>
                  <a:schemeClr val="bg1">
                    <a:lumMod val="50000"/>
                  </a:schemeClr>
                </a:solidFill>
              </a:rPr>
              <a:t>Efficiency in Public Infrastructure</a:t>
            </a:r>
          </a:p>
          <a:p>
            <a:pPr lvl="1"/>
            <a:r>
              <a:rPr lang="en-US" dirty="0">
                <a:solidFill>
                  <a:schemeClr val="bg1">
                    <a:lumMod val="50000"/>
                  </a:schemeClr>
                </a:solidFill>
              </a:rPr>
              <a:t>Efficiency in Private Buildings</a:t>
            </a:r>
          </a:p>
          <a:p>
            <a:pPr lvl="1"/>
            <a:r>
              <a:rPr lang="en-US" dirty="0">
                <a:solidFill>
                  <a:schemeClr val="bg1">
                    <a:lumMod val="50000"/>
                  </a:schemeClr>
                </a:solidFill>
              </a:rPr>
              <a:t>Clean Energy Generation </a:t>
            </a:r>
            <a:endParaRPr lang="en-US" dirty="0" smtClean="0">
              <a:solidFill>
                <a:schemeClr val="bg1">
                  <a:lumMod val="50000"/>
                </a:schemeClr>
              </a:solidFill>
            </a:endParaRPr>
          </a:p>
          <a:p>
            <a:pPr lvl="1"/>
            <a:r>
              <a:rPr lang="en-US" b="1" dirty="0" smtClean="0"/>
              <a:t>Transportation</a:t>
            </a:r>
            <a:endParaRPr lang="en-US" b="1" dirty="0"/>
          </a:p>
          <a:p>
            <a:pPr lvl="2"/>
            <a:r>
              <a:rPr lang="en-US" dirty="0" smtClean="0"/>
              <a:t>Fleet conversions/replacement to alternative fuel vehicles</a:t>
            </a:r>
          </a:p>
          <a:p>
            <a:pPr lvl="2"/>
            <a:r>
              <a:rPr lang="en-US" dirty="0" smtClean="0"/>
              <a:t>Install infrastructure </a:t>
            </a:r>
            <a:r>
              <a:rPr lang="en-US" dirty="0"/>
              <a:t>on public sites for electric/other fueling stations</a:t>
            </a:r>
            <a:endParaRPr lang="en-US" dirty="0" smtClean="0"/>
          </a:p>
        </p:txBody>
      </p:sp>
      <p:sp>
        <p:nvSpPr>
          <p:cNvPr id="3" name="Title 2"/>
          <p:cNvSpPr>
            <a:spLocks noGrp="1"/>
          </p:cNvSpPr>
          <p:nvPr>
            <p:ph type="title"/>
          </p:nvPr>
        </p:nvSpPr>
        <p:spPr/>
        <p:txBody>
          <a:bodyPr/>
          <a:lstStyle/>
          <a:p>
            <a:r>
              <a:rPr lang="en-US" dirty="0" smtClean="0"/>
              <a:t>Possible Initiatives</a:t>
            </a:r>
            <a:endParaRPr lang="en-US" dirty="0"/>
          </a:p>
        </p:txBody>
      </p:sp>
    </p:spTree>
    <p:extLst>
      <p:ext uri="{BB962C8B-B14F-4D97-AF65-F5344CB8AC3E}">
        <p14:creationId xmlns:p14="http://schemas.microsoft.com/office/powerpoint/2010/main" val="386730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Achievement Award</a:t>
            </a:r>
          </a:p>
          <a:p>
            <a:endParaRPr lang="en-US" dirty="0" smtClean="0"/>
          </a:p>
          <a:p>
            <a:r>
              <a:rPr lang="en-US" dirty="0" smtClean="0"/>
              <a:t>Planning Award</a:t>
            </a:r>
            <a:endParaRPr lang="en-US" dirty="0"/>
          </a:p>
        </p:txBody>
      </p:sp>
      <p:sp>
        <p:nvSpPr>
          <p:cNvPr id="3" name="Title 2"/>
          <p:cNvSpPr>
            <a:spLocks noGrp="1"/>
          </p:cNvSpPr>
          <p:nvPr>
            <p:ph type="title"/>
          </p:nvPr>
        </p:nvSpPr>
        <p:spPr/>
        <p:txBody>
          <a:bodyPr/>
          <a:lstStyle/>
          <a:p>
            <a:r>
              <a:rPr lang="en-US" dirty="0" smtClean="0"/>
              <a:t>CECA Awards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67399" y="2115288"/>
            <a:ext cx="5053985" cy="3782592"/>
          </a:xfrm>
          <a:prstGeom prst="rect">
            <a:avLst/>
          </a:prstGeom>
        </p:spPr>
      </p:pic>
    </p:spTree>
    <p:extLst>
      <p:ext uri="{BB962C8B-B14F-4D97-AF65-F5344CB8AC3E}">
        <p14:creationId xmlns:p14="http://schemas.microsoft.com/office/powerpoint/2010/main" val="40038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Winners will have implemented programs from among these criteria:</a:t>
            </a:r>
          </a:p>
          <a:p>
            <a:pPr lvl="1"/>
            <a:r>
              <a:rPr lang="en-US" dirty="0"/>
              <a:t>Planning and policy development that streamlines or enhances reaching goals</a:t>
            </a:r>
            <a:endParaRPr lang="en-US" sz="2400" dirty="0"/>
          </a:p>
          <a:p>
            <a:pPr lvl="1"/>
            <a:r>
              <a:rPr lang="en-US" dirty="0"/>
              <a:t>Broad-based partnerships, across several sectors</a:t>
            </a:r>
            <a:endParaRPr lang="en-US" sz="2400" dirty="0"/>
          </a:p>
          <a:p>
            <a:pPr lvl="1"/>
            <a:r>
              <a:rPr lang="en-US" dirty="0" smtClean="0"/>
              <a:t>Demonstrated success </a:t>
            </a:r>
            <a:r>
              <a:rPr lang="en-US" dirty="0"/>
              <a:t>in underserved communities</a:t>
            </a:r>
            <a:endParaRPr lang="en-US" sz="2400" dirty="0"/>
          </a:p>
          <a:p>
            <a:pPr lvl="1"/>
            <a:r>
              <a:rPr lang="en-US" dirty="0" smtClean="0"/>
              <a:t>Replicable projects and programs</a:t>
            </a:r>
            <a:endParaRPr lang="en-US" dirty="0"/>
          </a:p>
        </p:txBody>
      </p:sp>
      <p:sp>
        <p:nvSpPr>
          <p:cNvPr id="3" name="Title 2"/>
          <p:cNvSpPr>
            <a:spLocks noGrp="1"/>
          </p:cNvSpPr>
          <p:nvPr>
            <p:ph type="title"/>
          </p:nvPr>
        </p:nvSpPr>
        <p:spPr/>
        <p:txBody>
          <a:bodyPr/>
          <a:lstStyle/>
          <a:p>
            <a:r>
              <a:rPr lang="en-US" dirty="0" smtClean="0"/>
              <a:t>CECA </a:t>
            </a:r>
            <a:r>
              <a:rPr lang="en-US" u="sng" dirty="0" smtClean="0"/>
              <a:t>Achievement</a:t>
            </a:r>
            <a:r>
              <a:rPr lang="en-US" dirty="0" smtClean="0"/>
              <a:t> Award</a:t>
            </a:r>
            <a:endParaRPr lang="en-US" dirty="0"/>
          </a:p>
        </p:txBody>
      </p:sp>
    </p:spTree>
    <p:extLst>
      <p:ext uri="{BB962C8B-B14F-4D97-AF65-F5344CB8AC3E}">
        <p14:creationId xmlns:p14="http://schemas.microsoft.com/office/powerpoint/2010/main" val="289228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Winners will have had success developing plans and organizing their community to implement clean energy efforts</a:t>
            </a:r>
          </a:p>
          <a:p>
            <a:pPr lvl="1"/>
            <a:r>
              <a:rPr lang="en-US" dirty="0" smtClean="0"/>
              <a:t>Based on the same criteria &amp; possible initiatives as the Achievement Award</a:t>
            </a:r>
          </a:p>
          <a:p>
            <a:pPr lvl="1"/>
            <a:r>
              <a:rPr lang="en-US" dirty="0" smtClean="0"/>
              <a:t>Must include strong initiatives with high likelihood of successful implementation</a:t>
            </a:r>
          </a:p>
          <a:p>
            <a:pPr lvl="1"/>
            <a:r>
              <a:rPr lang="en-US" dirty="0" smtClean="0"/>
              <a:t>Can include initiatives with identified roadblocks, needing additional work or resources to implement</a:t>
            </a:r>
          </a:p>
          <a:p>
            <a:pPr lvl="1"/>
            <a:endParaRPr lang="en-US" dirty="0" smtClean="0"/>
          </a:p>
        </p:txBody>
      </p:sp>
      <p:sp>
        <p:nvSpPr>
          <p:cNvPr id="3" name="Title 2"/>
          <p:cNvSpPr>
            <a:spLocks noGrp="1"/>
          </p:cNvSpPr>
          <p:nvPr>
            <p:ph type="title"/>
          </p:nvPr>
        </p:nvSpPr>
        <p:spPr/>
        <p:txBody>
          <a:bodyPr/>
          <a:lstStyle/>
          <a:p>
            <a:r>
              <a:rPr lang="en-US" dirty="0" smtClean="0"/>
              <a:t>CECA </a:t>
            </a:r>
            <a:r>
              <a:rPr lang="en-US" u="sng" dirty="0" smtClean="0"/>
              <a:t>Planning</a:t>
            </a:r>
            <a:r>
              <a:rPr lang="en-US" dirty="0" smtClean="0"/>
              <a:t> Award</a:t>
            </a:r>
            <a:endParaRPr lang="en-US" dirty="0"/>
          </a:p>
        </p:txBody>
      </p:sp>
    </p:spTree>
    <p:extLst>
      <p:ext uri="{BB962C8B-B14F-4D97-AF65-F5344CB8AC3E}">
        <p14:creationId xmlns:p14="http://schemas.microsoft.com/office/powerpoint/2010/main" val="167912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solidFill>
                  <a:schemeClr val="tx2"/>
                </a:solidFill>
              </a:rPr>
              <a:t>City </a:t>
            </a:r>
            <a:r>
              <a:rPr lang="en-US" dirty="0">
                <a:solidFill>
                  <a:schemeClr val="tx2"/>
                </a:solidFill>
              </a:rPr>
              <a:t>of Hutchinson</a:t>
            </a:r>
          </a:p>
          <a:p>
            <a:r>
              <a:rPr lang="en-US" dirty="0" smtClean="0">
                <a:solidFill>
                  <a:schemeClr val="tx1">
                    <a:lumMod val="50000"/>
                    <a:lumOff val="50000"/>
                  </a:schemeClr>
                </a:solidFill>
              </a:rPr>
              <a:t>Minnesota </a:t>
            </a:r>
            <a:r>
              <a:rPr lang="en-US" dirty="0">
                <a:solidFill>
                  <a:schemeClr val="tx1">
                    <a:lumMod val="50000"/>
                    <a:lumOff val="50000"/>
                  </a:schemeClr>
                </a:solidFill>
              </a:rPr>
              <a:t>Air National </a:t>
            </a:r>
            <a:r>
              <a:rPr lang="en-US" dirty="0" smtClean="0">
                <a:solidFill>
                  <a:schemeClr val="tx1">
                    <a:lumMod val="50000"/>
                    <a:lumOff val="50000"/>
                  </a:schemeClr>
                </a:solidFill>
              </a:rPr>
              <a:t>Guard </a:t>
            </a:r>
            <a:br>
              <a:rPr lang="en-US" dirty="0" smtClean="0">
                <a:solidFill>
                  <a:schemeClr val="tx1">
                    <a:lumMod val="50000"/>
                    <a:lumOff val="50000"/>
                  </a:schemeClr>
                </a:solidFill>
              </a:rPr>
            </a:br>
            <a:r>
              <a:rPr lang="en-US" dirty="0" smtClean="0">
                <a:solidFill>
                  <a:schemeClr val="tx1">
                    <a:lumMod val="50000"/>
                    <a:lumOff val="50000"/>
                  </a:schemeClr>
                </a:solidFill>
              </a:rPr>
              <a:t>133rd </a:t>
            </a:r>
            <a:r>
              <a:rPr lang="en-US" dirty="0">
                <a:solidFill>
                  <a:schemeClr val="tx1">
                    <a:lumMod val="50000"/>
                    <a:lumOff val="50000"/>
                  </a:schemeClr>
                </a:solidFill>
              </a:rPr>
              <a:t>Air </a:t>
            </a:r>
            <a:r>
              <a:rPr lang="en-US" dirty="0" smtClean="0">
                <a:solidFill>
                  <a:schemeClr val="tx1">
                    <a:lumMod val="50000"/>
                    <a:lumOff val="50000"/>
                  </a:schemeClr>
                </a:solidFill>
              </a:rPr>
              <a:t>Wing</a:t>
            </a:r>
          </a:p>
          <a:p>
            <a:r>
              <a:rPr lang="en-US" dirty="0">
                <a:solidFill>
                  <a:schemeClr val="tx1">
                    <a:lumMod val="50000"/>
                    <a:lumOff val="50000"/>
                  </a:schemeClr>
                </a:solidFill>
              </a:rPr>
              <a:t>City of St. </a:t>
            </a:r>
            <a:r>
              <a:rPr lang="en-US" dirty="0" smtClean="0">
                <a:solidFill>
                  <a:schemeClr val="tx1">
                    <a:lumMod val="50000"/>
                    <a:lumOff val="50000"/>
                  </a:schemeClr>
                </a:solidFill>
              </a:rPr>
              <a:t>Cloud</a:t>
            </a:r>
          </a:p>
          <a:p>
            <a:r>
              <a:rPr lang="en-US" dirty="0">
                <a:solidFill>
                  <a:schemeClr val="tx1">
                    <a:lumMod val="50000"/>
                    <a:lumOff val="50000"/>
                  </a:schemeClr>
                </a:solidFill>
              </a:rPr>
              <a:t>City of </a:t>
            </a:r>
            <a:r>
              <a:rPr lang="en-US" dirty="0" smtClean="0">
                <a:solidFill>
                  <a:schemeClr val="tx1">
                    <a:lumMod val="50000"/>
                    <a:lumOff val="50000"/>
                  </a:schemeClr>
                </a:solidFill>
              </a:rPr>
              <a:t>Minneapolis</a:t>
            </a:r>
          </a:p>
          <a:p>
            <a:r>
              <a:rPr lang="en-US" dirty="0">
                <a:solidFill>
                  <a:schemeClr val="tx1">
                    <a:lumMod val="50000"/>
                    <a:lumOff val="50000"/>
                  </a:schemeClr>
                </a:solidFill>
              </a:rPr>
              <a:t>City of Morris</a:t>
            </a:r>
          </a:p>
        </p:txBody>
      </p:sp>
      <p:sp>
        <p:nvSpPr>
          <p:cNvPr id="5" name="Title 4"/>
          <p:cNvSpPr>
            <a:spLocks noGrp="1"/>
          </p:cNvSpPr>
          <p:nvPr>
            <p:ph type="title"/>
          </p:nvPr>
        </p:nvSpPr>
        <p:spPr/>
        <p:txBody>
          <a:bodyPr>
            <a:normAutofit/>
          </a:bodyPr>
          <a:lstStyle/>
          <a:p>
            <a:r>
              <a:rPr lang="en-US" dirty="0" smtClean="0"/>
              <a:t>2016 Achievement Awards</a:t>
            </a:r>
            <a:endParaRPr lang="en-US" dirty="0"/>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93230" y="3657600"/>
            <a:ext cx="4789170" cy="3063876"/>
          </a:xfrm>
          <a:prstGeom prst="rect">
            <a:avLst/>
          </a:prstGeom>
        </p:spPr>
      </p:pic>
    </p:spTree>
    <p:extLst>
      <p:ext uri="{BB962C8B-B14F-4D97-AF65-F5344CB8AC3E}">
        <p14:creationId xmlns:p14="http://schemas.microsoft.com/office/powerpoint/2010/main" val="96376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Stuff</a:t>
            </a:r>
            <a:endParaRPr lang="en-US" dirty="0"/>
          </a:p>
        </p:txBody>
      </p:sp>
      <p:sp>
        <p:nvSpPr>
          <p:cNvPr id="3" name="Content Placeholder 2"/>
          <p:cNvSpPr>
            <a:spLocks noGrp="1"/>
          </p:cNvSpPr>
          <p:nvPr>
            <p:ph idx="1"/>
          </p:nvPr>
        </p:nvSpPr>
        <p:spPr/>
        <p:txBody>
          <a:bodyPr/>
          <a:lstStyle/>
          <a:p>
            <a:r>
              <a:rPr lang="en-US" dirty="0"/>
              <a:t>In accordance with the Department of Labor and Industry’s statute 326.0981, </a:t>
            </a:r>
            <a:r>
              <a:rPr lang="en-US" dirty="0" err="1"/>
              <a:t>Subd</a:t>
            </a:r>
            <a:r>
              <a:rPr lang="en-US" dirty="0"/>
              <a:t>. 11,</a:t>
            </a:r>
            <a:br>
              <a:rPr lang="en-US" dirty="0"/>
            </a:br>
            <a:r>
              <a:rPr lang="en-US" dirty="0"/>
              <a:t/>
            </a:r>
            <a:br>
              <a:rPr lang="en-US" dirty="0"/>
            </a:br>
            <a:r>
              <a:rPr lang="en-US" dirty="0"/>
              <a:t>“This educational offering is recognized by the Minnesota Department of Labor and Industry as satisfying 1.5 hours of credit toward Building Officials and Residential Contractors continuing education requirements.”</a:t>
            </a:r>
            <a:br>
              <a:rPr lang="en-US" dirty="0"/>
            </a:br>
            <a:r>
              <a:rPr lang="en-US" dirty="0"/>
              <a:t/>
            </a:r>
            <a:br>
              <a:rPr lang="en-US" dirty="0"/>
            </a:br>
            <a:r>
              <a:rPr lang="en-US" dirty="0"/>
              <a:t/>
            </a:r>
            <a:br>
              <a:rPr lang="en-US" dirty="0"/>
            </a:br>
            <a:r>
              <a:rPr lang="en-US" dirty="0"/>
              <a:t>For additional continuing education approvals, please see your credit tracking card. </a:t>
            </a:r>
          </a:p>
        </p:txBody>
      </p:sp>
    </p:spTree>
    <p:extLst>
      <p:ext uri="{BB962C8B-B14F-4D97-AF65-F5344CB8AC3E}">
        <p14:creationId xmlns:p14="http://schemas.microsoft.com/office/powerpoint/2010/main" val="937334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6793230" y="3657600"/>
            <a:ext cx="4789170" cy="3047250"/>
          </a:xfrm>
          <a:prstGeom prst="rect">
            <a:avLst/>
          </a:prstGeom>
        </p:spPr>
      </p:pic>
      <p:sp>
        <p:nvSpPr>
          <p:cNvPr id="6" name="Content Placeholder 5"/>
          <p:cNvSpPr>
            <a:spLocks noGrp="1"/>
          </p:cNvSpPr>
          <p:nvPr>
            <p:ph idx="1"/>
          </p:nvPr>
        </p:nvSpPr>
        <p:spPr/>
        <p:txBody>
          <a:bodyPr/>
          <a:lstStyle/>
          <a:p>
            <a:r>
              <a:rPr lang="en-US" dirty="0" smtClean="0">
                <a:solidFill>
                  <a:schemeClr val="tx1">
                    <a:lumMod val="50000"/>
                    <a:lumOff val="50000"/>
                  </a:schemeClr>
                </a:solidFill>
              </a:rPr>
              <a:t>City </a:t>
            </a:r>
            <a:r>
              <a:rPr lang="en-US" dirty="0">
                <a:solidFill>
                  <a:schemeClr val="tx1">
                    <a:lumMod val="50000"/>
                    <a:lumOff val="50000"/>
                  </a:schemeClr>
                </a:solidFill>
              </a:rPr>
              <a:t>of Hutchinson</a:t>
            </a:r>
          </a:p>
          <a:p>
            <a:r>
              <a:rPr lang="en-US" dirty="0" smtClean="0">
                <a:solidFill>
                  <a:schemeClr val="tx2"/>
                </a:solidFill>
              </a:rPr>
              <a:t>Minnesota </a:t>
            </a:r>
            <a:r>
              <a:rPr lang="en-US" dirty="0">
                <a:solidFill>
                  <a:schemeClr val="tx2"/>
                </a:solidFill>
              </a:rPr>
              <a:t>Air National </a:t>
            </a:r>
            <a:r>
              <a:rPr lang="en-US" dirty="0" smtClean="0">
                <a:solidFill>
                  <a:schemeClr val="tx2"/>
                </a:solidFill>
              </a:rPr>
              <a:t>Guard </a:t>
            </a:r>
            <a:br>
              <a:rPr lang="en-US" dirty="0" smtClean="0">
                <a:solidFill>
                  <a:schemeClr val="tx2"/>
                </a:solidFill>
              </a:rPr>
            </a:br>
            <a:r>
              <a:rPr lang="en-US" dirty="0" smtClean="0">
                <a:solidFill>
                  <a:schemeClr val="tx2"/>
                </a:solidFill>
              </a:rPr>
              <a:t>133rd </a:t>
            </a:r>
            <a:r>
              <a:rPr lang="en-US" dirty="0">
                <a:solidFill>
                  <a:schemeClr val="tx2"/>
                </a:solidFill>
              </a:rPr>
              <a:t>Air </a:t>
            </a:r>
            <a:r>
              <a:rPr lang="en-US" dirty="0" smtClean="0">
                <a:solidFill>
                  <a:schemeClr val="tx2"/>
                </a:solidFill>
              </a:rPr>
              <a:t>Wing</a:t>
            </a:r>
          </a:p>
          <a:p>
            <a:r>
              <a:rPr lang="en-US" dirty="0" smtClean="0">
                <a:solidFill>
                  <a:schemeClr val="tx1">
                    <a:lumMod val="50000"/>
                    <a:lumOff val="50000"/>
                  </a:schemeClr>
                </a:solidFill>
              </a:rPr>
              <a:t>City </a:t>
            </a:r>
            <a:r>
              <a:rPr lang="en-US" dirty="0">
                <a:solidFill>
                  <a:schemeClr val="tx1">
                    <a:lumMod val="50000"/>
                    <a:lumOff val="50000"/>
                  </a:schemeClr>
                </a:solidFill>
              </a:rPr>
              <a:t>of St. Cloud</a:t>
            </a:r>
          </a:p>
          <a:p>
            <a:r>
              <a:rPr lang="en-US" dirty="0">
                <a:solidFill>
                  <a:schemeClr val="tx1">
                    <a:lumMod val="50000"/>
                    <a:lumOff val="50000"/>
                  </a:schemeClr>
                </a:solidFill>
              </a:rPr>
              <a:t>City of Minneapolis</a:t>
            </a:r>
          </a:p>
          <a:p>
            <a:r>
              <a:rPr lang="en-US" dirty="0">
                <a:solidFill>
                  <a:schemeClr val="tx1">
                    <a:lumMod val="50000"/>
                    <a:lumOff val="50000"/>
                  </a:schemeClr>
                </a:solidFill>
              </a:rPr>
              <a:t>City of Morris</a:t>
            </a:r>
          </a:p>
        </p:txBody>
      </p:sp>
      <p:sp>
        <p:nvSpPr>
          <p:cNvPr id="5" name="Title 4"/>
          <p:cNvSpPr>
            <a:spLocks noGrp="1"/>
          </p:cNvSpPr>
          <p:nvPr>
            <p:ph type="title"/>
          </p:nvPr>
        </p:nvSpPr>
        <p:spPr/>
        <p:txBody>
          <a:bodyPr>
            <a:normAutofit/>
          </a:bodyPr>
          <a:lstStyle/>
          <a:p>
            <a:r>
              <a:rPr lang="en-US" dirty="0" smtClean="0"/>
              <a:t>2016 Achievement Awards</a:t>
            </a:r>
            <a:endParaRPr lang="en-US" dirty="0"/>
          </a:p>
        </p:txBody>
      </p:sp>
    </p:spTree>
    <p:extLst>
      <p:ext uri="{BB962C8B-B14F-4D97-AF65-F5344CB8AC3E}">
        <p14:creationId xmlns:p14="http://schemas.microsoft.com/office/powerpoint/2010/main" val="148147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6793230" y="3660055"/>
            <a:ext cx="4778086" cy="3061422"/>
          </a:xfrm>
          <a:prstGeom prst="rect">
            <a:avLst/>
          </a:prstGeom>
        </p:spPr>
      </p:pic>
      <p:sp>
        <p:nvSpPr>
          <p:cNvPr id="6" name="Content Placeholder 5"/>
          <p:cNvSpPr>
            <a:spLocks noGrp="1"/>
          </p:cNvSpPr>
          <p:nvPr>
            <p:ph idx="1"/>
          </p:nvPr>
        </p:nvSpPr>
        <p:spPr/>
        <p:txBody>
          <a:bodyPr/>
          <a:lstStyle/>
          <a:p>
            <a:r>
              <a:rPr lang="en-US" dirty="0" smtClean="0">
                <a:solidFill>
                  <a:schemeClr val="tx1">
                    <a:lumMod val="50000"/>
                    <a:lumOff val="50000"/>
                  </a:schemeClr>
                </a:solidFill>
              </a:rPr>
              <a:t>City </a:t>
            </a:r>
            <a:r>
              <a:rPr lang="en-US" dirty="0">
                <a:solidFill>
                  <a:schemeClr val="tx1">
                    <a:lumMod val="50000"/>
                    <a:lumOff val="50000"/>
                  </a:schemeClr>
                </a:solidFill>
              </a:rPr>
              <a:t>of Hutchinson</a:t>
            </a:r>
          </a:p>
          <a:p>
            <a:r>
              <a:rPr lang="en-US" dirty="0">
                <a:solidFill>
                  <a:schemeClr val="tx1">
                    <a:lumMod val="50000"/>
                    <a:lumOff val="50000"/>
                  </a:schemeClr>
                </a:solidFill>
              </a:rPr>
              <a:t>Minnesota Air National Guard </a:t>
            </a:r>
            <a:br>
              <a:rPr lang="en-US" dirty="0">
                <a:solidFill>
                  <a:schemeClr val="tx1">
                    <a:lumMod val="50000"/>
                    <a:lumOff val="50000"/>
                  </a:schemeClr>
                </a:solidFill>
              </a:rPr>
            </a:br>
            <a:r>
              <a:rPr lang="en-US" dirty="0">
                <a:solidFill>
                  <a:schemeClr val="tx1">
                    <a:lumMod val="50000"/>
                    <a:lumOff val="50000"/>
                  </a:schemeClr>
                </a:solidFill>
              </a:rPr>
              <a:t>133rd Air Wing</a:t>
            </a:r>
          </a:p>
          <a:p>
            <a:r>
              <a:rPr lang="en-US" dirty="0">
                <a:solidFill>
                  <a:schemeClr val="tx2"/>
                </a:solidFill>
              </a:rPr>
              <a:t>City of St. Cloud</a:t>
            </a:r>
          </a:p>
          <a:p>
            <a:r>
              <a:rPr lang="en-US" dirty="0">
                <a:solidFill>
                  <a:schemeClr val="tx1">
                    <a:lumMod val="50000"/>
                    <a:lumOff val="50000"/>
                  </a:schemeClr>
                </a:solidFill>
              </a:rPr>
              <a:t>City of Minneapolis</a:t>
            </a:r>
          </a:p>
          <a:p>
            <a:r>
              <a:rPr lang="en-US" dirty="0">
                <a:solidFill>
                  <a:schemeClr val="tx1">
                    <a:lumMod val="50000"/>
                    <a:lumOff val="50000"/>
                  </a:schemeClr>
                </a:solidFill>
              </a:rPr>
              <a:t>City of Morris</a:t>
            </a:r>
          </a:p>
        </p:txBody>
      </p:sp>
      <p:sp>
        <p:nvSpPr>
          <p:cNvPr id="5" name="Title 4"/>
          <p:cNvSpPr>
            <a:spLocks noGrp="1"/>
          </p:cNvSpPr>
          <p:nvPr>
            <p:ph type="title"/>
          </p:nvPr>
        </p:nvSpPr>
        <p:spPr/>
        <p:txBody>
          <a:bodyPr>
            <a:normAutofit/>
          </a:bodyPr>
          <a:lstStyle/>
          <a:p>
            <a:r>
              <a:rPr lang="en-US" dirty="0" smtClean="0"/>
              <a:t>2016 Achievement Awards</a:t>
            </a:r>
            <a:endParaRPr lang="en-US" dirty="0"/>
          </a:p>
        </p:txBody>
      </p:sp>
    </p:spTree>
    <p:extLst>
      <p:ext uri="{BB962C8B-B14F-4D97-AF65-F5344CB8AC3E}">
        <p14:creationId xmlns:p14="http://schemas.microsoft.com/office/powerpoint/2010/main" val="299195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93230" y="3698077"/>
            <a:ext cx="4778086" cy="3023399"/>
          </a:xfrm>
          <a:prstGeom prst="rect">
            <a:avLst/>
          </a:prstGeom>
        </p:spPr>
      </p:pic>
      <p:sp>
        <p:nvSpPr>
          <p:cNvPr id="6" name="Content Placeholder 5"/>
          <p:cNvSpPr>
            <a:spLocks noGrp="1"/>
          </p:cNvSpPr>
          <p:nvPr>
            <p:ph idx="1"/>
          </p:nvPr>
        </p:nvSpPr>
        <p:spPr/>
        <p:txBody>
          <a:bodyPr/>
          <a:lstStyle/>
          <a:p>
            <a:r>
              <a:rPr lang="en-US" dirty="0" smtClean="0">
                <a:solidFill>
                  <a:schemeClr val="tx1">
                    <a:lumMod val="50000"/>
                    <a:lumOff val="50000"/>
                  </a:schemeClr>
                </a:solidFill>
              </a:rPr>
              <a:t>City </a:t>
            </a:r>
            <a:r>
              <a:rPr lang="en-US" dirty="0">
                <a:solidFill>
                  <a:schemeClr val="tx1">
                    <a:lumMod val="50000"/>
                    <a:lumOff val="50000"/>
                  </a:schemeClr>
                </a:solidFill>
              </a:rPr>
              <a:t>of Hutchinson</a:t>
            </a:r>
          </a:p>
          <a:p>
            <a:r>
              <a:rPr lang="en-US" dirty="0">
                <a:solidFill>
                  <a:schemeClr val="tx1">
                    <a:lumMod val="50000"/>
                    <a:lumOff val="50000"/>
                  </a:schemeClr>
                </a:solidFill>
              </a:rPr>
              <a:t>Minnesota Air National Guard </a:t>
            </a:r>
            <a:br>
              <a:rPr lang="en-US" dirty="0">
                <a:solidFill>
                  <a:schemeClr val="tx1">
                    <a:lumMod val="50000"/>
                    <a:lumOff val="50000"/>
                  </a:schemeClr>
                </a:solidFill>
              </a:rPr>
            </a:br>
            <a:r>
              <a:rPr lang="en-US" dirty="0">
                <a:solidFill>
                  <a:schemeClr val="tx1">
                    <a:lumMod val="50000"/>
                    <a:lumOff val="50000"/>
                  </a:schemeClr>
                </a:solidFill>
              </a:rPr>
              <a:t>133rd Air Wing</a:t>
            </a:r>
          </a:p>
          <a:p>
            <a:r>
              <a:rPr lang="en-US" dirty="0">
                <a:solidFill>
                  <a:schemeClr val="tx1">
                    <a:lumMod val="50000"/>
                    <a:lumOff val="50000"/>
                  </a:schemeClr>
                </a:solidFill>
              </a:rPr>
              <a:t>City of St. Cloud</a:t>
            </a:r>
          </a:p>
          <a:p>
            <a:r>
              <a:rPr lang="en-US" dirty="0">
                <a:solidFill>
                  <a:schemeClr val="tx2"/>
                </a:solidFill>
              </a:rPr>
              <a:t>City of Minneapolis</a:t>
            </a:r>
          </a:p>
          <a:p>
            <a:r>
              <a:rPr lang="en-US" dirty="0">
                <a:solidFill>
                  <a:schemeClr val="tx1">
                    <a:lumMod val="50000"/>
                    <a:lumOff val="50000"/>
                  </a:schemeClr>
                </a:solidFill>
              </a:rPr>
              <a:t>City of Morris</a:t>
            </a:r>
          </a:p>
        </p:txBody>
      </p:sp>
      <p:sp>
        <p:nvSpPr>
          <p:cNvPr id="5" name="Title 4"/>
          <p:cNvSpPr>
            <a:spLocks noGrp="1"/>
          </p:cNvSpPr>
          <p:nvPr>
            <p:ph type="title"/>
          </p:nvPr>
        </p:nvSpPr>
        <p:spPr/>
        <p:txBody>
          <a:bodyPr>
            <a:normAutofit/>
          </a:bodyPr>
          <a:lstStyle/>
          <a:p>
            <a:r>
              <a:rPr lang="en-US" dirty="0" smtClean="0"/>
              <a:t>2016 Achievement Awards</a:t>
            </a:r>
            <a:endParaRPr lang="en-US" dirty="0"/>
          </a:p>
        </p:txBody>
      </p:sp>
    </p:spTree>
    <p:extLst>
      <p:ext uri="{BB962C8B-B14F-4D97-AF65-F5344CB8AC3E}">
        <p14:creationId xmlns:p14="http://schemas.microsoft.com/office/powerpoint/2010/main" val="105094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3230" y="3699337"/>
            <a:ext cx="4778086" cy="3022140"/>
          </a:xfrm>
          <a:prstGeom prst="rect">
            <a:avLst/>
          </a:prstGeom>
        </p:spPr>
      </p:pic>
      <p:sp>
        <p:nvSpPr>
          <p:cNvPr id="6" name="Content Placeholder 5"/>
          <p:cNvSpPr>
            <a:spLocks noGrp="1"/>
          </p:cNvSpPr>
          <p:nvPr>
            <p:ph idx="1"/>
          </p:nvPr>
        </p:nvSpPr>
        <p:spPr/>
        <p:txBody>
          <a:bodyPr/>
          <a:lstStyle/>
          <a:p>
            <a:r>
              <a:rPr lang="en-US" dirty="0">
                <a:solidFill>
                  <a:schemeClr val="tx1">
                    <a:lumMod val="50000"/>
                    <a:lumOff val="50000"/>
                  </a:schemeClr>
                </a:solidFill>
              </a:rPr>
              <a:t>City of Hutchinson</a:t>
            </a:r>
          </a:p>
          <a:p>
            <a:r>
              <a:rPr lang="en-US" dirty="0">
                <a:solidFill>
                  <a:schemeClr val="tx1">
                    <a:lumMod val="50000"/>
                    <a:lumOff val="50000"/>
                  </a:schemeClr>
                </a:solidFill>
              </a:rPr>
              <a:t>Minnesota Air National Guard </a:t>
            </a:r>
            <a:br>
              <a:rPr lang="en-US" dirty="0">
                <a:solidFill>
                  <a:schemeClr val="tx1">
                    <a:lumMod val="50000"/>
                    <a:lumOff val="50000"/>
                  </a:schemeClr>
                </a:solidFill>
              </a:rPr>
            </a:br>
            <a:r>
              <a:rPr lang="en-US" dirty="0">
                <a:solidFill>
                  <a:schemeClr val="tx1">
                    <a:lumMod val="50000"/>
                    <a:lumOff val="50000"/>
                  </a:schemeClr>
                </a:solidFill>
              </a:rPr>
              <a:t>133rd Air Wing</a:t>
            </a:r>
          </a:p>
          <a:p>
            <a:r>
              <a:rPr lang="en-US" dirty="0">
                <a:solidFill>
                  <a:schemeClr val="tx1">
                    <a:lumMod val="50000"/>
                    <a:lumOff val="50000"/>
                  </a:schemeClr>
                </a:solidFill>
              </a:rPr>
              <a:t>City of St. Cloud</a:t>
            </a:r>
          </a:p>
          <a:p>
            <a:r>
              <a:rPr lang="en-US" dirty="0">
                <a:solidFill>
                  <a:schemeClr val="tx1">
                    <a:lumMod val="50000"/>
                    <a:lumOff val="50000"/>
                  </a:schemeClr>
                </a:solidFill>
              </a:rPr>
              <a:t>City of Minneapolis</a:t>
            </a:r>
          </a:p>
          <a:p>
            <a:r>
              <a:rPr lang="en-US" dirty="0">
                <a:solidFill>
                  <a:schemeClr val="tx2"/>
                </a:solidFill>
              </a:rPr>
              <a:t>City of Morris</a:t>
            </a:r>
          </a:p>
        </p:txBody>
      </p:sp>
      <p:sp>
        <p:nvSpPr>
          <p:cNvPr id="5" name="Title 4"/>
          <p:cNvSpPr>
            <a:spLocks noGrp="1"/>
          </p:cNvSpPr>
          <p:nvPr>
            <p:ph type="title"/>
          </p:nvPr>
        </p:nvSpPr>
        <p:spPr/>
        <p:txBody>
          <a:bodyPr>
            <a:normAutofit/>
          </a:bodyPr>
          <a:lstStyle/>
          <a:p>
            <a:r>
              <a:rPr lang="en-US" dirty="0" smtClean="0"/>
              <a:t>2016 Achievement Awards</a:t>
            </a:r>
            <a:endParaRPr lang="en-US" dirty="0"/>
          </a:p>
        </p:txBody>
      </p:sp>
    </p:spTree>
    <p:extLst>
      <p:ext uri="{BB962C8B-B14F-4D97-AF65-F5344CB8AC3E}">
        <p14:creationId xmlns:p14="http://schemas.microsoft.com/office/powerpoint/2010/main" val="366252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Cities of Pelican Rapids and Fergus Falls</a:t>
            </a:r>
          </a:p>
          <a:p>
            <a:r>
              <a:rPr lang="en-US" dirty="0"/>
              <a:t>Chisago County</a:t>
            </a:r>
          </a:p>
          <a:p>
            <a:r>
              <a:rPr lang="en-US" dirty="0"/>
              <a:t>Leech Lake Band of </a:t>
            </a:r>
            <a:r>
              <a:rPr lang="en-US" dirty="0" err="1"/>
              <a:t>Ojibwe</a:t>
            </a:r>
            <a:endParaRPr lang="en-US" dirty="0"/>
          </a:p>
        </p:txBody>
      </p:sp>
      <p:sp>
        <p:nvSpPr>
          <p:cNvPr id="5" name="Title 4"/>
          <p:cNvSpPr>
            <a:spLocks noGrp="1"/>
          </p:cNvSpPr>
          <p:nvPr>
            <p:ph type="title"/>
          </p:nvPr>
        </p:nvSpPr>
        <p:spPr/>
        <p:txBody>
          <a:bodyPr>
            <a:normAutofit/>
          </a:bodyPr>
          <a:lstStyle/>
          <a:p>
            <a:r>
              <a:rPr lang="en-US" dirty="0" smtClean="0"/>
              <a:t>2016 Planning Awards</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97979" y="3965167"/>
            <a:ext cx="3345414" cy="231925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59305" y="3965166"/>
            <a:ext cx="3188970" cy="2319251"/>
          </a:xfrm>
          <a:prstGeom prst="rect">
            <a:avLst/>
          </a:prstGeom>
        </p:spPr>
      </p:pic>
    </p:spTree>
    <p:extLst>
      <p:ext uri="{BB962C8B-B14F-4D97-AF65-F5344CB8AC3E}">
        <p14:creationId xmlns:p14="http://schemas.microsoft.com/office/powerpoint/2010/main" val="22853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2763937216"/>
              </p:ext>
            </p:extLst>
          </p:nvPr>
        </p:nvGraphicFramePr>
        <p:xfrm>
          <a:off x="4154572" y="4006735"/>
          <a:ext cx="4345683" cy="2714741"/>
        </p:xfrm>
        <a:graphic>
          <a:graphicData uri="http://schemas.openxmlformats.org/presentationml/2006/ole">
            <mc:AlternateContent xmlns:mc="http://schemas.openxmlformats.org/markup-compatibility/2006">
              <mc:Choice xmlns:v="urn:schemas-microsoft-com:vml" Requires="v">
                <p:oleObj spid="_x0000_s1031" name="Image" r:id="rId3" imgW="7237800" imgH="4520520" progId="Photoshop.Image.16">
                  <p:embed/>
                </p:oleObj>
              </mc:Choice>
              <mc:Fallback>
                <p:oleObj name="Image" r:id="rId3" imgW="7237800" imgH="4520520" progId="Photoshop.Image.16">
                  <p:embed/>
                  <p:pic>
                    <p:nvPicPr>
                      <p:cNvPr id="0" name=""/>
                      <p:cNvPicPr/>
                      <p:nvPr/>
                    </p:nvPicPr>
                    <p:blipFill>
                      <a:blip r:embed="rId4"/>
                      <a:stretch>
                        <a:fillRect/>
                      </a:stretch>
                    </p:blipFill>
                    <p:spPr>
                      <a:xfrm>
                        <a:off x="4154572" y="4006735"/>
                        <a:ext cx="4345683" cy="2714741"/>
                      </a:xfrm>
                      <a:prstGeom prst="rect">
                        <a:avLst/>
                      </a:prstGeom>
                    </p:spPr>
                  </p:pic>
                </p:oleObj>
              </mc:Fallback>
            </mc:AlternateContent>
          </a:graphicData>
        </a:graphic>
      </p:graphicFrame>
      <p:sp>
        <p:nvSpPr>
          <p:cNvPr id="2" name="Content Placeholder 1"/>
          <p:cNvSpPr>
            <a:spLocks noGrp="1"/>
          </p:cNvSpPr>
          <p:nvPr>
            <p:ph idx="1"/>
          </p:nvPr>
        </p:nvSpPr>
        <p:spPr/>
        <p:txBody>
          <a:bodyPr/>
          <a:lstStyle/>
          <a:p>
            <a:r>
              <a:rPr lang="en-US" dirty="0" smtClean="0"/>
              <a:t>Eco Experience at Minnesota State Fair</a:t>
            </a:r>
          </a:p>
          <a:p>
            <a:pPr lvl="1"/>
            <a:r>
              <a:rPr lang="en-US" dirty="0" smtClean="0"/>
              <a:t>Gate passes for representatives from </a:t>
            </a:r>
            <a:br>
              <a:rPr lang="en-US" dirty="0" smtClean="0"/>
            </a:br>
            <a:r>
              <a:rPr lang="en-US" dirty="0" smtClean="0"/>
              <a:t>finalist communities</a:t>
            </a:r>
          </a:p>
          <a:p>
            <a:pPr lvl="1"/>
            <a:r>
              <a:rPr lang="en-US" dirty="0" smtClean="0"/>
              <a:t>Public display of program &amp; finalists </a:t>
            </a:r>
            <a:br>
              <a:rPr lang="en-US" dirty="0" smtClean="0"/>
            </a:br>
            <a:r>
              <a:rPr lang="en-US" dirty="0" smtClean="0"/>
              <a:t>in Commerce’s Energy Exhibit</a:t>
            </a:r>
          </a:p>
          <a:p>
            <a:pPr lvl="1"/>
            <a:r>
              <a:rPr lang="en-US" dirty="0"/>
              <a:t>Stage recognition </a:t>
            </a:r>
            <a:r>
              <a:rPr lang="en-US" dirty="0" smtClean="0"/>
              <a:t/>
            </a:r>
            <a:br>
              <a:rPr lang="en-US" dirty="0" smtClean="0"/>
            </a:br>
            <a:r>
              <a:rPr lang="en-US" dirty="0" smtClean="0"/>
              <a:t>event for finalist </a:t>
            </a:r>
            <a:br>
              <a:rPr lang="en-US" dirty="0" smtClean="0"/>
            </a:br>
            <a:r>
              <a:rPr lang="en-US" dirty="0" smtClean="0"/>
              <a:t>communities</a:t>
            </a:r>
            <a:endParaRPr lang="en-US" dirty="0"/>
          </a:p>
          <a:p>
            <a:pPr lvl="1"/>
            <a:endParaRPr lang="en-US" dirty="0"/>
          </a:p>
        </p:txBody>
      </p:sp>
      <p:sp>
        <p:nvSpPr>
          <p:cNvPr id="3" name="Title 2"/>
          <p:cNvSpPr>
            <a:spLocks noGrp="1"/>
          </p:cNvSpPr>
          <p:nvPr>
            <p:ph type="title"/>
          </p:nvPr>
        </p:nvSpPr>
        <p:spPr/>
        <p:txBody>
          <a:bodyPr/>
          <a:lstStyle/>
          <a:p>
            <a:r>
              <a:rPr lang="en-US" dirty="0" smtClean="0"/>
              <a:t>2016 Events</a:t>
            </a:r>
            <a:endParaRPr lang="en-US" dirty="0"/>
          </a:p>
        </p:txBody>
      </p:sp>
      <p:pic>
        <p:nvPicPr>
          <p:cNvPr id="5" name="Picture 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728364" y="1925032"/>
            <a:ext cx="3313845" cy="4796444"/>
          </a:xfrm>
          <a:prstGeom prst="rect">
            <a:avLst/>
          </a:prstGeom>
        </p:spPr>
      </p:pic>
    </p:spTree>
    <p:extLst>
      <p:ext uri="{BB962C8B-B14F-4D97-AF65-F5344CB8AC3E}">
        <p14:creationId xmlns:p14="http://schemas.microsoft.com/office/powerpoint/2010/main" val="179274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CECA Awards Presentation</a:t>
            </a:r>
          </a:p>
          <a:p>
            <a:pPr lvl="2"/>
            <a:r>
              <a:rPr lang="en-US" dirty="0" smtClean="0"/>
              <a:t>At Science Museum of Minnesota</a:t>
            </a:r>
          </a:p>
          <a:p>
            <a:pPr lvl="3"/>
            <a:r>
              <a:rPr lang="en-US" dirty="0" smtClean="0"/>
              <a:t>Luncheon presentation from Commerce Commissioner Mike Rothman</a:t>
            </a:r>
          </a:p>
          <a:p>
            <a:pPr lvl="3"/>
            <a:r>
              <a:rPr lang="en-US" dirty="0" smtClean="0"/>
              <a:t>Keynote address from Will Steger</a:t>
            </a:r>
          </a:p>
          <a:p>
            <a:pPr lvl="3"/>
            <a:r>
              <a:rPr lang="en-US" dirty="0" smtClean="0"/>
              <a:t>Panel discussion from technical assistance experts</a:t>
            </a:r>
          </a:p>
          <a:p>
            <a:pPr lvl="3"/>
            <a:r>
              <a:rPr lang="en-US" dirty="0" smtClean="0"/>
              <a:t>Panel discussion from </a:t>
            </a:r>
            <a:br>
              <a:rPr lang="en-US" dirty="0" smtClean="0"/>
            </a:br>
            <a:r>
              <a:rPr lang="en-US" dirty="0" smtClean="0"/>
              <a:t>award recipients</a:t>
            </a:r>
          </a:p>
          <a:p>
            <a:pPr lvl="3"/>
            <a:r>
              <a:rPr lang="en-US" dirty="0" smtClean="0"/>
              <a:t>LED-lit glass awards</a:t>
            </a:r>
            <a:endParaRPr lang="en-US" dirty="0"/>
          </a:p>
          <a:p>
            <a:pPr lvl="1"/>
            <a:endParaRPr lang="en-US" dirty="0"/>
          </a:p>
        </p:txBody>
      </p:sp>
      <p:sp>
        <p:nvSpPr>
          <p:cNvPr id="3" name="Title 2"/>
          <p:cNvSpPr>
            <a:spLocks noGrp="1"/>
          </p:cNvSpPr>
          <p:nvPr>
            <p:ph type="title"/>
          </p:nvPr>
        </p:nvSpPr>
        <p:spPr/>
        <p:txBody>
          <a:bodyPr/>
          <a:lstStyle/>
          <a:p>
            <a:r>
              <a:rPr lang="en-US" dirty="0" smtClean="0"/>
              <a:t>2016 Events</a:t>
            </a:r>
            <a:endParaRPr lang="en-US" dirty="0"/>
          </a:p>
        </p:txBody>
      </p:sp>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083040" y="4073236"/>
            <a:ext cx="2980964" cy="264824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0143" y="4073236"/>
            <a:ext cx="3539536" cy="2648240"/>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54356" y="5158683"/>
            <a:ext cx="2762426" cy="1562793"/>
          </a:xfrm>
          <a:prstGeom prst="rect">
            <a:avLst/>
          </a:prstGeom>
        </p:spPr>
      </p:pic>
    </p:spTree>
    <p:extLst>
      <p:ext uri="{BB962C8B-B14F-4D97-AF65-F5344CB8AC3E}">
        <p14:creationId xmlns:p14="http://schemas.microsoft.com/office/powerpoint/2010/main" val="429488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500"/>
                                        <p:tgtEl>
                                          <p:spTgt spid="2">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87927" y="3223318"/>
            <a:ext cx="3175462" cy="346895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2292" y="323972"/>
            <a:ext cx="3810000" cy="2466975"/>
          </a:xfrm>
          <a:prstGeom prst="rect">
            <a:avLst/>
          </a:prstGeom>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97928" y="3223318"/>
            <a:ext cx="4521530" cy="346895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46830" y="323972"/>
            <a:ext cx="2972628" cy="2466975"/>
          </a:xfrm>
          <a:prstGeom prst="rect">
            <a:avLst/>
          </a:prstGeom>
        </p:spPr>
      </p:pic>
      <p:pic>
        <p:nvPicPr>
          <p:cNvPr id="9" name="Picture 8"/>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353996" y="1151590"/>
            <a:ext cx="2468071" cy="4463935"/>
          </a:xfrm>
          <a:prstGeom prst="rect">
            <a:avLst/>
          </a:prstGeom>
        </p:spPr>
      </p:pic>
    </p:spTree>
    <p:extLst>
      <p:ext uri="{BB962C8B-B14F-4D97-AF65-F5344CB8AC3E}">
        <p14:creationId xmlns:p14="http://schemas.microsoft.com/office/powerpoint/2010/main" val="416990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a:t>Application information distributed widely</a:t>
            </a:r>
          </a:p>
          <a:p>
            <a:pPr lvl="2"/>
            <a:r>
              <a:rPr lang="en-US" dirty="0"/>
              <a:t>Commerce e-letters, website, grantees, personal contacts</a:t>
            </a:r>
          </a:p>
          <a:p>
            <a:pPr lvl="2"/>
            <a:r>
              <a:rPr lang="en-US" dirty="0" smtClean="0"/>
              <a:t>Through partner </a:t>
            </a:r>
            <a:r>
              <a:rPr lang="en-US" dirty="0"/>
              <a:t>organizations</a:t>
            </a:r>
          </a:p>
          <a:p>
            <a:pPr lvl="1"/>
            <a:endParaRPr lang="en-US" dirty="0" smtClean="0"/>
          </a:p>
          <a:p>
            <a:pPr lvl="1"/>
            <a:r>
              <a:rPr lang="en-US" dirty="0" smtClean="0"/>
              <a:t>Communities </a:t>
            </a:r>
            <a:r>
              <a:rPr lang="en-US" dirty="0"/>
              <a:t>apply through online application</a:t>
            </a:r>
          </a:p>
          <a:p>
            <a:pPr lvl="1"/>
            <a:endParaRPr lang="en-US" dirty="0" smtClean="0"/>
          </a:p>
          <a:p>
            <a:pPr lvl="1"/>
            <a:r>
              <a:rPr lang="en-US" dirty="0" smtClean="0"/>
              <a:t>Selection </a:t>
            </a:r>
            <a:r>
              <a:rPr lang="en-US" dirty="0"/>
              <a:t>committee reviews applications, makes recommendations</a:t>
            </a:r>
          </a:p>
          <a:p>
            <a:pPr lvl="2"/>
            <a:r>
              <a:rPr lang="en-US" dirty="0"/>
              <a:t>Broad-based representatives from CECA </a:t>
            </a:r>
            <a:r>
              <a:rPr lang="en-US" dirty="0" smtClean="0"/>
              <a:t>supporters</a:t>
            </a:r>
            <a:endParaRPr lang="en-US" dirty="0"/>
          </a:p>
        </p:txBody>
      </p:sp>
      <p:sp>
        <p:nvSpPr>
          <p:cNvPr id="3" name="Title 2"/>
          <p:cNvSpPr>
            <a:spLocks noGrp="1"/>
          </p:cNvSpPr>
          <p:nvPr>
            <p:ph type="title"/>
          </p:nvPr>
        </p:nvSpPr>
        <p:spPr/>
        <p:txBody>
          <a:bodyPr/>
          <a:lstStyle/>
          <a:p>
            <a:r>
              <a:rPr lang="en-US" dirty="0" smtClean="0"/>
              <a:t>Application Process</a:t>
            </a:r>
            <a:endParaRPr lang="en-US" dirty="0"/>
          </a:p>
        </p:txBody>
      </p:sp>
    </p:spTree>
    <p:extLst>
      <p:ext uri="{BB962C8B-B14F-4D97-AF65-F5344CB8AC3E}">
        <p14:creationId xmlns:p14="http://schemas.microsoft.com/office/powerpoint/2010/main" val="85781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support </a:t>
            </a:r>
            <a:r>
              <a:rPr lang="en-US" dirty="0"/>
              <a:t>p</a:t>
            </a:r>
            <a:r>
              <a:rPr lang="en-US" dirty="0" smtClean="0"/>
              <a:t>rovided </a:t>
            </a:r>
            <a:r>
              <a:rPr lang="en-US" dirty="0"/>
              <a:t>b</a:t>
            </a:r>
            <a:r>
              <a:rPr lang="en-US" dirty="0" smtClean="0"/>
              <a:t>y:</a:t>
            </a:r>
            <a:endParaRPr lang="en-US" dirty="0"/>
          </a:p>
        </p:txBody>
      </p:sp>
      <p:sp>
        <p:nvSpPr>
          <p:cNvPr id="3" name="Content Placeholder 2"/>
          <p:cNvSpPr>
            <a:spLocks noGrp="1"/>
          </p:cNvSpPr>
          <p:nvPr>
            <p:ph idx="10"/>
          </p:nvPr>
        </p:nvSpPr>
        <p:spPr/>
        <p:txBody>
          <a:bodyPr>
            <a:normAutofit fontScale="62500" lnSpcReduction="20000"/>
          </a:bodyPr>
          <a:lstStyle/>
          <a:p>
            <a:r>
              <a:rPr lang="en-US" dirty="0"/>
              <a:t>The McKnight Foundation</a:t>
            </a:r>
          </a:p>
          <a:p>
            <a:r>
              <a:rPr lang="en-US" dirty="0"/>
              <a:t>Clean Energy Resource Teams</a:t>
            </a:r>
          </a:p>
          <a:p>
            <a:r>
              <a:rPr lang="en-US" dirty="0"/>
              <a:t>Climate Generation: A Will Steger Legacy</a:t>
            </a:r>
          </a:p>
          <a:p>
            <a:r>
              <a:rPr lang="en-US" dirty="0"/>
              <a:t>Great Plains Institute</a:t>
            </a:r>
          </a:p>
          <a:p>
            <a:r>
              <a:rPr lang="en-US" dirty="0"/>
              <a:t>League of Minnesota Cities</a:t>
            </a:r>
          </a:p>
          <a:p>
            <a:r>
              <a:rPr lang="en-US" dirty="0"/>
              <a:t>Minnesota Pollution Control Agency</a:t>
            </a:r>
          </a:p>
          <a:p>
            <a:r>
              <a:rPr lang="en-US" dirty="0"/>
              <a:t>Southwest Regional Development </a:t>
            </a:r>
            <a:r>
              <a:rPr lang="en-US" dirty="0" smtClean="0"/>
              <a:t>Commission</a:t>
            </a:r>
            <a:endParaRPr lang="en-US" dirty="0"/>
          </a:p>
        </p:txBody>
      </p:sp>
      <p:sp>
        <p:nvSpPr>
          <p:cNvPr id="4" name="Content Placeholder 3"/>
          <p:cNvSpPr>
            <a:spLocks noGrp="1"/>
          </p:cNvSpPr>
          <p:nvPr>
            <p:ph idx="11"/>
          </p:nvPr>
        </p:nvSpPr>
        <p:spPr/>
        <p:txBody>
          <a:bodyPr>
            <a:normAutofit/>
          </a:bodyPr>
          <a:lstStyle/>
          <a:p>
            <a:r>
              <a:rPr lang="en-US" sz="2000" dirty="0"/>
              <a:t>U.S. Department of Energy; </a:t>
            </a:r>
            <a:r>
              <a:rPr lang="en-US" sz="2000" dirty="0" smtClean="0"/>
              <a:t/>
            </a:r>
            <a:br>
              <a:rPr lang="en-US" sz="2000" dirty="0" smtClean="0"/>
            </a:br>
            <a:r>
              <a:rPr lang="en-US" sz="2000" dirty="0" smtClean="0"/>
              <a:t>Office </a:t>
            </a:r>
            <a:r>
              <a:rPr lang="en-US" sz="2000" dirty="0"/>
              <a:t>of Energy Efficiency and Renewable Energy</a:t>
            </a:r>
          </a:p>
          <a:p>
            <a:r>
              <a:rPr lang="en-US" sz="2000" dirty="0"/>
              <a:t>U.S. Environmental Protection </a:t>
            </a:r>
            <a:r>
              <a:rPr lang="en-US" sz="2000" dirty="0" smtClean="0"/>
              <a:t>Agency; </a:t>
            </a:r>
            <a:r>
              <a:rPr lang="en-US" sz="2000" dirty="0"/>
              <a:t>Office of Sustainable Communities</a:t>
            </a:r>
          </a:p>
          <a:p>
            <a:r>
              <a:rPr lang="en-US" sz="2000" dirty="0"/>
              <a:t>University of </a:t>
            </a:r>
            <a:r>
              <a:rPr lang="en-US" sz="2000" dirty="0" smtClean="0"/>
              <a:t>Minnesota; </a:t>
            </a:r>
            <a:br>
              <a:rPr lang="en-US" sz="2000" dirty="0" smtClean="0"/>
            </a:br>
            <a:r>
              <a:rPr lang="en-US" sz="2000" dirty="0" smtClean="0"/>
              <a:t>Center </a:t>
            </a:r>
            <a:r>
              <a:rPr lang="en-US" sz="2000" dirty="0"/>
              <a:t>for Sustainable Building Research</a:t>
            </a:r>
          </a:p>
          <a:p>
            <a:r>
              <a:rPr lang="en-US" sz="2000" dirty="0"/>
              <a:t>University of </a:t>
            </a:r>
            <a:r>
              <a:rPr lang="en-US" sz="2000" dirty="0" smtClean="0"/>
              <a:t>Minnesota; </a:t>
            </a:r>
            <a:br>
              <a:rPr lang="en-US" sz="2000" dirty="0" smtClean="0"/>
            </a:br>
            <a:r>
              <a:rPr lang="en-US" sz="2000" dirty="0" smtClean="0"/>
              <a:t>Institute </a:t>
            </a:r>
            <a:r>
              <a:rPr lang="en-US" sz="2000" dirty="0"/>
              <a:t>on the </a:t>
            </a:r>
            <a:r>
              <a:rPr lang="en-US" sz="2000" dirty="0" smtClean="0"/>
              <a:t>Environment</a:t>
            </a:r>
            <a:endParaRPr lang="en-US" sz="2000" dirty="0"/>
          </a:p>
        </p:txBody>
      </p:sp>
    </p:spTree>
    <p:extLst>
      <p:ext uri="{BB962C8B-B14F-4D97-AF65-F5344CB8AC3E}">
        <p14:creationId xmlns:p14="http://schemas.microsoft.com/office/powerpoint/2010/main" val="194400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Terry Webster</a:t>
            </a:r>
          </a:p>
          <a:p>
            <a:pPr lvl="2"/>
            <a:r>
              <a:rPr lang="en-US" dirty="0"/>
              <a:t>Project manager for Clean Energy Community </a:t>
            </a:r>
            <a:r>
              <a:rPr lang="en-US" dirty="0" smtClean="0"/>
              <a:t>Awards </a:t>
            </a:r>
            <a:br>
              <a:rPr lang="en-US" dirty="0" smtClean="0"/>
            </a:br>
            <a:r>
              <a:rPr lang="en-US" dirty="0" smtClean="0"/>
              <a:t>Minnesota Department of Commerce, Division of Energy Resources</a:t>
            </a:r>
          </a:p>
          <a:p>
            <a:r>
              <a:rPr lang="en-US" dirty="0" smtClean="0"/>
              <a:t>John </a:t>
            </a:r>
            <a:r>
              <a:rPr lang="en-US" dirty="0"/>
              <a:t>Paulson </a:t>
            </a:r>
          </a:p>
          <a:p>
            <a:pPr lvl="2"/>
            <a:r>
              <a:rPr lang="en-US" dirty="0"/>
              <a:t>Project/Environmental/Regulatory </a:t>
            </a:r>
            <a:r>
              <a:rPr lang="en-US" dirty="0" smtClean="0"/>
              <a:t>Manager, City of Hutchinson</a:t>
            </a:r>
          </a:p>
          <a:p>
            <a:r>
              <a:rPr lang="en-US" dirty="0" smtClean="0"/>
              <a:t>Fernando </a:t>
            </a:r>
            <a:r>
              <a:rPr lang="en-US" dirty="0" err="1" smtClean="0"/>
              <a:t>Nacionales</a:t>
            </a:r>
            <a:endParaRPr lang="en-US" dirty="0"/>
          </a:p>
          <a:p>
            <a:pPr lvl="2"/>
            <a:r>
              <a:rPr lang="en-US" dirty="0"/>
              <a:t>Deputy Base Civil </a:t>
            </a:r>
            <a:r>
              <a:rPr lang="en-US" dirty="0" smtClean="0"/>
              <a:t>Engineer, 133 </a:t>
            </a:r>
            <a:r>
              <a:rPr lang="en-US" dirty="0"/>
              <a:t>Civil Engineer Squadron, MN </a:t>
            </a:r>
            <a:r>
              <a:rPr lang="en-US" dirty="0" smtClean="0"/>
              <a:t>ANG</a:t>
            </a:r>
          </a:p>
          <a:p>
            <a:r>
              <a:rPr lang="en-US" dirty="0" smtClean="0"/>
              <a:t>Patrick </a:t>
            </a:r>
            <a:r>
              <a:rPr lang="en-US" dirty="0" err="1" smtClean="0"/>
              <a:t>Shea</a:t>
            </a:r>
            <a:endParaRPr lang="en-US" dirty="0"/>
          </a:p>
          <a:p>
            <a:pPr lvl="2"/>
            <a:r>
              <a:rPr lang="en-US" dirty="0"/>
              <a:t>Director of Public </a:t>
            </a:r>
            <a:r>
              <a:rPr lang="en-US" dirty="0" smtClean="0"/>
              <a:t>Services, City </a:t>
            </a:r>
            <a:r>
              <a:rPr lang="en-US" dirty="0"/>
              <a:t>of St. </a:t>
            </a:r>
            <a:r>
              <a:rPr lang="en-US" dirty="0" smtClean="0"/>
              <a:t>Cloud</a:t>
            </a:r>
            <a:endParaRPr lang="en-US" dirty="0"/>
          </a:p>
        </p:txBody>
      </p:sp>
      <p:sp>
        <p:nvSpPr>
          <p:cNvPr id="3" name="Title 2"/>
          <p:cNvSpPr>
            <a:spLocks noGrp="1"/>
          </p:cNvSpPr>
          <p:nvPr>
            <p:ph type="title"/>
          </p:nvPr>
        </p:nvSpPr>
        <p:spPr/>
        <p:txBody>
          <a:bodyPr/>
          <a:lstStyle/>
          <a:p>
            <a:r>
              <a:rPr lang="en-US" dirty="0" smtClean="0"/>
              <a:t>Presenters</a:t>
            </a:r>
            <a:endParaRPr lang="en-US" dirty="0"/>
          </a:p>
        </p:txBody>
      </p:sp>
    </p:spTree>
    <p:extLst>
      <p:ext uri="{BB962C8B-B14F-4D97-AF65-F5344CB8AC3E}">
        <p14:creationId xmlns:p14="http://schemas.microsoft.com/office/powerpoint/2010/main" val="301551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To learn more:</a:t>
            </a:r>
          </a:p>
          <a:p>
            <a:pPr lvl="2"/>
            <a:r>
              <a:rPr lang="en-US" dirty="0" smtClean="0"/>
              <a:t>energy.info@state.mn.us</a:t>
            </a:r>
          </a:p>
          <a:p>
            <a:pPr lvl="2"/>
            <a:r>
              <a:rPr lang="en-US" dirty="0" smtClean="0"/>
              <a:t>800-657-3710</a:t>
            </a:r>
          </a:p>
          <a:p>
            <a:pPr lvl="2"/>
            <a:r>
              <a:rPr lang="en-US" dirty="0" smtClean="0"/>
              <a:t>You will be added to a distribution list</a:t>
            </a:r>
            <a:endParaRPr lang="en-US" dirty="0"/>
          </a:p>
        </p:txBody>
      </p:sp>
      <p:sp>
        <p:nvSpPr>
          <p:cNvPr id="3" name="Title 2"/>
          <p:cNvSpPr>
            <a:spLocks noGrp="1"/>
          </p:cNvSpPr>
          <p:nvPr>
            <p:ph type="title"/>
          </p:nvPr>
        </p:nvSpPr>
        <p:spPr/>
        <p:txBody>
          <a:bodyPr/>
          <a:lstStyle/>
          <a:p>
            <a:r>
              <a:rPr lang="en-US" dirty="0" smtClean="0"/>
              <a:t>Application Process</a:t>
            </a:r>
            <a:endParaRPr lang="en-US" dirty="0"/>
          </a:p>
        </p:txBody>
      </p:sp>
    </p:spTree>
    <p:extLst>
      <p:ext uri="{BB962C8B-B14F-4D97-AF65-F5344CB8AC3E}">
        <p14:creationId xmlns:p14="http://schemas.microsoft.com/office/powerpoint/2010/main" val="371490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5960" y="1104900"/>
            <a:ext cx="7140081" cy="4648200"/>
          </a:xfrm>
          <a:prstGeom prst="rect">
            <a:avLst/>
          </a:prstGeom>
        </p:spPr>
      </p:pic>
      <p:sp>
        <p:nvSpPr>
          <p:cNvPr id="2" name="TextBox 1"/>
          <p:cNvSpPr txBox="1"/>
          <p:nvPr/>
        </p:nvSpPr>
        <p:spPr>
          <a:xfrm>
            <a:off x="3078480" y="5455920"/>
            <a:ext cx="6096000" cy="769441"/>
          </a:xfrm>
          <a:prstGeom prst="rect">
            <a:avLst/>
          </a:prstGeom>
          <a:noFill/>
        </p:spPr>
        <p:txBody>
          <a:bodyPr wrap="square" rtlCol="0">
            <a:spAutoFit/>
          </a:bodyPr>
          <a:lstStyle/>
          <a:p>
            <a:pPr algn="ctr"/>
            <a:r>
              <a:rPr lang="en-US" sz="4400" dirty="0">
                <a:solidFill>
                  <a:schemeClr val="tx2"/>
                </a:solidFill>
                <a:latin typeface="Calibri"/>
                <a:cs typeface="Arial" charset="0"/>
              </a:rPr>
              <a:t>John Paulson</a:t>
            </a:r>
            <a:endParaRPr lang="en-US" sz="4400" dirty="0">
              <a:solidFill>
                <a:schemeClr val="tx2"/>
              </a:solidFill>
            </a:endParaRPr>
          </a:p>
        </p:txBody>
      </p:sp>
    </p:spTree>
    <p:extLst>
      <p:ext uri="{BB962C8B-B14F-4D97-AF65-F5344CB8AC3E}">
        <p14:creationId xmlns:p14="http://schemas.microsoft.com/office/powerpoint/2010/main" val="71532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1752600" y="5181600"/>
            <a:ext cx="411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sz="3200" dirty="0" smtClean="0">
                <a:solidFill>
                  <a:prstClr val="white"/>
                </a:solidFill>
                <a:latin typeface="Calibri"/>
                <a:cs typeface="Arial" charset="0"/>
              </a:rPr>
              <a:t>Energy Design Conference &amp; Expo</a:t>
            </a:r>
            <a:endParaRPr lang="en-US" sz="3200" dirty="0">
              <a:solidFill>
                <a:prstClr val="white"/>
              </a:solidFill>
              <a:latin typeface="Calibri"/>
              <a:cs typeface="Arial" charset="0"/>
            </a:endParaRPr>
          </a:p>
          <a:p>
            <a:pPr algn="ctr" eaLnBrk="1" fontAlgn="base" hangingPunct="1">
              <a:spcBef>
                <a:spcPct val="0"/>
              </a:spcBef>
              <a:spcAft>
                <a:spcPct val="0"/>
              </a:spcAft>
              <a:defRPr/>
            </a:pPr>
            <a:r>
              <a:rPr lang="en-US" sz="3200" dirty="0" smtClean="0">
                <a:solidFill>
                  <a:prstClr val="white"/>
                </a:solidFill>
                <a:latin typeface="Calibri"/>
                <a:cs typeface="Arial" charset="0"/>
              </a:rPr>
              <a:t>February 22, 2017</a:t>
            </a:r>
            <a:endParaRPr lang="en-US" sz="3200" dirty="0">
              <a:solidFill>
                <a:prstClr val="white"/>
              </a:solidFill>
              <a:latin typeface="Calibri"/>
              <a:cs typeface="Arial" charset="0"/>
            </a:endParaRPr>
          </a:p>
        </p:txBody>
      </p:sp>
      <p:sp>
        <p:nvSpPr>
          <p:cNvPr id="15" name="Title 1"/>
          <p:cNvSpPr txBox="1">
            <a:spLocks/>
          </p:cNvSpPr>
          <p:nvPr/>
        </p:nvSpPr>
        <p:spPr bwMode="auto">
          <a:xfrm>
            <a:off x="1473764" y="1828801"/>
            <a:ext cx="4585724" cy="78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n-US" sz="4000" b="1" dirty="0">
              <a:solidFill>
                <a:prstClr val="white"/>
              </a:solidFill>
              <a:latin typeface="Calibri"/>
              <a:cs typeface="Arial" charset="0"/>
            </a:endParaRPr>
          </a:p>
          <a:p>
            <a:pPr algn="ctr" eaLnBrk="1" fontAlgn="base" hangingPunct="1">
              <a:spcBef>
                <a:spcPct val="0"/>
              </a:spcBef>
              <a:spcAft>
                <a:spcPct val="0"/>
              </a:spcAft>
              <a:defRPr/>
            </a:pPr>
            <a:r>
              <a:rPr lang="en-US" sz="4000" b="1" dirty="0">
                <a:solidFill>
                  <a:prstClr val="white"/>
                </a:solidFill>
                <a:latin typeface="Calibri"/>
                <a:cs typeface="Arial" charset="0"/>
              </a:rPr>
              <a:t>Hutchinson WWTF Solar PV</a:t>
            </a:r>
          </a:p>
          <a:p>
            <a:pPr algn="ctr" eaLnBrk="1" fontAlgn="base" hangingPunct="1">
              <a:spcBef>
                <a:spcPct val="0"/>
              </a:spcBef>
              <a:spcAft>
                <a:spcPct val="0"/>
              </a:spcAft>
              <a:defRPr/>
            </a:pPr>
            <a:r>
              <a:rPr lang="en-US" sz="4000" b="1" dirty="0">
                <a:solidFill>
                  <a:prstClr val="white"/>
                </a:solidFill>
                <a:latin typeface="Calibri"/>
                <a:cs typeface="Arial" charset="0"/>
              </a:rPr>
              <a:t>EP4-41</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87702" y="2612851"/>
            <a:ext cx="1922516" cy="1141336"/>
          </a:xfrm>
          <a:prstGeom prst="rect">
            <a:avLst/>
          </a:prstGeom>
        </p:spPr>
      </p:pic>
      <p:sp>
        <p:nvSpPr>
          <p:cNvPr id="14" name="Title 1"/>
          <p:cNvSpPr txBox="1">
            <a:spLocks/>
          </p:cNvSpPr>
          <p:nvPr/>
        </p:nvSpPr>
        <p:spPr bwMode="auto">
          <a:xfrm>
            <a:off x="2058260" y="3781504"/>
            <a:ext cx="3581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sz="3200" dirty="0">
                <a:solidFill>
                  <a:prstClr val="white"/>
                </a:solidFill>
                <a:latin typeface="Calibri"/>
                <a:cs typeface="Arial" charset="0"/>
              </a:rPr>
              <a:t>John Paulson </a:t>
            </a:r>
          </a:p>
          <a:p>
            <a:pPr algn="ctr" eaLnBrk="1" fontAlgn="base" hangingPunct="1">
              <a:spcBef>
                <a:spcPct val="0"/>
              </a:spcBef>
              <a:spcAft>
                <a:spcPct val="0"/>
              </a:spcAft>
              <a:defRPr/>
            </a:pPr>
            <a:r>
              <a:rPr lang="en-US" dirty="0">
                <a:solidFill>
                  <a:prstClr val="white"/>
                </a:solidFill>
                <a:latin typeface="Calibri"/>
                <a:cs typeface="Arial" charset="0"/>
              </a:rPr>
              <a:t>Project/Environmental/Regulatory Manager</a:t>
            </a: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6059484" y="4368340"/>
            <a:ext cx="6126759" cy="2489658"/>
          </a:xfrm>
          <a:prstGeom prst="rect">
            <a:avLst/>
          </a:prstGeom>
        </p:spPr>
      </p:pic>
      <p:pic>
        <p:nvPicPr>
          <p:cNvPr id="102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6116" b="30288"/>
          <a:stretch/>
        </p:blipFill>
        <p:spPr bwMode="auto">
          <a:xfrm>
            <a:off x="6059487" y="601915"/>
            <a:ext cx="6126759" cy="2010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059488" y="2612851"/>
            <a:ext cx="6126759" cy="1755489"/>
          </a:xfrm>
          <a:prstGeom prst="rect">
            <a:avLst/>
          </a:prstGeom>
        </p:spPr>
      </p:pic>
    </p:spTree>
    <p:extLst>
      <p:ext uri="{BB962C8B-B14F-4D97-AF65-F5344CB8AC3E}">
        <p14:creationId xmlns:p14="http://schemas.microsoft.com/office/powerpoint/2010/main" val="33961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9687" y="0"/>
            <a:ext cx="9144000" cy="2514600"/>
          </a:xfrm>
          <a:prstGeom prst="rect">
            <a:avLst/>
          </a:prstGeom>
        </p:spPr>
      </p:pic>
      <p:sp>
        <p:nvSpPr>
          <p:cNvPr id="3" name="Title 2"/>
          <p:cNvSpPr>
            <a:spLocks noGrp="1"/>
          </p:cNvSpPr>
          <p:nvPr>
            <p:ph type="title"/>
          </p:nvPr>
        </p:nvSpPr>
        <p:spPr>
          <a:xfrm>
            <a:off x="1486478" y="1925049"/>
            <a:ext cx="8229600" cy="605367"/>
          </a:xfrm>
        </p:spPr>
        <p:txBody>
          <a:bodyPr/>
          <a:lstStyle/>
          <a:p>
            <a:pPr algn="l"/>
            <a:r>
              <a:rPr lang="en-US" sz="2800" dirty="0"/>
              <a:t>Site Preparation Panoramic</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417" y="5955584"/>
            <a:ext cx="1676400" cy="902417"/>
          </a:xfrm>
          <a:prstGeom prst="rect">
            <a:avLst/>
          </a:prstGeom>
        </p:spPr>
      </p:pic>
      <p:pic>
        <p:nvPicPr>
          <p:cNvPr id="8" name="Picture 2" descr="I:\PUBLIC WORKS\Energy\BMP Info\Solar\AMERESCO\Xcel RDF RFP\Xcel Reporting\Final Report Photos\October__1_2015 Site Preparation.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06606" y="2895600"/>
            <a:ext cx="9170162" cy="28194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txBox="1">
            <a:spLocks/>
          </p:cNvSpPr>
          <p:nvPr/>
        </p:nvSpPr>
        <p:spPr bwMode="auto">
          <a:xfrm>
            <a:off x="1447800" y="4953001"/>
            <a:ext cx="8229600" cy="60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800" kern="0" dirty="0"/>
              <a:t>Site Preparation Aerial</a:t>
            </a:r>
          </a:p>
        </p:txBody>
      </p:sp>
    </p:spTree>
    <p:extLst>
      <p:ext uri="{BB962C8B-B14F-4D97-AF65-F5344CB8AC3E}">
        <p14:creationId xmlns:p14="http://schemas.microsoft.com/office/powerpoint/2010/main" val="6146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0280" y="365760"/>
            <a:ext cx="3677920" cy="2758440"/>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7679" y="422694"/>
            <a:ext cx="3602008" cy="2701506"/>
          </a:xfrm>
          <a:prstGeom prst="rect">
            <a:avLst/>
          </a:prstGeom>
        </p:spPr>
      </p:pic>
      <p:pic>
        <p:nvPicPr>
          <p:cNvPr id="10" name="Picture 2" descr="G:\IMPROVEMENT PROJECTS\2015\L4P15-04 - WWTF Solar PV Installation\CONSTRUCTION\Photos\Materials Begin Install\IMG_20151021_111050_53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27519" y="3216248"/>
            <a:ext cx="3582167" cy="26729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78061" y="56874"/>
            <a:ext cx="1441420" cy="369332"/>
          </a:xfrm>
          <a:prstGeom prst="rect">
            <a:avLst/>
          </a:prstGeom>
        </p:spPr>
        <p:txBody>
          <a:bodyPr wrap="none">
            <a:spAutoFit/>
          </a:bodyPr>
          <a:lstStyle/>
          <a:p>
            <a:r>
              <a:rPr lang="en-US" b="1" i="1" kern="0" dirty="0">
                <a:solidFill>
                  <a:srgbClr val="FF0000"/>
                </a:solidFill>
              </a:rPr>
              <a:t>Pier Layout</a:t>
            </a:r>
            <a:endParaRPr lang="en-US" b="1" i="1" dirty="0">
              <a:solidFill>
                <a:srgbClr val="FF0000"/>
              </a:solidFill>
            </a:endParaRPr>
          </a:p>
        </p:txBody>
      </p:sp>
      <p:sp>
        <p:nvSpPr>
          <p:cNvPr id="11" name="Rectangle 10"/>
          <p:cNvSpPr/>
          <p:nvPr/>
        </p:nvSpPr>
        <p:spPr>
          <a:xfrm>
            <a:off x="1780992" y="53362"/>
            <a:ext cx="4108817" cy="369332"/>
          </a:xfrm>
          <a:prstGeom prst="rect">
            <a:avLst/>
          </a:prstGeom>
        </p:spPr>
        <p:txBody>
          <a:bodyPr wrap="none">
            <a:spAutoFit/>
          </a:bodyPr>
          <a:lstStyle/>
          <a:p>
            <a:r>
              <a:rPr lang="en-US" b="1" i="1" kern="0" dirty="0">
                <a:solidFill>
                  <a:srgbClr val="FF0000"/>
                </a:solidFill>
              </a:rPr>
              <a:t>Ballast Piers 18”H x 30”D - 410 total</a:t>
            </a:r>
            <a:endParaRPr lang="en-US" b="1" i="1" dirty="0">
              <a:solidFill>
                <a:srgbClr val="FF0000"/>
              </a:solidFill>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0280" y="3219123"/>
            <a:ext cx="3689422" cy="2674363"/>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2932" y="5955583"/>
            <a:ext cx="1676400" cy="902417"/>
          </a:xfrm>
          <a:prstGeom prst="rect">
            <a:avLst/>
          </a:prstGeom>
        </p:spPr>
      </p:pic>
    </p:spTree>
    <p:extLst>
      <p:ext uri="{BB962C8B-B14F-4D97-AF65-F5344CB8AC3E}">
        <p14:creationId xmlns:p14="http://schemas.microsoft.com/office/powerpoint/2010/main" val="380018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659" y="5957915"/>
            <a:ext cx="1676400" cy="902417"/>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4314"/>
            <a:ext cx="5079112" cy="3196087"/>
          </a:xfrm>
          <a:prstGeom prst="rect">
            <a:avLst/>
          </a:prstGeom>
        </p:spPr>
      </p:pic>
      <p:sp>
        <p:nvSpPr>
          <p:cNvPr id="6" name="Content Placeholder 2"/>
          <p:cNvSpPr txBox="1">
            <a:spLocks/>
          </p:cNvSpPr>
          <p:nvPr/>
        </p:nvSpPr>
        <p:spPr>
          <a:xfrm>
            <a:off x="6603112" y="1447801"/>
            <a:ext cx="3962400" cy="715963"/>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marL="0" indent="0">
              <a:buNone/>
            </a:pPr>
            <a:r>
              <a:rPr lang="en-US" sz="2400" kern="0" dirty="0"/>
              <a:t>Ballasted Fence Installation		</a:t>
            </a:r>
          </a:p>
        </p:txBody>
      </p:sp>
      <p:pic>
        <p:nvPicPr>
          <p:cNvPr id="8" name="Picture 2" descr="I:\PUBLIC WORKS\Energy\BMP Info\Solar\AMERESCO\Xcel RDF RFP\Xcel Reporting\Final Report Photos\IMG_20160401_095227558 small.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82139" y="2871650"/>
            <a:ext cx="5885862"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95246" y="4700125"/>
            <a:ext cx="3318537" cy="461665"/>
          </a:xfrm>
          <a:prstGeom prst="rect">
            <a:avLst/>
          </a:prstGeom>
        </p:spPr>
        <p:txBody>
          <a:bodyPr wrap="none">
            <a:spAutoFit/>
          </a:bodyPr>
          <a:lstStyle/>
          <a:p>
            <a:r>
              <a:rPr lang="en-US" sz="2400" kern="0" dirty="0"/>
              <a:t>Ballast Material Placed</a:t>
            </a:r>
            <a:endParaRPr lang="en-US" sz="2400" dirty="0"/>
          </a:p>
        </p:txBody>
      </p:sp>
    </p:spTree>
    <p:extLst>
      <p:ext uri="{BB962C8B-B14F-4D97-AF65-F5344CB8AC3E}">
        <p14:creationId xmlns:p14="http://schemas.microsoft.com/office/powerpoint/2010/main" val="72241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690" y="5955584"/>
            <a:ext cx="1676400" cy="902417"/>
          </a:xfrm>
          <a:prstGeom prst="rect">
            <a:avLst/>
          </a:prstGeom>
        </p:spPr>
      </p:pic>
      <p:sp>
        <p:nvSpPr>
          <p:cNvPr id="6" name="Content Placeholder 2"/>
          <p:cNvSpPr txBox="1">
            <a:spLocks/>
          </p:cNvSpPr>
          <p:nvPr/>
        </p:nvSpPr>
        <p:spPr>
          <a:xfrm>
            <a:off x="6674411" y="914400"/>
            <a:ext cx="3989276" cy="20574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marL="0" indent="0">
              <a:buNone/>
            </a:pPr>
            <a:r>
              <a:rPr lang="en-US" sz="2400" kern="0" dirty="0"/>
              <a:t>Reflective Panels</a:t>
            </a:r>
          </a:p>
          <a:p>
            <a:r>
              <a:rPr lang="en-US" sz="2400" kern="0" dirty="0"/>
              <a:t>Maximize output to minimize area needed </a:t>
            </a:r>
          </a:p>
        </p:txBody>
      </p:sp>
      <p:pic>
        <p:nvPicPr>
          <p:cNvPr id="5123" name="Picture 3" descr="I:\PUBLIC WORKS\Energy\BMP Info\Solar\AMERESCO\Xcel RDF RFP\Xcel Reporting\Final Report Photos\Reflectors 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1" y="76200"/>
            <a:ext cx="515041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PUBLIC WORKS\Energy\BMP Info\Solar\AMERESCO\Xcel RDF RFP\Xcel Reporting\Final Report Photos\IMG_20160401_095926219_HD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39109" y="2795448"/>
            <a:ext cx="5549021" cy="312132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981201" y="3758241"/>
            <a:ext cx="3615107" cy="2057400"/>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marL="0" indent="0">
              <a:buNone/>
            </a:pPr>
            <a:r>
              <a:rPr lang="en-US" sz="2400" kern="0" dirty="0"/>
              <a:t>Independent Rails</a:t>
            </a:r>
          </a:p>
          <a:p>
            <a:r>
              <a:rPr lang="en-US" sz="2400" kern="0" dirty="0"/>
              <a:t>Allows for minor movement of piers </a:t>
            </a:r>
          </a:p>
          <a:p>
            <a:r>
              <a:rPr lang="en-US" sz="2400" kern="0" dirty="0"/>
              <a:t>Includes flexible conduit</a:t>
            </a:r>
          </a:p>
        </p:txBody>
      </p:sp>
    </p:spTree>
    <p:extLst>
      <p:ext uri="{BB962C8B-B14F-4D97-AF65-F5344CB8AC3E}">
        <p14:creationId xmlns:p14="http://schemas.microsoft.com/office/powerpoint/2010/main" val="55715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Placeholder 2"/>
          <p:cNvSpPr>
            <a:spLocks noGrp="1"/>
          </p:cNvSpPr>
          <p:nvPr>
            <p:ph type="body" sz="quarter" idx="4294967295"/>
          </p:nvPr>
        </p:nvSpPr>
        <p:spPr>
          <a:xfrm>
            <a:off x="2057400" y="792164"/>
            <a:ext cx="8077200" cy="5334000"/>
          </a:xfrm>
        </p:spPr>
        <p:txBody>
          <a:bodyPr/>
          <a:lstStyle/>
          <a:p>
            <a:pPr>
              <a:spcBef>
                <a:spcPts val="1200"/>
              </a:spcBef>
              <a:buClr>
                <a:srgbClr val="0065A4"/>
              </a:buClr>
              <a:buSzPct val="90000"/>
              <a:buFont typeface="Wingdings" pitchFamily="2" charset="2"/>
              <a:buChar char="n"/>
            </a:pPr>
            <a:r>
              <a:rPr lang="en-US" sz="1600" b="1" dirty="0" smtClean="0"/>
              <a:t>January 2010: City Council </a:t>
            </a:r>
            <a:r>
              <a:rPr lang="en-US" sz="1600" dirty="0" smtClean="0"/>
              <a:t>Includes renewable energy in Ends Statement Goals</a:t>
            </a:r>
            <a:endParaRPr lang="en-US" sz="1600" b="1" dirty="0" smtClean="0"/>
          </a:p>
          <a:p>
            <a:pPr>
              <a:spcBef>
                <a:spcPts val="1200"/>
              </a:spcBef>
              <a:buClr>
                <a:srgbClr val="0065A4"/>
              </a:buClr>
              <a:buSzPct val="90000"/>
              <a:buFont typeface="Wingdings" pitchFamily="2" charset="2"/>
              <a:buChar char="n"/>
            </a:pPr>
            <a:r>
              <a:rPr lang="en-US" sz="1600" b="1" dirty="0" smtClean="0"/>
              <a:t>October</a:t>
            </a:r>
            <a:r>
              <a:rPr lang="en-US" sz="1600" b="1" dirty="0"/>
              <a:t>, 2011: Westwood: </a:t>
            </a:r>
            <a:r>
              <a:rPr lang="en-US" sz="1600" dirty="0"/>
              <a:t>Renewable Energy Suitability Study </a:t>
            </a:r>
          </a:p>
          <a:p>
            <a:pPr>
              <a:spcBef>
                <a:spcPts val="1200"/>
              </a:spcBef>
              <a:buClr>
                <a:srgbClr val="0065A4"/>
              </a:buClr>
              <a:buSzPct val="90000"/>
              <a:buFont typeface="Wingdings" pitchFamily="2" charset="2"/>
              <a:buChar char="n"/>
            </a:pPr>
            <a:r>
              <a:rPr lang="en-US" sz="1600" b="1" dirty="0"/>
              <a:t>June – Sept, 2012</a:t>
            </a:r>
            <a:r>
              <a:rPr lang="en-US" sz="1600" dirty="0"/>
              <a:t>: Staff and Council discussions regarding Solar PV project</a:t>
            </a:r>
          </a:p>
          <a:p>
            <a:pPr>
              <a:spcBef>
                <a:spcPts val="1200"/>
              </a:spcBef>
              <a:buClr>
                <a:srgbClr val="0065A4"/>
              </a:buClr>
              <a:buSzPct val="90000"/>
              <a:buFont typeface="Wingdings" pitchFamily="2" charset="2"/>
              <a:buChar char="n"/>
            </a:pPr>
            <a:r>
              <a:rPr lang="en-US" sz="1600" b="1" dirty="0"/>
              <a:t>October, 2012: </a:t>
            </a:r>
            <a:r>
              <a:rPr lang="en-US" sz="1600" dirty="0"/>
              <a:t>Signed</a:t>
            </a:r>
            <a:r>
              <a:rPr lang="en-US" sz="1600" b="1" dirty="0"/>
              <a:t> </a:t>
            </a:r>
            <a:r>
              <a:rPr lang="en-US" sz="1600" dirty="0"/>
              <a:t>“</a:t>
            </a:r>
            <a:r>
              <a:rPr lang="en-US" sz="1600" b="1" i="1" dirty="0"/>
              <a:t>Agreement Letter” </a:t>
            </a:r>
            <a:r>
              <a:rPr lang="en-US" sz="1600" dirty="0"/>
              <a:t>to Develop a Solar PV System </a:t>
            </a:r>
          </a:p>
          <a:p>
            <a:pPr>
              <a:spcBef>
                <a:spcPts val="1200"/>
              </a:spcBef>
              <a:buClr>
                <a:srgbClr val="0065A4"/>
              </a:buClr>
              <a:buSzPct val="90000"/>
              <a:buFont typeface="Wingdings" pitchFamily="2" charset="2"/>
              <a:buChar char="n"/>
            </a:pPr>
            <a:r>
              <a:rPr lang="en-US" sz="1600" b="1" dirty="0"/>
              <a:t>March 2013:</a:t>
            </a:r>
            <a:r>
              <a:rPr lang="en-US" sz="1600" dirty="0"/>
              <a:t> Xcel Energy RDF Proposal Submitted</a:t>
            </a:r>
          </a:p>
          <a:p>
            <a:pPr>
              <a:spcBef>
                <a:spcPts val="1200"/>
              </a:spcBef>
              <a:buClr>
                <a:srgbClr val="0065A4"/>
              </a:buClr>
              <a:buSzPct val="90000"/>
              <a:buFont typeface="Wingdings" pitchFamily="2" charset="2"/>
              <a:buChar char="n"/>
            </a:pPr>
            <a:r>
              <a:rPr lang="en-US" sz="1600" b="1" dirty="0"/>
              <a:t>March 12, 2014</a:t>
            </a:r>
            <a:r>
              <a:rPr lang="en-US" sz="1600" dirty="0"/>
              <a:t>: </a:t>
            </a:r>
            <a:r>
              <a:rPr lang="en-US" sz="1600" b="1" u="sng" dirty="0">
                <a:solidFill>
                  <a:srgbClr val="0065A4"/>
                </a:solidFill>
              </a:rPr>
              <a:t>Xcel Award Letter received by the City</a:t>
            </a:r>
          </a:p>
          <a:p>
            <a:pPr>
              <a:spcBef>
                <a:spcPts val="1200"/>
              </a:spcBef>
              <a:buClr>
                <a:srgbClr val="0065A4"/>
              </a:buClr>
              <a:buSzPct val="90000"/>
              <a:buFont typeface="Wingdings" pitchFamily="2" charset="2"/>
              <a:buChar char="n"/>
            </a:pPr>
            <a:r>
              <a:rPr lang="en-US" sz="1600" b="1" dirty="0"/>
              <a:t>April 23, 2014</a:t>
            </a:r>
            <a:r>
              <a:rPr lang="en-US" sz="1600" dirty="0"/>
              <a:t>: Planning meeting to move forward</a:t>
            </a:r>
          </a:p>
          <a:p>
            <a:pPr>
              <a:spcBef>
                <a:spcPts val="1200"/>
              </a:spcBef>
              <a:buClr>
                <a:srgbClr val="0065A4"/>
              </a:buClr>
              <a:buSzPct val="90000"/>
              <a:buFont typeface="Wingdings" pitchFamily="2" charset="2"/>
              <a:buChar char="n"/>
            </a:pPr>
            <a:r>
              <a:rPr lang="en-US" sz="1600" b="1" dirty="0"/>
              <a:t>May – September: </a:t>
            </a:r>
            <a:r>
              <a:rPr lang="en-US" sz="1600" dirty="0"/>
              <a:t>Updated Xcel Award requirements </a:t>
            </a:r>
          </a:p>
          <a:p>
            <a:pPr lvl="2" eaLnBrk="1" hangingPunct="1">
              <a:buSzPct val="90000"/>
              <a:buFont typeface="Courier New" pitchFamily="49" charset="0"/>
              <a:buChar char="—"/>
            </a:pPr>
            <a:r>
              <a:rPr lang="en-US" sz="1400" b="1" dirty="0"/>
              <a:t>Further developments per the Term Sheet and site requirements</a:t>
            </a:r>
          </a:p>
          <a:p>
            <a:pPr>
              <a:spcBef>
                <a:spcPts val="1200"/>
              </a:spcBef>
              <a:buClr>
                <a:srgbClr val="0065A4"/>
              </a:buClr>
              <a:buSzPct val="90000"/>
              <a:buFont typeface="Wingdings" pitchFamily="2" charset="2"/>
              <a:buChar char="n"/>
            </a:pPr>
            <a:r>
              <a:rPr lang="en-US" sz="1600" b="1" dirty="0">
                <a:solidFill>
                  <a:srgbClr val="000000"/>
                </a:solidFill>
              </a:rPr>
              <a:t>October 14, 2014</a:t>
            </a:r>
            <a:r>
              <a:rPr lang="en-US" sz="1600" dirty="0">
                <a:solidFill>
                  <a:srgbClr val="000000"/>
                </a:solidFill>
              </a:rPr>
              <a:t>: Term Sheet executed with AMERESCO</a:t>
            </a:r>
          </a:p>
          <a:p>
            <a:pPr>
              <a:spcBef>
                <a:spcPts val="1200"/>
              </a:spcBef>
              <a:buClr>
                <a:srgbClr val="0065A4"/>
              </a:buClr>
              <a:buSzPct val="90000"/>
              <a:buFont typeface="Wingdings" pitchFamily="2" charset="2"/>
              <a:buChar char="n"/>
            </a:pPr>
            <a:r>
              <a:rPr lang="en-US" sz="1600" b="1" dirty="0"/>
              <a:t>December 23, 2014: </a:t>
            </a:r>
            <a:r>
              <a:rPr lang="en-US" sz="1600" dirty="0"/>
              <a:t>Energy Service Agreement w/AMERESCO</a:t>
            </a:r>
          </a:p>
          <a:p>
            <a:pPr>
              <a:spcBef>
                <a:spcPts val="1200"/>
              </a:spcBef>
              <a:buClr>
                <a:srgbClr val="0065A4"/>
              </a:buClr>
              <a:buSzPct val="90000"/>
              <a:buFont typeface="Wingdings" pitchFamily="2" charset="2"/>
              <a:buChar char="n"/>
            </a:pPr>
            <a:r>
              <a:rPr lang="en-US" sz="1600" b="1" dirty="0"/>
              <a:t>June 19, 2015: </a:t>
            </a:r>
            <a:r>
              <a:rPr lang="en-US" sz="1600" dirty="0"/>
              <a:t>Xcel Grant Contract approved</a:t>
            </a:r>
          </a:p>
          <a:p>
            <a:pPr>
              <a:spcBef>
                <a:spcPts val="1200"/>
              </a:spcBef>
              <a:buClr>
                <a:srgbClr val="0065A4"/>
              </a:buClr>
              <a:buSzPct val="90000"/>
              <a:buFont typeface="Wingdings" pitchFamily="2" charset="2"/>
              <a:buChar char="n"/>
            </a:pPr>
            <a:r>
              <a:rPr lang="en-US" sz="1600" b="1" dirty="0"/>
              <a:t>October – November 2015:  </a:t>
            </a:r>
            <a:r>
              <a:rPr lang="en-US" sz="1600" dirty="0"/>
              <a:t>Construction of System </a:t>
            </a:r>
            <a:r>
              <a:rPr lang="en-US" sz="1600" b="1" i="1" dirty="0"/>
              <a:t>11/25/15 Commissioned</a:t>
            </a:r>
          </a:p>
          <a:p>
            <a:pPr eaLnBrk="1" hangingPunct="1"/>
            <a:endParaRPr lang="en-US" sz="20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5940060"/>
            <a:ext cx="1676400" cy="902417"/>
          </a:xfrm>
          <a:prstGeom prst="rect">
            <a:avLst/>
          </a:prstGeom>
        </p:spPr>
      </p:pic>
      <p:sp>
        <p:nvSpPr>
          <p:cNvPr id="8" name="Title 1"/>
          <p:cNvSpPr txBox="1">
            <a:spLocks/>
          </p:cNvSpPr>
          <p:nvPr/>
        </p:nvSpPr>
        <p:spPr bwMode="auto">
          <a:xfrm>
            <a:off x="2057400" y="304801"/>
            <a:ext cx="7848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3200" dirty="0">
                <a:effectLst>
                  <a:outerShdw blurRad="38100" dist="38100" dir="2700000" algn="tl">
                    <a:srgbClr val="000000">
                      <a:alpha val="43137"/>
                    </a:srgbClr>
                  </a:outerShdw>
                </a:effectLst>
                <a:cs typeface="Arial" pitchFamily="34" charset="0"/>
              </a:rPr>
              <a:t>City of Hutchinson Solar PV Project History</a:t>
            </a:r>
          </a:p>
        </p:txBody>
      </p:sp>
    </p:spTree>
    <p:extLst>
      <p:ext uri="{BB962C8B-B14F-4D97-AF65-F5344CB8AC3E}">
        <p14:creationId xmlns:p14="http://schemas.microsoft.com/office/powerpoint/2010/main" val="103920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981200" y="152401"/>
            <a:ext cx="7848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3600" dirty="0">
                <a:effectLst>
                  <a:outerShdw blurRad="38100" dist="38100" dir="2700000" algn="tl">
                    <a:srgbClr val="000000">
                      <a:alpha val="43137"/>
                    </a:srgbClr>
                  </a:outerShdw>
                </a:effectLst>
                <a:cs typeface="Arial" pitchFamily="34" charset="0"/>
              </a:rPr>
              <a:t>Solar PV Project Specifics</a:t>
            </a:r>
          </a:p>
        </p:txBody>
      </p:sp>
      <p:sp>
        <p:nvSpPr>
          <p:cNvPr id="6" name="Text Placeholder 2"/>
          <p:cNvSpPr txBox="1">
            <a:spLocks/>
          </p:cNvSpPr>
          <p:nvPr/>
        </p:nvSpPr>
        <p:spPr>
          <a:xfrm>
            <a:off x="2286000" y="966336"/>
            <a:ext cx="8267700" cy="5358264"/>
          </a:xfrm>
          <a:prstGeom prst="rect">
            <a:avLst/>
          </a:prstGeom>
          <a:noFill/>
          <a:ln>
            <a:noFill/>
          </a:ln>
        </p:spPr>
        <p:txBody>
          <a:bodyPr vert="horz" wrap="square" lIns="91440" tIns="45720" rIns="91440" bIns="45720" numCol="1" anchor="t" anchorCtr="0" compatLnSpc="1">
            <a:prstTxWarp prst="textNoShape">
              <a:avLst/>
            </a:prstTxWarp>
          </a:bodyPr>
          <a:lstStyle>
            <a:defPPr>
              <a:defRPr lang="en-US"/>
            </a:defPPr>
            <a:lvl1pPr marL="342900" indent="-342900" eaLnBrk="0" hangingPunct="0">
              <a:spcBef>
                <a:spcPct val="20000"/>
              </a:spcBef>
              <a:buFont typeface="Arial" charset="0"/>
              <a:buChar char="•"/>
              <a:defRPr sz="2400">
                <a:latin typeface="+mn-lt"/>
                <a:cs typeface="+mn-cs"/>
              </a:defRPr>
            </a:lvl1pPr>
            <a:lvl2pPr marL="742950" lvl="1" indent="-285750" eaLnBrk="0" hangingPunct="0">
              <a:spcBef>
                <a:spcPct val="20000"/>
              </a:spcBef>
              <a:buSzTx/>
              <a:buFont typeface="Arial" charset="0"/>
              <a:buChar char="–"/>
              <a:defRPr sz="2100" b="0">
                <a:solidFill>
                  <a:srgbClr val="0065A4"/>
                </a:solidFill>
                <a:latin typeface="+mn-lt"/>
                <a:cs typeface="+mn-cs"/>
              </a:defRPr>
            </a:lvl2pPr>
            <a:lvl3pPr marL="342900" lvl="2" indent="-342900" eaLnBrk="0" hangingPunct="0">
              <a:spcBef>
                <a:spcPct val="20000"/>
              </a:spcBef>
              <a:buFont typeface="Arial" charset="0"/>
              <a:buChar char="•"/>
              <a:defRPr sz="2400">
                <a:latin typeface="+mn-lt"/>
                <a:cs typeface="+mn-cs"/>
              </a:defRPr>
            </a:lvl3pPr>
            <a:lvl4pPr marL="1600200" indent="-228600" eaLnBrk="0" hangingPunct="0">
              <a:spcBef>
                <a:spcPct val="20000"/>
              </a:spcBef>
              <a:buFont typeface="Arial" pitchFamily="34" charset="0"/>
              <a:buChar char="–"/>
              <a:defRPr sz="1800">
                <a:solidFill>
                  <a:srgbClr val="0065A4"/>
                </a:solidFill>
                <a:latin typeface="+mn-lt"/>
                <a:cs typeface="+mn-cs"/>
              </a:defRPr>
            </a:lvl4pPr>
            <a:lvl5pPr marL="2057400" indent="-228600" eaLnBrk="0" hangingPunct="0">
              <a:spcBef>
                <a:spcPct val="20000"/>
              </a:spcBef>
              <a:buFont typeface="Arial" pitchFamily="34" charset="0"/>
              <a:buChar char="»"/>
              <a:defRPr sz="1800">
                <a:solidFill>
                  <a:srgbClr val="58595B"/>
                </a:solidFill>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lvl="2">
              <a:spcBef>
                <a:spcPts val="1200"/>
              </a:spcBef>
              <a:buClr>
                <a:srgbClr val="0065A4"/>
              </a:buClr>
              <a:buSzPct val="90000"/>
              <a:buFont typeface="Wingdings" pitchFamily="2" charset="2"/>
              <a:buChar char="n"/>
            </a:pPr>
            <a:r>
              <a:rPr lang="en-US" sz="2000" b="1" dirty="0"/>
              <a:t>Solar PV size = 400 KW = 470,070 kwh/year guaranteed (80% </a:t>
            </a:r>
            <a:r>
              <a:rPr lang="en-US" sz="2000" b="1" dirty="0" err="1"/>
              <a:t>derated</a:t>
            </a:r>
            <a:r>
              <a:rPr lang="en-US" sz="2000" b="1" dirty="0"/>
              <a:t> from actual) (Actual = 587,587 kwh/year) ~</a:t>
            </a:r>
            <a:r>
              <a:rPr lang="en-US" sz="2000" b="1" u="sng" dirty="0"/>
              <a:t>15% of the WWTP Annual Load</a:t>
            </a:r>
          </a:p>
          <a:p>
            <a:pPr lvl="2">
              <a:spcBef>
                <a:spcPts val="1200"/>
              </a:spcBef>
              <a:buClr>
                <a:srgbClr val="0065A4"/>
              </a:buClr>
              <a:buSzPct val="90000"/>
              <a:buFont typeface="Wingdings" pitchFamily="2" charset="2"/>
              <a:buChar char="n"/>
            </a:pPr>
            <a:r>
              <a:rPr lang="en-US" sz="2000" b="1" dirty="0"/>
              <a:t>E-Gauge continuous monitoring </a:t>
            </a:r>
          </a:p>
          <a:p>
            <a:pPr marL="693738" lvl="3">
              <a:spcBef>
                <a:spcPts val="1200"/>
              </a:spcBef>
              <a:buClr>
                <a:srgbClr val="0065A4"/>
              </a:buClr>
              <a:buSzPct val="90000"/>
              <a:buFont typeface="Wingdings" pitchFamily="2" charset="2"/>
              <a:buChar char="n"/>
            </a:pPr>
            <a:r>
              <a:rPr lang="en-US" sz="1400" b="1" dirty="0"/>
              <a:t>Great tool to identify production issues</a:t>
            </a:r>
          </a:p>
          <a:p>
            <a:pPr marL="693738" lvl="3">
              <a:spcBef>
                <a:spcPts val="1200"/>
              </a:spcBef>
              <a:buClr>
                <a:srgbClr val="0065A4"/>
              </a:buClr>
              <a:buSzPct val="90000"/>
              <a:buFont typeface="Wingdings" pitchFamily="2" charset="2"/>
              <a:buChar char="n"/>
            </a:pPr>
            <a:r>
              <a:rPr lang="en-US" sz="1400" b="1" dirty="0"/>
              <a:t>Used to track consumption </a:t>
            </a:r>
          </a:p>
          <a:p>
            <a:pPr marL="465138" lvl="3" indent="0">
              <a:spcBef>
                <a:spcPts val="1200"/>
              </a:spcBef>
              <a:buClr>
                <a:srgbClr val="0065A4"/>
              </a:buClr>
              <a:buSzPct val="90000"/>
              <a:buNone/>
            </a:pPr>
            <a:endParaRPr lang="en-US" sz="1400" b="1" dirty="0"/>
          </a:p>
          <a:p>
            <a:pPr lvl="2">
              <a:spcBef>
                <a:spcPts val="1200"/>
              </a:spcBef>
              <a:buClr>
                <a:srgbClr val="0065A4"/>
              </a:buClr>
              <a:buSzPct val="90000"/>
              <a:buFont typeface="Wingdings" pitchFamily="2" charset="2"/>
              <a:buChar char="n"/>
            </a:pPr>
            <a:r>
              <a:rPr lang="en-US" sz="2000" b="1" dirty="0"/>
              <a:t>Utility costs = 0.737/kwh and annual increases = 1.5%</a:t>
            </a:r>
          </a:p>
          <a:p>
            <a:pPr lvl="2">
              <a:spcBef>
                <a:spcPts val="1200"/>
              </a:spcBef>
              <a:buClr>
                <a:srgbClr val="0065A4"/>
              </a:buClr>
              <a:buSzPct val="90000"/>
              <a:buFont typeface="Wingdings" pitchFamily="2" charset="2"/>
              <a:buChar char="n"/>
            </a:pPr>
            <a:r>
              <a:rPr lang="en-US" sz="2000" b="1" dirty="0"/>
              <a:t>Solar System Payback = 18 years (~14 years using higher than guaranteed system output)</a:t>
            </a:r>
          </a:p>
          <a:p>
            <a:pPr lvl="2">
              <a:spcBef>
                <a:spcPts val="1200"/>
              </a:spcBef>
              <a:buClr>
                <a:srgbClr val="0065A4"/>
              </a:buClr>
              <a:buSzPct val="90000"/>
              <a:buFont typeface="Wingdings" pitchFamily="2" charset="2"/>
              <a:buChar char="n"/>
            </a:pPr>
            <a:r>
              <a:rPr lang="en-US" sz="2000" b="1" dirty="0"/>
              <a:t>At year 30, system has generated $370,000 – after paying for itself </a:t>
            </a:r>
          </a:p>
          <a:p>
            <a:pPr lvl="2">
              <a:spcBef>
                <a:spcPts val="1200"/>
              </a:spcBef>
              <a:buClr>
                <a:srgbClr val="0065A4"/>
              </a:buClr>
              <a:buSzPct val="90000"/>
              <a:buFont typeface="Wingdings" pitchFamily="2" charset="2"/>
              <a:buChar char="n"/>
            </a:pPr>
            <a:r>
              <a:rPr lang="en-US" sz="2000" b="1" dirty="0"/>
              <a:t>Pricing = $1,467,000</a:t>
            </a:r>
          </a:p>
          <a:p>
            <a:pPr marL="1144588" lvl="3" indent="-230188"/>
            <a:r>
              <a:rPr lang="en-US" sz="2000" b="1" u="sng" dirty="0"/>
              <a:t>Xcel Grant = $958,360</a:t>
            </a:r>
          </a:p>
          <a:p>
            <a:pPr marL="914400" lvl="3" indent="0">
              <a:buNone/>
            </a:pPr>
            <a:endParaRPr lang="en-US" sz="2000" b="1" u="sng" dirty="0"/>
          </a:p>
          <a:p>
            <a:pPr marL="0" lvl="2" indent="0">
              <a:lnSpc>
                <a:spcPct val="150000"/>
              </a:lnSpc>
              <a:buNone/>
            </a:pPr>
            <a:endParaRPr lang="en-US" sz="2000" dirty="0"/>
          </a:p>
          <a:p>
            <a:pPr lvl="2">
              <a:lnSpc>
                <a:spcPct val="150000"/>
              </a:lnSpc>
            </a:pP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4447" y="5955583"/>
            <a:ext cx="1676400" cy="902417"/>
          </a:xfrm>
          <a:prstGeom prst="rect">
            <a:avLst/>
          </a:prstGeom>
        </p:spPr>
      </p:pic>
      <p:pic>
        <p:nvPicPr>
          <p:cNvPr id="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5600" y="2051678"/>
            <a:ext cx="3825096" cy="159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803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981200" y="152401"/>
            <a:ext cx="7848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3600" dirty="0">
                <a:effectLst>
                  <a:outerShdw blurRad="38100" dist="38100" dir="2700000" algn="tl">
                    <a:srgbClr val="000000">
                      <a:alpha val="43137"/>
                    </a:srgbClr>
                  </a:outerShdw>
                </a:effectLst>
                <a:cs typeface="Arial" pitchFamily="34" charset="0"/>
              </a:rPr>
              <a:t>Solar PV Site Land Use Challenges</a:t>
            </a:r>
          </a:p>
        </p:txBody>
      </p:sp>
      <p:sp>
        <p:nvSpPr>
          <p:cNvPr id="6" name="Text Placeholder 2"/>
          <p:cNvSpPr txBox="1">
            <a:spLocks/>
          </p:cNvSpPr>
          <p:nvPr/>
        </p:nvSpPr>
        <p:spPr>
          <a:xfrm>
            <a:off x="2133600" y="914400"/>
            <a:ext cx="8267700" cy="4868408"/>
          </a:xfrm>
          <a:prstGeom prst="rect">
            <a:avLst/>
          </a:prstGeom>
          <a:noFill/>
          <a:ln>
            <a:noFill/>
          </a:ln>
        </p:spPr>
        <p:txBody>
          <a:bodyPr vert="horz" wrap="square" lIns="91440" tIns="45720" rIns="91440" bIns="45720" numCol="1" anchor="t" anchorCtr="0" compatLnSpc="1">
            <a:prstTxWarp prst="textNoShape">
              <a:avLst/>
            </a:prstTxWarp>
          </a:bodyPr>
          <a:lstStyle>
            <a:defPPr>
              <a:defRPr lang="en-US"/>
            </a:defPPr>
            <a:lvl1pPr marL="342900" indent="-342900" eaLnBrk="0" hangingPunct="0">
              <a:spcBef>
                <a:spcPct val="20000"/>
              </a:spcBef>
              <a:buFont typeface="Arial" charset="0"/>
              <a:buChar char="•"/>
              <a:defRPr sz="2400">
                <a:latin typeface="+mn-lt"/>
                <a:cs typeface="+mn-cs"/>
              </a:defRPr>
            </a:lvl1pPr>
            <a:lvl2pPr marL="742950" lvl="1" indent="-285750" eaLnBrk="0" hangingPunct="0">
              <a:spcBef>
                <a:spcPct val="20000"/>
              </a:spcBef>
              <a:buSzTx/>
              <a:buFont typeface="Arial" charset="0"/>
              <a:buChar char="–"/>
              <a:defRPr sz="2100" b="0">
                <a:solidFill>
                  <a:srgbClr val="0065A4"/>
                </a:solidFill>
                <a:latin typeface="+mn-lt"/>
                <a:cs typeface="+mn-cs"/>
              </a:defRPr>
            </a:lvl2pPr>
            <a:lvl3pPr marL="342900" lvl="2" indent="-342900" eaLnBrk="0" hangingPunct="0">
              <a:spcBef>
                <a:spcPct val="20000"/>
              </a:spcBef>
              <a:buFont typeface="Arial" charset="0"/>
              <a:buChar char="•"/>
              <a:defRPr sz="2400">
                <a:latin typeface="+mn-lt"/>
                <a:cs typeface="+mn-cs"/>
              </a:defRPr>
            </a:lvl3pPr>
            <a:lvl4pPr marL="1600200" indent="-228600" eaLnBrk="0" hangingPunct="0">
              <a:spcBef>
                <a:spcPct val="20000"/>
              </a:spcBef>
              <a:buFont typeface="Arial" pitchFamily="34" charset="0"/>
              <a:buChar char="–"/>
              <a:defRPr sz="1800">
                <a:solidFill>
                  <a:srgbClr val="0065A4"/>
                </a:solidFill>
                <a:latin typeface="+mn-lt"/>
                <a:cs typeface="+mn-cs"/>
              </a:defRPr>
            </a:lvl4pPr>
            <a:lvl5pPr marL="2057400" indent="-228600" eaLnBrk="0" hangingPunct="0">
              <a:spcBef>
                <a:spcPct val="20000"/>
              </a:spcBef>
              <a:buFont typeface="Arial" pitchFamily="34" charset="0"/>
              <a:buChar char="»"/>
              <a:defRPr sz="1800">
                <a:solidFill>
                  <a:srgbClr val="58595B"/>
                </a:solidFill>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342900" lvl="4" indent="-342900">
              <a:buFont typeface="Wingdings" panose="05000000000000000000" pitchFamily="2" charset="2"/>
              <a:buChar char="§"/>
            </a:pPr>
            <a:r>
              <a:rPr lang="en-US" sz="2000" b="1" dirty="0">
                <a:solidFill>
                  <a:schemeClr val="tx1"/>
                </a:solidFill>
              </a:rPr>
              <a:t>Emergency Services Training Site (Police &amp; Fire)</a:t>
            </a:r>
          </a:p>
          <a:p>
            <a:pPr marL="342900" lvl="4" indent="-342900">
              <a:buFont typeface="Wingdings" panose="05000000000000000000" pitchFamily="2" charset="2"/>
              <a:buChar char="§"/>
            </a:pPr>
            <a:r>
              <a:rPr lang="en-US" sz="2000" b="1" dirty="0">
                <a:solidFill>
                  <a:schemeClr val="tx1"/>
                </a:solidFill>
              </a:rPr>
              <a:t>Stockpiling Public Works Materials</a:t>
            </a:r>
          </a:p>
          <a:p>
            <a:pPr marL="342900" lvl="4" indent="-342900">
              <a:buFont typeface="Wingdings" panose="05000000000000000000" pitchFamily="2" charset="2"/>
              <a:buChar char="§"/>
            </a:pPr>
            <a:r>
              <a:rPr lang="en-US" sz="2000" b="1" dirty="0">
                <a:solidFill>
                  <a:schemeClr val="tx1"/>
                </a:solidFill>
              </a:rPr>
              <a:t>State Bonding $ used for improvements 1999</a:t>
            </a:r>
          </a:p>
          <a:p>
            <a:pPr marL="800100" lvl="5" indent="-342900">
              <a:buFont typeface="Wingdings" panose="05000000000000000000" pitchFamily="2" charset="2"/>
              <a:buChar char="§"/>
            </a:pPr>
            <a:r>
              <a:rPr lang="en-US" dirty="0">
                <a:solidFill>
                  <a:schemeClr val="accent1">
                    <a:lumMod val="75000"/>
                  </a:schemeClr>
                </a:solidFill>
              </a:rPr>
              <a:t>Office of M&amp;B approval to proceed</a:t>
            </a:r>
          </a:p>
          <a:p>
            <a:pPr marL="342900" lvl="5" indent="-342900">
              <a:buFont typeface="Wingdings" panose="05000000000000000000" pitchFamily="2" charset="2"/>
              <a:buChar char="§"/>
            </a:pPr>
            <a:r>
              <a:rPr lang="en-US" b="1" dirty="0"/>
              <a:t>City Dump Site 1950-1980</a:t>
            </a:r>
          </a:p>
          <a:p>
            <a:pPr marL="800100" lvl="6" indent="-342900">
              <a:buFont typeface="Wingdings" panose="05000000000000000000" pitchFamily="2" charset="2"/>
              <a:buChar char="§"/>
            </a:pPr>
            <a:r>
              <a:rPr lang="en-US" dirty="0">
                <a:solidFill>
                  <a:schemeClr val="accent1">
                    <a:lumMod val="75000"/>
                  </a:schemeClr>
                </a:solidFill>
              </a:rPr>
              <a:t>Phase I Assessment 1999</a:t>
            </a:r>
          </a:p>
          <a:p>
            <a:pPr marL="800100" lvl="6" indent="-342900">
              <a:buFont typeface="Wingdings" panose="05000000000000000000" pitchFamily="2" charset="2"/>
              <a:buChar char="§"/>
            </a:pPr>
            <a:r>
              <a:rPr lang="en-US" dirty="0">
                <a:solidFill>
                  <a:schemeClr val="accent1">
                    <a:lumMod val="75000"/>
                  </a:schemeClr>
                </a:solidFill>
              </a:rPr>
              <a:t>VIC Program April 2002</a:t>
            </a:r>
          </a:p>
          <a:p>
            <a:pPr marL="800100" lvl="6" indent="-342900">
              <a:buFont typeface="Wingdings" panose="05000000000000000000" pitchFamily="2" charset="2"/>
              <a:buChar char="§"/>
            </a:pPr>
            <a:r>
              <a:rPr lang="en-US" dirty="0">
                <a:solidFill>
                  <a:schemeClr val="accent1">
                    <a:lumMod val="75000"/>
                  </a:schemeClr>
                </a:solidFill>
              </a:rPr>
              <a:t>Phase II Assessment June 2002</a:t>
            </a:r>
          </a:p>
          <a:p>
            <a:pPr marL="800100" lvl="6" indent="-342900">
              <a:buFont typeface="Wingdings" panose="05000000000000000000" pitchFamily="2" charset="2"/>
              <a:buChar char="§"/>
            </a:pPr>
            <a:r>
              <a:rPr lang="en-US" dirty="0">
                <a:solidFill>
                  <a:schemeClr val="accent1">
                    <a:lumMod val="75000"/>
                  </a:schemeClr>
                </a:solidFill>
              </a:rPr>
              <a:t>Additional Assessment September 2002</a:t>
            </a:r>
          </a:p>
          <a:p>
            <a:pPr marL="800100" lvl="6" indent="-342900">
              <a:buFont typeface="Wingdings" panose="05000000000000000000" pitchFamily="2" charset="2"/>
              <a:buChar char="§"/>
            </a:pPr>
            <a:r>
              <a:rPr lang="en-US" dirty="0">
                <a:solidFill>
                  <a:schemeClr val="accent1">
                    <a:lumMod val="75000"/>
                  </a:schemeClr>
                </a:solidFill>
              </a:rPr>
              <a:t>Restrictive Covenant July 2007</a:t>
            </a:r>
          </a:p>
          <a:p>
            <a:pPr marL="1257300" lvl="7" indent="-342900">
              <a:buFont typeface="Wingdings" panose="05000000000000000000" pitchFamily="2" charset="2"/>
              <a:buChar char="§"/>
            </a:pPr>
            <a:r>
              <a:rPr lang="en-US" i="1" dirty="0"/>
              <a:t>No disturbance without MPCA approval</a:t>
            </a:r>
          </a:p>
          <a:p>
            <a:pPr marL="800100" lvl="6" indent="-342900">
              <a:buFont typeface="Wingdings" panose="05000000000000000000" pitchFamily="2" charset="2"/>
              <a:buChar char="§"/>
            </a:pPr>
            <a:r>
              <a:rPr lang="en-US" dirty="0">
                <a:solidFill>
                  <a:schemeClr val="accent1">
                    <a:lumMod val="75000"/>
                  </a:schemeClr>
                </a:solidFill>
              </a:rPr>
              <a:t>RAP November </a:t>
            </a:r>
            <a:r>
              <a:rPr lang="en-US" dirty="0" smtClean="0">
                <a:solidFill>
                  <a:schemeClr val="accent1">
                    <a:lumMod val="75000"/>
                  </a:schemeClr>
                </a:solidFill>
              </a:rPr>
              <a:t>2007</a:t>
            </a:r>
          </a:p>
          <a:p>
            <a:pPr marL="800100" lvl="6" indent="-342900">
              <a:buFont typeface="Wingdings" panose="05000000000000000000" pitchFamily="2" charset="2"/>
              <a:buChar char="§"/>
            </a:pPr>
            <a:r>
              <a:rPr lang="en-US" dirty="0" smtClean="0">
                <a:solidFill>
                  <a:schemeClr val="accent1">
                    <a:lumMod val="75000"/>
                  </a:schemeClr>
                </a:solidFill>
              </a:rPr>
              <a:t>Solar Project – Construction Contingency Plan &amp; Site Health and Safety Plan</a:t>
            </a:r>
            <a:endParaRPr lang="en-US" dirty="0">
              <a:solidFill>
                <a:schemeClr val="accent1">
                  <a:lumMod val="75000"/>
                </a:schemeClr>
              </a:solidFill>
            </a:endParaRPr>
          </a:p>
          <a:p>
            <a:pPr marL="0" lvl="5" indent="0">
              <a:buNone/>
            </a:pPr>
            <a:endParaRPr lang="en-US" dirty="0">
              <a:solidFill>
                <a:schemeClr val="accent1">
                  <a:lumMod val="75000"/>
                </a:schemeClr>
              </a:solidFill>
            </a:endParaRPr>
          </a:p>
          <a:p>
            <a:pPr marL="800100" lvl="6" indent="-342900">
              <a:buFont typeface="Wingdings" panose="05000000000000000000" pitchFamily="2" charset="2"/>
              <a:buChar char="§"/>
            </a:pPr>
            <a:endParaRPr lang="en-US" dirty="0">
              <a:solidFill>
                <a:schemeClr val="accent1">
                  <a:lumMod val="75000"/>
                </a:schemeClr>
              </a:solidFill>
            </a:endParaRPr>
          </a:p>
          <a:p>
            <a:pPr marL="0" lvl="2" indent="0">
              <a:lnSpc>
                <a:spcPct val="150000"/>
              </a:lnSpc>
              <a:buNone/>
            </a:pPr>
            <a:endParaRPr lang="en-US" sz="2000" dirty="0"/>
          </a:p>
          <a:p>
            <a:pPr lvl="2">
              <a:lnSpc>
                <a:spcPct val="150000"/>
              </a:lnSpc>
            </a:pP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5955584"/>
            <a:ext cx="1676400" cy="902417"/>
          </a:xfrm>
          <a:prstGeom prst="rect">
            <a:avLst/>
          </a:prstGeom>
        </p:spPr>
      </p:pic>
    </p:spTree>
    <p:extLst>
      <p:ext uri="{BB962C8B-B14F-4D97-AF65-F5344CB8AC3E}">
        <p14:creationId xmlns:p14="http://schemas.microsoft.com/office/powerpoint/2010/main" val="24099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Autofit/>
          </a:bodyPr>
          <a:lstStyle/>
          <a:p>
            <a:pPr marL="0" indent="0" algn="ctr">
              <a:lnSpc>
                <a:spcPct val="150000"/>
              </a:lnSpc>
            </a:pPr>
            <a:r>
              <a:rPr lang="en-US" b="0" dirty="0"/>
              <a:t>The </a:t>
            </a:r>
            <a:r>
              <a:rPr lang="en-US" dirty="0"/>
              <a:t>Clean Energy Community Awards</a:t>
            </a:r>
            <a:r>
              <a:rPr lang="en-US" b="0" dirty="0"/>
              <a:t> are an acknowledgment of the work done by Minnesota communities to further the state’s clean energy goals </a:t>
            </a:r>
            <a:br>
              <a:rPr lang="en-US" b="0" dirty="0"/>
            </a:br>
            <a:r>
              <a:rPr lang="en-US" b="0" dirty="0" smtClean="0"/>
              <a:t>by </a:t>
            </a:r>
            <a:r>
              <a:rPr lang="en-US" b="0" dirty="0"/>
              <a:t>implementing programs, policies, and technologies </a:t>
            </a:r>
            <a:r>
              <a:rPr lang="en-US" b="0" dirty="0" smtClean="0"/>
              <a:t/>
            </a:r>
            <a:br>
              <a:rPr lang="en-US" b="0" dirty="0" smtClean="0"/>
            </a:br>
            <a:r>
              <a:rPr lang="en-US" b="0" dirty="0" smtClean="0"/>
              <a:t>that </a:t>
            </a:r>
            <a:r>
              <a:rPr lang="en-US" b="0" dirty="0"/>
              <a:t>encourage energy efficiency, conservation, and renewable energy generation. </a:t>
            </a:r>
          </a:p>
        </p:txBody>
      </p:sp>
      <p:sp>
        <p:nvSpPr>
          <p:cNvPr id="5" name="Title 4"/>
          <p:cNvSpPr>
            <a:spLocks noGrp="1"/>
          </p:cNvSpPr>
          <p:nvPr>
            <p:ph type="title"/>
          </p:nvPr>
        </p:nvSpPr>
        <p:spPr/>
        <p:txBody>
          <a:bodyPr>
            <a:normAutofit/>
          </a:bodyPr>
          <a:lstStyle/>
          <a:p>
            <a:r>
              <a:rPr lang="en-US" dirty="0" smtClean="0"/>
              <a:t>What is CECA?</a:t>
            </a:r>
            <a:endParaRPr lang="en-US" dirty="0"/>
          </a:p>
        </p:txBody>
      </p:sp>
    </p:spTree>
    <p:extLst>
      <p:ext uri="{BB962C8B-B14F-4D97-AF65-F5344CB8AC3E}">
        <p14:creationId xmlns:p14="http://schemas.microsoft.com/office/powerpoint/2010/main" val="365938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981200" y="258296"/>
            <a:ext cx="7848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3600" dirty="0">
                <a:effectLst>
                  <a:outerShdw blurRad="38100" dist="38100" dir="2700000" algn="tl">
                    <a:srgbClr val="000000">
                      <a:alpha val="43137"/>
                    </a:srgbClr>
                  </a:outerShdw>
                </a:effectLst>
                <a:cs typeface="Arial" pitchFamily="34" charset="0"/>
              </a:rPr>
              <a:t>Solar PV Site Land Use Challenges</a:t>
            </a:r>
          </a:p>
        </p:txBody>
      </p:sp>
      <p:sp>
        <p:nvSpPr>
          <p:cNvPr id="6" name="Text Placeholder 2"/>
          <p:cNvSpPr txBox="1">
            <a:spLocks/>
          </p:cNvSpPr>
          <p:nvPr/>
        </p:nvSpPr>
        <p:spPr>
          <a:xfrm>
            <a:off x="2057400" y="745658"/>
            <a:ext cx="8267700" cy="4868408"/>
          </a:xfrm>
          <a:prstGeom prst="rect">
            <a:avLst/>
          </a:prstGeom>
          <a:noFill/>
          <a:ln>
            <a:noFill/>
          </a:ln>
        </p:spPr>
        <p:txBody>
          <a:bodyPr vert="horz" wrap="square" lIns="91440" tIns="45720" rIns="91440" bIns="45720" numCol="1" anchor="t" anchorCtr="0" compatLnSpc="1">
            <a:prstTxWarp prst="textNoShape">
              <a:avLst/>
            </a:prstTxWarp>
          </a:bodyPr>
          <a:lstStyle>
            <a:defPPr>
              <a:defRPr lang="en-US"/>
            </a:defPPr>
            <a:lvl1pPr marL="342900" indent="-342900" eaLnBrk="0" hangingPunct="0">
              <a:spcBef>
                <a:spcPct val="20000"/>
              </a:spcBef>
              <a:buFont typeface="Arial" charset="0"/>
              <a:buChar char="•"/>
              <a:defRPr sz="2400">
                <a:latin typeface="+mn-lt"/>
                <a:cs typeface="+mn-cs"/>
              </a:defRPr>
            </a:lvl1pPr>
            <a:lvl2pPr marL="742950" lvl="1" indent="-285750" eaLnBrk="0" hangingPunct="0">
              <a:spcBef>
                <a:spcPct val="20000"/>
              </a:spcBef>
              <a:buSzTx/>
              <a:buFont typeface="Arial" charset="0"/>
              <a:buChar char="–"/>
              <a:defRPr sz="2100" b="0">
                <a:solidFill>
                  <a:srgbClr val="0065A4"/>
                </a:solidFill>
                <a:latin typeface="+mn-lt"/>
                <a:cs typeface="+mn-cs"/>
              </a:defRPr>
            </a:lvl2pPr>
            <a:lvl3pPr marL="342900" lvl="2" indent="-342900" eaLnBrk="0" hangingPunct="0">
              <a:spcBef>
                <a:spcPct val="20000"/>
              </a:spcBef>
              <a:buFont typeface="Arial" charset="0"/>
              <a:buChar char="•"/>
              <a:defRPr sz="2400">
                <a:latin typeface="+mn-lt"/>
                <a:cs typeface="+mn-cs"/>
              </a:defRPr>
            </a:lvl3pPr>
            <a:lvl4pPr marL="1600200" indent="-228600" eaLnBrk="0" hangingPunct="0">
              <a:spcBef>
                <a:spcPct val="20000"/>
              </a:spcBef>
              <a:buFont typeface="Arial" pitchFamily="34" charset="0"/>
              <a:buChar char="–"/>
              <a:defRPr sz="1800">
                <a:solidFill>
                  <a:srgbClr val="0065A4"/>
                </a:solidFill>
                <a:latin typeface="+mn-lt"/>
                <a:cs typeface="+mn-cs"/>
              </a:defRPr>
            </a:lvl4pPr>
            <a:lvl5pPr marL="2057400" indent="-228600" eaLnBrk="0" hangingPunct="0">
              <a:spcBef>
                <a:spcPct val="20000"/>
              </a:spcBef>
              <a:buFont typeface="Arial" pitchFamily="34" charset="0"/>
              <a:buChar char="»"/>
              <a:defRPr sz="1800">
                <a:solidFill>
                  <a:srgbClr val="58595B"/>
                </a:solidFill>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1144588" lvl="3" indent="-230188"/>
            <a:endParaRPr lang="en-US" sz="2000" b="1" u="sng" dirty="0"/>
          </a:p>
          <a:p>
            <a:pPr marL="342900" lvl="5" indent="-342900">
              <a:buFont typeface="Wingdings" panose="05000000000000000000" pitchFamily="2" charset="2"/>
              <a:buChar char="§"/>
            </a:pPr>
            <a:r>
              <a:rPr lang="en-US" b="1" dirty="0"/>
              <a:t>RAP and Covenant Requirements</a:t>
            </a:r>
          </a:p>
          <a:p>
            <a:pPr marL="800100" lvl="6" indent="-342900">
              <a:buFont typeface="Wingdings" panose="05000000000000000000" pitchFamily="2" charset="2"/>
              <a:buChar char="§"/>
            </a:pPr>
            <a:r>
              <a:rPr lang="en-US" dirty="0">
                <a:solidFill>
                  <a:schemeClr val="accent1">
                    <a:lumMod val="75000"/>
                  </a:schemeClr>
                </a:solidFill>
              </a:rPr>
              <a:t>Construction Contingency Plan</a:t>
            </a:r>
          </a:p>
          <a:p>
            <a:pPr marL="800100" lvl="6" indent="-342900">
              <a:buFont typeface="Wingdings" panose="05000000000000000000" pitchFamily="2" charset="2"/>
              <a:buChar char="§"/>
            </a:pPr>
            <a:r>
              <a:rPr lang="en-US" dirty="0">
                <a:solidFill>
                  <a:schemeClr val="accent1">
                    <a:lumMod val="75000"/>
                  </a:schemeClr>
                </a:solidFill>
              </a:rPr>
              <a:t>Site Health and Safety Plan</a:t>
            </a:r>
          </a:p>
          <a:p>
            <a:pPr marL="800100" lvl="6" indent="-342900">
              <a:buFont typeface="Wingdings" panose="05000000000000000000" pitchFamily="2" charset="2"/>
              <a:buChar char="§"/>
            </a:pPr>
            <a:r>
              <a:rPr lang="en-US" dirty="0">
                <a:solidFill>
                  <a:schemeClr val="accent1">
                    <a:lumMod val="75000"/>
                  </a:schemeClr>
                </a:solidFill>
              </a:rPr>
              <a:t>Routine inspections of site and LEL monitoring</a:t>
            </a:r>
          </a:p>
          <a:p>
            <a:pPr marL="800100" lvl="6" indent="-342900">
              <a:buFont typeface="Wingdings" panose="05000000000000000000" pitchFamily="2" charset="2"/>
              <a:buChar char="§"/>
            </a:pPr>
            <a:r>
              <a:rPr lang="en-US" b="1" dirty="0">
                <a:solidFill>
                  <a:schemeClr val="accent1">
                    <a:lumMod val="75000"/>
                  </a:schemeClr>
                </a:solidFill>
              </a:rPr>
              <a:t>NO PENETRATIONS!</a:t>
            </a:r>
          </a:p>
          <a:p>
            <a:pPr marL="342900" lvl="6" indent="-342900">
              <a:buFont typeface="Wingdings" panose="05000000000000000000" pitchFamily="2" charset="2"/>
              <a:buChar char="§"/>
            </a:pPr>
            <a:r>
              <a:rPr lang="en-US" b="1" dirty="0"/>
              <a:t>Design Considerations</a:t>
            </a:r>
          </a:p>
          <a:p>
            <a:pPr marL="800100" lvl="7" indent="-342900">
              <a:buFont typeface="Wingdings" panose="05000000000000000000" pitchFamily="2" charset="2"/>
              <a:buChar char="§"/>
            </a:pPr>
            <a:r>
              <a:rPr lang="en-US" dirty="0">
                <a:solidFill>
                  <a:schemeClr val="accent1">
                    <a:lumMod val="75000"/>
                  </a:schemeClr>
                </a:solidFill>
              </a:rPr>
              <a:t>Compacted clay fill over existing cover</a:t>
            </a:r>
          </a:p>
          <a:p>
            <a:pPr marL="800100" lvl="7" indent="-342900">
              <a:buFont typeface="Wingdings" panose="05000000000000000000" pitchFamily="2" charset="2"/>
              <a:buChar char="§"/>
            </a:pPr>
            <a:r>
              <a:rPr lang="en-US" dirty="0">
                <a:solidFill>
                  <a:schemeClr val="accent1">
                    <a:lumMod val="75000"/>
                  </a:schemeClr>
                </a:solidFill>
              </a:rPr>
              <a:t>Geotextile </a:t>
            </a:r>
          </a:p>
          <a:p>
            <a:pPr marL="800100" lvl="7" indent="-342900">
              <a:buFont typeface="Wingdings" panose="05000000000000000000" pitchFamily="2" charset="2"/>
              <a:buChar char="§"/>
            </a:pPr>
            <a:r>
              <a:rPr lang="en-US" dirty="0">
                <a:solidFill>
                  <a:schemeClr val="accent1">
                    <a:lumMod val="75000"/>
                  </a:schemeClr>
                </a:solidFill>
              </a:rPr>
              <a:t>Clean granular over Geotextile</a:t>
            </a:r>
          </a:p>
          <a:p>
            <a:pPr marL="800100" lvl="7" indent="-342900">
              <a:buFont typeface="Wingdings" panose="05000000000000000000" pitchFamily="2" charset="2"/>
              <a:buChar char="§"/>
            </a:pPr>
            <a:r>
              <a:rPr lang="en-US" b="1" dirty="0">
                <a:solidFill>
                  <a:schemeClr val="accent1">
                    <a:lumMod val="75000"/>
                  </a:schemeClr>
                </a:solidFill>
              </a:rPr>
              <a:t>DIFFERENTIAL SETTLEMENT</a:t>
            </a:r>
          </a:p>
          <a:p>
            <a:pPr marL="1257300" lvl="8" indent="-342900">
              <a:buFont typeface="Wingdings" panose="05000000000000000000" pitchFamily="2" charset="2"/>
              <a:buChar char="§"/>
            </a:pPr>
            <a:r>
              <a:rPr lang="en-US" i="1" dirty="0"/>
              <a:t>Undisturbed 10 years (Manufacturer White Paper)</a:t>
            </a:r>
          </a:p>
          <a:p>
            <a:pPr marL="800100" lvl="8" indent="-342900">
              <a:buFont typeface="Wingdings" panose="05000000000000000000" pitchFamily="2" charset="2"/>
              <a:buChar char="§"/>
            </a:pPr>
            <a:r>
              <a:rPr lang="en-US" dirty="0">
                <a:solidFill>
                  <a:schemeClr val="accent1">
                    <a:lumMod val="75000"/>
                  </a:schemeClr>
                </a:solidFill>
              </a:rPr>
              <a:t>Density Testing </a:t>
            </a:r>
          </a:p>
          <a:p>
            <a:pPr marL="457200" lvl="7" indent="0">
              <a:buNone/>
            </a:pPr>
            <a:endParaRPr lang="en-US" dirty="0"/>
          </a:p>
          <a:p>
            <a:pPr marL="800100" lvl="6" indent="-342900">
              <a:buFont typeface="Wingdings" panose="05000000000000000000" pitchFamily="2" charset="2"/>
              <a:buChar char="§"/>
            </a:pPr>
            <a:endParaRPr lang="en-US" dirty="0">
              <a:solidFill>
                <a:schemeClr val="accent1">
                  <a:lumMod val="75000"/>
                </a:schemeClr>
              </a:solidFill>
            </a:endParaRPr>
          </a:p>
          <a:p>
            <a:pPr marL="0" lvl="2" indent="0">
              <a:lnSpc>
                <a:spcPct val="150000"/>
              </a:lnSpc>
              <a:buNone/>
            </a:pPr>
            <a:endParaRPr lang="en-US" sz="2000" dirty="0"/>
          </a:p>
          <a:p>
            <a:pPr lvl="2">
              <a:lnSpc>
                <a:spcPct val="150000"/>
              </a:lnSpc>
            </a:pP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5955583"/>
            <a:ext cx="1676400" cy="902417"/>
          </a:xfrm>
          <a:prstGeom prst="rect">
            <a:avLst/>
          </a:prstGeom>
        </p:spPr>
      </p:pic>
    </p:spTree>
    <p:extLst>
      <p:ext uri="{BB962C8B-B14F-4D97-AF65-F5344CB8AC3E}">
        <p14:creationId xmlns:p14="http://schemas.microsoft.com/office/powerpoint/2010/main" val="85534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981200" y="258296"/>
            <a:ext cx="7848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r>
              <a:rPr lang="en-US" sz="3600" dirty="0" smtClean="0">
                <a:effectLst>
                  <a:outerShdw blurRad="38100" dist="38100" dir="2700000" algn="tl">
                    <a:srgbClr val="000000">
                      <a:alpha val="43137"/>
                    </a:srgbClr>
                  </a:outerShdw>
                </a:effectLst>
                <a:cs typeface="Arial" pitchFamily="34" charset="0"/>
              </a:rPr>
              <a:t>Clean Energy Community Award Project</a:t>
            </a:r>
            <a:endParaRPr lang="en-US" sz="3600" dirty="0">
              <a:effectLst>
                <a:outerShdw blurRad="38100" dist="38100" dir="2700000" algn="tl">
                  <a:srgbClr val="000000">
                    <a:alpha val="43137"/>
                  </a:srgbClr>
                </a:outerShdw>
              </a:effectLst>
              <a:cs typeface="Arial" pitchFamily="34" charset="0"/>
            </a:endParaRPr>
          </a:p>
        </p:txBody>
      </p:sp>
      <p:sp>
        <p:nvSpPr>
          <p:cNvPr id="6" name="Text Placeholder 2"/>
          <p:cNvSpPr txBox="1">
            <a:spLocks/>
          </p:cNvSpPr>
          <p:nvPr/>
        </p:nvSpPr>
        <p:spPr>
          <a:xfrm>
            <a:off x="2057399" y="745658"/>
            <a:ext cx="8764793" cy="5353928"/>
          </a:xfrm>
          <a:prstGeom prst="rect">
            <a:avLst/>
          </a:prstGeom>
          <a:noFill/>
          <a:ln>
            <a:noFill/>
          </a:ln>
        </p:spPr>
        <p:txBody>
          <a:bodyPr vert="horz" wrap="square" lIns="91440" tIns="45720" rIns="91440" bIns="45720" numCol="1" anchor="t" anchorCtr="0" compatLnSpc="1">
            <a:prstTxWarp prst="textNoShape">
              <a:avLst/>
            </a:prstTxWarp>
          </a:bodyPr>
          <a:lstStyle>
            <a:defPPr>
              <a:defRPr lang="en-US"/>
            </a:defPPr>
            <a:lvl1pPr marL="342900" indent="-342900" eaLnBrk="0" hangingPunct="0">
              <a:spcBef>
                <a:spcPct val="20000"/>
              </a:spcBef>
              <a:buFont typeface="Arial" charset="0"/>
              <a:buChar char="•"/>
              <a:defRPr sz="2400">
                <a:latin typeface="+mn-lt"/>
                <a:cs typeface="+mn-cs"/>
              </a:defRPr>
            </a:lvl1pPr>
            <a:lvl2pPr marL="742950" lvl="1" indent="-285750" eaLnBrk="0" hangingPunct="0">
              <a:spcBef>
                <a:spcPct val="20000"/>
              </a:spcBef>
              <a:buSzTx/>
              <a:buFont typeface="Arial" charset="0"/>
              <a:buChar char="–"/>
              <a:defRPr sz="2100" b="0">
                <a:solidFill>
                  <a:srgbClr val="0065A4"/>
                </a:solidFill>
                <a:latin typeface="+mn-lt"/>
                <a:cs typeface="+mn-cs"/>
              </a:defRPr>
            </a:lvl2pPr>
            <a:lvl3pPr marL="342900" lvl="2" indent="-342900" eaLnBrk="0" hangingPunct="0">
              <a:spcBef>
                <a:spcPct val="20000"/>
              </a:spcBef>
              <a:buFont typeface="Arial" charset="0"/>
              <a:buChar char="•"/>
              <a:defRPr sz="2400">
                <a:latin typeface="+mn-lt"/>
                <a:cs typeface="+mn-cs"/>
              </a:defRPr>
            </a:lvl3pPr>
            <a:lvl4pPr marL="1600200" indent="-228600" eaLnBrk="0" hangingPunct="0">
              <a:spcBef>
                <a:spcPct val="20000"/>
              </a:spcBef>
              <a:buFont typeface="Arial" pitchFamily="34" charset="0"/>
              <a:buChar char="–"/>
              <a:defRPr sz="1800">
                <a:solidFill>
                  <a:srgbClr val="0065A4"/>
                </a:solidFill>
                <a:latin typeface="+mn-lt"/>
                <a:cs typeface="+mn-cs"/>
              </a:defRPr>
            </a:lvl4pPr>
            <a:lvl5pPr marL="2057400" indent="-228600" eaLnBrk="0" hangingPunct="0">
              <a:spcBef>
                <a:spcPct val="20000"/>
              </a:spcBef>
              <a:buFont typeface="Arial" pitchFamily="34" charset="0"/>
              <a:buChar char="»"/>
              <a:defRPr sz="1800">
                <a:solidFill>
                  <a:srgbClr val="58595B"/>
                </a:solidFill>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pPr marL="1144588" lvl="3" indent="-230188"/>
            <a:endParaRPr lang="en-US" sz="2000" b="1" u="sng" dirty="0"/>
          </a:p>
          <a:p>
            <a:pPr marL="342900" lvl="5" indent="-342900">
              <a:buFont typeface="Wingdings" panose="05000000000000000000" pitchFamily="2" charset="2"/>
              <a:buChar char="§"/>
            </a:pPr>
            <a:r>
              <a:rPr lang="en-US" b="1" dirty="0" smtClean="0"/>
              <a:t>Awards Process</a:t>
            </a:r>
            <a:endParaRPr lang="en-US" b="1" dirty="0"/>
          </a:p>
          <a:p>
            <a:pPr marL="800100" lvl="6" indent="-342900">
              <a:buFont typeface="Wingdings" panose="05000000000000000000" pitchFamily="2" charset="2"/>
              <a:buChar char="§"/>
            </a:pPr>
            <a:r>
              <a:rPr lang="en-US" dirty="0" smtClean="0">
                <a:solidFill>
                  <a:schemeClr val="accent1">
                    <a:lumMod val="75000"/>
                  </a:schemeClr>
                </a:solidFill>
              </a:rPr>
              <a:t>New Awards Program – Didn’t know what to expect</a:t>
            </a:r>
            <a:endParaRPr lang="en-US" dirty="0">
              <a:solidFill>
                <a:schemeClr val="accent1">
                  <a:lumMod val="75000"/>
                </a:schemeClr>
              </a:solidFill>
            </a:endParaRPr>
          </a:p>
          <a:p>
            <a:pPr marL="800100" lvl="6" indent="-342900">
              <a:buFont typeface="Wingdings" panose="05000000000000000000" pitchFamily="2" charset="2"/>
              <a:buChar char="§"/>
            </a:pPr>
            <a:r>
              <a:rPr lang="en-US" dirty="0" smtClean="0">
                <a:solidFill>
                  <a:schemeClr val="accent1">
                    <a:lumMod val="75000"/>
                  </a:schemeClr>
                </a:solidFill>
              </a:rPr>
              <a:t>Simple application process</a:t>
            </a:r>
            <a:endParaRPr lang="en-US" dirty="0">
              <a:solidFill>
                <a:schemeClr val="accent1">
                  <a:lumMod val="75000"/>
                </a:schemeClr>
              </a:solidFill>
            </a:endParaRPr>
          </a:p>
          <a:p>
            <a:pPr marL="800100" lvl="6" indent="-342900">
              <a:buFont typeface="Wingdings" panose="05000000000000000000" pitchFamily="2" charset="2"/>
              <a:buChar char="§"/>
            </a:pPr>
            <a:r>
              <a:rPr lang="en-US" dirty="0" smtClean="0">
                <a:solidFill>
                  <a:schemeClr val="accent1">
                    <a:lumMod val="75000"/>
                  </a:schemeClr>
                </a:solidFill>
              </a:rPr>
              <a:t>Staff prepared application w/internal review feedback</a:t>
            </a:r>
          </a:p>
          <a:p>
            <a:pPr marL="800100" lvl="6" indent="-342900">
              <a:buFont typeface="Wingdings" panose="05000000000000000000" pitchFamily="2" charset="2"/>
              <a:buChar char="§"/>
            </a:pPr>
            <a:r>
              <a:rPr lang="en-US" dirty="0" smtClean="0">
                <a:solidFill>
                  <a:schemeClr val="accent1">
                    <a:lumMod val="75000"/>
                  </a:schemeClr>
                </a:solidFill>
              </a:rPr>
              <a:t>Project is interwoven into City goals – short and long term</a:t>
            </a:r>
            <a:endParaRPr lang="en-US" dirty="0">
              <a:solidFill>
                <a:schemeClr val="accent1">
                  <a:lumMod val="75000"/>
                </a:schemeClr>
              </a:solidFill>
            </a:endParaRPr>
          </a:p>
          <a:p>
            <a:pPr marL="342900" lvl="6" indent="-342900">
              <a:buFont typeface="Wingdings" panose="05000000000000000000" pitchFamily="2" charset="2"/>
              <a:buChar char="§"/>
            </a:pPr>
            <a:r>
              <a:rPr lang="en-US" b="1" dirty="0" smtClean="0"/>
              <a:t>Benefits</a:t>
            </a:r>
            <a:endParaRPr lang="en-US" b="1" dirty="0"/>
          </a:p>
          <a:p>
            <a:pPr marL="800100" lvl="7" indent="-342900">
              <a:buFont typeface="Wingdings" panose="05000000000000000000" pitchFamily="2" charset="2"/>
              <a:buChar char="§"/>
            </a:pPr>
            <a:r>
              <a:rPr lang="en-US" b="1" i="1" dirty="0" smtClean="0">
                <a:solidFill>
                  <a:schemeClr val="accent1">
                    <a:lumMod val="75000"/>
                  </a:schemeClr>
                </a:solidFill>
              </a:rPr>
              <a:t>RECOGNITION FOR YOUR PROJECT/EFFORTS</a:t>
            </a:r>
            <a:endParaRPr lang="en-US" b="1" i="1" dirty="0">
              <a:solidFill>
                <a:schemeClr val="accent1">
                  <a:lumMod val="75000"/>
                </a:schemeClr>
              </a:solidFill>
            </a:endParaRPr>
          </a:p>
          <a:p>
            <a:pPr marL="800100" lvl="7" indent="-342900">
              <a:buFont typeface="Wingdings" panose="05000000000000000000" pitchFamily="2" charset="2"/>
              <a:buChar char="§"/>
            </a:pPr>
            <a:r>
              <a:rPr lang="en-US" dirty="0" smtClean="0">
                <a:solidFill>
                  <a:schemeClr val="accent1">
                    <a:lumMod val="75000"/>
                  </a:schemeClr>
                </a:solidFill>
              </a:rPr>
              <a:t>Free marketing and awareness of these efforts</a:t>
            </a:r>
            <a:endParaRPr lang="en-US" dirty="0">
              <a:solidFill>
                <a:schemeClr val="accent1">
                  <a:lumMod val="75000"/>
                </a:schemeClr>
              </a:solidFill>
            </a:endParaRPr>
          </a:p>
          <a:p>
            <a:pPr marL="800100" lvl="7" indent="-342900">
              <a:buFont typeface="Wingdings" panose="05000000000000000000" pitchFamily="2" charset="2"/>
              <a:buChar char="§"/>
            </a:pPr>
            <a:r>
              <a:rPr lang="en-US" dirty="0" smtClean="0">
                <a:solidFill>
                  <a:schemeClr val="accent1">
                    <a:lumMod val="75000"/>
                  </a:schemeClr>
                </a:solidFill>
              </a:rPr>
              <a:t>Receive questions by others interested in doing a similar project</a:t>
            </a:r>
            <a:endParaRPr lang="en-US" dirty="0">
              <a:solidFill>
                <a:schemeClr val="accent1">
                  <a:lumMod val="75000"/>
                </a:schemeClr>
              </a:solidFill>
            </a:endParaRPr>
          </a:p>
          <a:p>
            <a:pPr marL="800100" lvl="8" indent="-342900">
              <a:buFont typeface="Wingdings" panose="05000000000000000000" pitchFamily="2" charset="2"/>
              <a:buChar char="§"/>
            </a:pPr>
            <a:r>
              <a:rPr lang="en-US" dirty="0" smtClean="0">
                <a:solidFill>
                  <a:schemeClr val="accent1">
                    <a:lumMod val="75000"/>
                  </a:schemeClr>
                </a:solidFill>
              </a:rPr>
              <a:t>Promotes engagement between agencies to replicate success</a:t>
            </a:r>
          </a:p>
          <a:p>
            <a:pPr marL="800100" lvl="8" indent="-342900">
              <a:buFont typeface="Wingdings" panose="05000000000000000000" pitchFamily="2" charset="2"/>
              <a:buChar char="§"/>
            </a:pPr>
            <a:r>
              <a:rPr lang="en-US" dirty="0" smtClean="0">
                <a:solidFill>
                  <a:schemeClr val="accent1">
                    <a:lumMod val="75000"/>
                  </a:schemeClr>
                </a:solidFill>
              </a:rPr>
              <a:t>Participate in awards event</a:t>
            </a:r>
          </a:p>
          <a:p>
            <a:pPr marL="800100" lvl="8" indent="-342900">
              <a:buFont typeface="Wingdings" panose="05000000000000000000" pitchFamily="2" charset="2"/>
              <a:buChar char="§"/>
            </a:pPr>
            <a:r>
              <a:rPr lang="en-US" dirty="0" smtClean="0">
                <a:solidFill>
                  <a:schemeClr val="accent1">
                    <a:lumMod val="75000"/>
                  </a:schemeClr>
                </a:solidFill>
              </a:rPr>
              <a:t>Access to Eco Experience at the State Fair</a:t>
            </a:r>
          </a:p>
          <a:p>
            <a:pPr marL="800100" lvl="8" indent="-342900">
              <a:buFont typeface="Wingdings" panose="05000000000000000000" pitchFamily="2" charset="2"/>
              <a:buChar char="§"/>
            </a:pPr>
            <a:r>
              <a:rPr lang="en-US" dirty="0" smtClean="0">
                <a:solidFill>
                  <a:schemeClr val="accent1">
                    <a:lumMod val="75000"/>
                  </a:schemeClr>
                </a:solidFill>
              </a:rPr>
              <a:t>Opportunity to network with other communities with similar goals</a:t>
            </a:r>
            <a:endParaRPr lang="en-US" dirty="0">
              <a:solidFill>
                <a:schemeClr val="accent1">
                  <a:lumMod val="75000"/>
                </a:schemeClr>
              </a:solidFill>
            </a:endParaRPr>
          </a:p>
          <a:p>
            <a:pPr marL="457200" lvl="7" indent="0">
              <a:buNone/>
            </a:pPr>
            <a:endParaRPr lang="en-US" dirty="0"/>
          </a:p>
          <a:p>
            <a:pPr marL="800100" lvl="6" indent="-342900">
              <a:buFont typeface="Wingdings" panose="05000000000000000000" pitchFamily="2" charset="2"/>
              <a:buChar char="§"/>
            </a:pPr>
            <a:endParaRPr lang="en-US" dirty="0">
              <a:solidFill>
                <a:schemeClr val="accent1">
                  <a:lumMod val="75000"/>
                </a:schemeClr>
              </a:solidFill>
            </a:endParaRPr>
          </a:p>
          <a:p>
            <a:pPr marL="0" lvl="2" indent="0">
              <a:lnSpc>
                <a:spcPct val="150000"/>
              </a:lnSpc>
              <a:buNone/>
            </a:pPr>
            <a:endParaRPr lang="en-US" sz="2000" dirty="0"/>
          </a:p>
          <a:p>
            <a:pPr marL="0" lvl="2" indent="0">
              <a:lnSpc>
                <a:spcPct val="150000"/>
              </a:lnSpc>
              <a:buNone/>
            </a:pP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158" y="5955581"/>
            <a:ext cx="1676400" cy="902417"/>
          </a:xfrm>
          <a:prstGeom prst="rect">
            <a:avLst/>
          </a:prstGeom>
        </p:spPr>
      </p:pic>
      <p:pic>
        <p:nvPicPr>
          <p:cNvPr id="1026" name="Picture 2" descr="Clean Energy Community Awards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20835" y="745659"/>
            <a:ext cx="2195606" cy="14293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not the brightest bul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 y="3352230"/>
            <a:ext cx="2603351" cy="260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43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8"/>
          <p:cNvGrpSpPr>
            <a:grpSpLocks/>
          </p:cNvGrpSpPr>
          <p:nvPr/>
        </p:nvGrpSpPr>
        <p:grpSpPr bwMode="auto">
          <a:xfrm>
            <a:off x="5410200" y="2438400"/>
            <a:ext cx="946150" cy="1676400"/>
            <a:chOff x="2448" y="1536"/>
            <a:chExt cx="596" cy="1056"/>
          </a:xfrm>
        </p:grpSpPr>
        <p:pic>
          <p:nvPicPr>
            <p:cNvPr id="6149" name="Picture 13" descr="Square Blue.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2700000">
              <a:off x="2670" y="1854"/>
              <a:ext cx="374" cy="374"/>
            </a:xfrm>
            <a:prstGeom prst="rect">
              <a:avLst/>
            </a:prstGeom>
            <a:noFill/>
            <a:ln w="9525">
              <a:noFill/>
              <a:miter lim="800000"/>
              <a:headEnd/>
              <a:tailEnd/>
            </a:ln>
          </p:spPr>
        </p:pic>
        <p:sp>
          <p:nvSpPr>
            <p:cNvPr id="6150" name="Rectangle 7"/>
            <p:cNvSpPr>
              <a:spLocks noChangeArrowheads="1"/>
            </p:cNvSpPr>
            <p:nvPr/>
          </p:nvSpPr>
          <p:spPr bwMode="auto">
            <a:xfrm>
              <a:off x="2448" y="1536"/>
              <a:ext cx="409" cy="1056"/>
            </a:xfrm>
            <a:prstGeom prst="rect">
              <a:avLst/>
            </a:prstGeom>
            <a:solidFill>
              <a:srgbClr val="0065A4"/>
            </a:solidFill>
            <a:ln w="9525">
              <a:noFill/>
              <a:miter lim="800000"/>
              <a:headEnd/>
              <a:tailEnd/>
            </a:ln>
          </p:spPr>
          <p:txBody>
            <a:bodyPr wrap="none" anchor="ctr"/>
            <a:lstStyle/>
            <a:p>
              <a:pPr fontAlgn="base">
                <a:spcBef>
                  <a:spcPct val="0"/>
                </a:spcBef>
                <a:spcAft>
                  <a:spcPct val="0"/>
                </a:spcAft>
              </a:pPr>
              <a:endParaRPr lang="en-US" dirty="0">
                <a:solidFill>
                  <a:prstClr val="black"/>
                </a:solidFill>
                <a:latin typeface="Arial" charset="0"/>
              </a:endParaRPr>
            </a:p>
          </p:txBody>
        </p:sp>
      </p:grpSp>
      <p:sp>
        <p:nvSpPr>
          <p:cNvPr id="15" name="Title 1"/>
          <p:cNvSpPr txBox="1">
            <a:spLocks/>
          </p:cNvSpPr>
          <p:nvPr/>
        </p:nvSpPr>
        <p:spPr bwMode="auto">
          <a:xfrm>
            <a:off x="2117483" y="2133601"/>
            <a:ext cx="3271054"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r>
              <a:rPr lang="en-US" sz="4000" b="1" dirty="0">
                <a:solidFill>
                  <a:prstClr val="white"/>
                </a:solidFill>
                <a:latin typeface="Calibri"/>
                <a:cs typeface="Arial" charset="0"/>
              </a:rPr>
              <a:t>City of Hutchinson</a:t>
            </a:r>
          </a:p>
          <a:p>
            <a:pPr algn="ctr" eaLnBrk="1" fontAlgn="base" hangingPunct="1">
              <a:spcBef>
                <a:spcPct val="0"/>
              </a:spcBef>
              <a:spcAft>
                <a:spcPct val="0"/>
              </a:spcAft>
              <a:defRPr/>
            </a:pPr>
            <a:endParaRPr lang="en-US" sz="4000" b="1" dirty="0">
              <a:solidFill>
                <a:prstClr val="white"/>
              </a:solidFill>
              <a:latin typeface="Calibri"/>
              <a:cs typeface="Arial" charset="0"/>
            </a:endParaRPr>
          </a:p>
          <a:p>
            <a:pPr algn="ctr" eaLnBrk="1" fontAlgn="base" hangingPunct="1">
              <a:spcBef>
                <a:spcPct val="0"/>
              </a:spcBef>
              <a:spcAft>
                <a:spcPct val="0"/>
              </a:spcAft>
              <a:defRPr/>
            </a:pPr>
            <a:r>
              <a:rPr lang="en-US" sz="4000" b="1" dirty="0">
                <a:solidFill>
                  <a:prstClr val="white"/>
                </a:solidFill>
                <a:latin typeface="Calibri"/>
                <a:cs typeface="Arial" charset="0"/>
              </a:rPr>
              <a:t>Questions and </a:t>
            </a:r>
            <a:r>
              <a:rPr lang="en-US" sz="4000" b="1" dirty="0" smtClean="0">
                <a:solidFill>
                  <a:prstClr val="white"/>
                </a:solidFill>
                <a:latin typeface="Calibri"/>
                <a:cs typeface="Arial" charset="0"/>
              </a:rPr>
              <a:t>Comments</a:t>
            </a:r>
          </a:p>
          <a:p>
            <a:pPr algn="ctr" eaLnBrk="1" fontAlgn="base" hangingPunct="1">
              <a:spcBef>
                <a:spcPct val="0"/>
              </a:spcBef>
              <a:spcAft>
                <a:spcPct val="0"/>
              </a:spcAft>
              <a:defRPr/>
            </a:pPr>
            <a:r>
              <a:rPr lang="en-US" b="1" dirty="0" smtClean="0">
                <a:solidFill>
                  <a:prstClr val="white"/>
                </a:solidFill>
                <a:latin typeface="Calibri"/>
                <a:cs typeface="Arial" charset="0"/>
              </a:rPr>
              <a:t>(hold until end)</a:t>
            </a:r>
            <a:endParaRPr lang="en-US" b="1" dirty="0">
              <a:solidFill>
                <a:prstClr val="white"/>
              </a:solidFill>
              <a:latin typeface="Calibri"/>
              <a:cs typeface="Arial"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2873" y="3912058"/>
            <a:ext cx="1900274" cy="1141336"/>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059487" y="2355031"/>
            <a:ext cx="4608513" cy="3519538"/>
          </a:xfrm>
          <a:prstGeom prst="rect">
            <a:avLst/>
          </a:prstGeom>
        </p:spPr>
      </p:pic>
      <p:pic>
        <p:nvPicPr>
          <p:cNvPr id="14"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63255" y="537713"/>
            <a:ext cx="4604747" cy="2815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p:cNvSpPr txBox="1">
            <a:spLocks/>
          </p:cNvSpPr>
          <p:nvPr/>
        </p:nvSpPr>
        <p:spPr bwMode="auto">
          <a:xfrm>
            <a:off x="1639887" y="5486400"/>
            <a:ext cx="4419600" cy="91440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marL="0" indent="0" algn="ctr">
              <a:buNone/>
            </a:pPr>
            <a:r>
              <a:rPr lang="en-US" sz="1600" b="1" dirty="0">
                <a:solidFill>
                  <a:schemeClr val="bg1"/>
                </a:solidFill>
              </a:rPr>
              <a:t>“Project funding provided, in part, by customers of Xcel Energy through a grant from the Renewable Development Fund.” </a:t>
            </a:r>
            <a:endParaRPr lang="en-US" sz="1600" b="1" kern="0" dirty="0">
              <a:solidFill>
                <a:schemeClr val="bg1"/>
              </a:solidFill>
            </a:endParaRPr>
          </a:p>
        </p:txBody>
      </p:sp>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9489" y="2850452"/>
            <a:ext cx="4608513" cy="1510774"/>
          </a:xfrm>
          <a:prstGeom prst="rect">
            <a:avLst/>
          </a:prstGeom>
        </p:spPr>
      </p:pic>
    </p:spTree>
    <p:extLst>
      <p:ext uri="{BB962C8B-B14F-4D97-AF65-F5344CB8AC3E}">
        <p14:creationId xmlns:p14="http://schemas.microsoft.com/office/powerpoint/2010/main" val="289387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5960" y="1104900"/>
            <a:ext cx="7140081" cy="4648200"/>
          </a:xfrm>
          <a:prstGeom prst="rect">
            <a:avLst/>
          </a:prstGeom>
        </p:spPr>
      </p:pic>
      <p:sp>
        <p:nvSpPr>
          <p:cNvPr id="4" name="TextBox 3"/>
          <p:cNvSpPr txBox="1"/>
          <p:nvPr/>
        </p:nvSpPr>
        <p:spPr>
          <a:xfrm>
            <a:off x="3078480" y="5455920"/>
            <a:ext cx="6096000" cy="769441"/>
          </a:xfrm>
          <a:prstGeom prst="rect">
            <a:avLst/>
          </a:prstGeom>
          <a:noFill/>
        </p:spPr>
        <p:txBody>
          <a:bodyPr wrap="square" rtlCol="0">
            <a:spAutoFit/>
          </a:bodyPr>
          <a:lstStyle/>
          <a:p>
            <a:pPr algn="ctr"/>
            <a:r>
              <a:rPr lang="en-US" sz="4400" dirty="0">
                <a:solidFill>
                  <a:schemeClr val="tx2"/>
                </a:solidFill>
                <a:latin typeface="Calibri"/>
                <a:cs typeface="Arial" charset="0"/>
              </a:rPr>
              <a:t>Fernando </a:t>
            </a:r>
            <a:r>
              <a:rPr lang="en-US" sz="4400" dirty="0" err="1">
                <a:solidFill>
                  <a:schemeClr val="tx2"/>
                </a:solidFill>
                <a:latin typeface="Calibri"/>
                <a:cs typeface="Arial" charset="0"/>
              </a:rPr>
              <a:t>Nacionales</a:t>
            </a:r>
            <a:endParaRPr lang="en-US" sz="4400" dirty="0">
              <a:solidFill>
                <a:schemeClr val="tx2"/>
              </a:solidFill>
              <a:latin typeface="Calibri"/>
              <a:cs typeface="Arial" charset="0"/>
            </a:endParaRPr>
          </a:p>
        </p:txBody>
      </p:sp>
    </p:spTree>
    <p:extLst>
      <p:ext uri="{BB962C8B-B14F-4D97-AF65-F5344CB8AC3E}">
        <p14:creationId xmlns:p14="http://schemas.microsoft.com/office/powerpoint/2010/main" val="413964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ltLang="en-US" sz="4400" dirty="0">
                <a:solidFill>
                  <a:schemeClr val="tx1">
                    <a:lumMod val="75000"/>
                    <a:lumOff val="25000"/>
                  </a:schemeClr>
                </a:solidFill>
                <a:latin typeface="Times New Roman" panose="02020603050405020304" pitchFamily="18" charset="0"/>
                <a:cs typeface="Times New Roman" panose="02020603050405020304" pitchFamily="18" charset="0"/>
              </a:rPr>
              <a:t>133 Airlift Wing</a:t>
            </a:r>
            <a:br>
              <a:rPr lang="en-US" altLang="en-US" sz="4400" dirty="0">
                <a:solidFill>
                  <a:schemeClr val="tx1">
                    <a:lumMod val="75000"/>
                    <a:lumOff val="25000"/>
                  </a:schemeClr>
                </a:solidFill>
                <a:latin typeface="Times New Roman" panose="02020603050405020304" pitchFamily="18" charset="0"/>
                <a:cs typeface="Times New Roman" panose="02020603050405020304" pitchFamily="18" charset="0"/>
              </a:rPr>
            </a:br>
            <a:r>
              <a:rPr lang="en-US" altLang="en-US" sz="4400" dirty="0">
                <a:solidFill>
                  <a:schemeClr val="tx1">
                    <a:lumMod val="75000"/>
                    <a:lumOff val="25000"/>
                  </a:schemeClr>
                </a:solidFill>
                <a:latin typeface="Times New Roman" panose="02020603050405020304" pitchFamily="18" charset="0"/>
                <a:cs typeface="Times New Roman" panose="02020603050405020304" pitchFamily="18" charset="0"/>
              </a:rPr>
              <a:t>MN Air National Guard</a:t>
            </a:r>
            <a:br>
              <a:rPr lang="en-US" altLang="en-US" sz="4400" dirty="0">
                <a:solidFill>
                  <a:schemeClr val="tx1">
                    <a:lumMod val="75000"/>
                    <a:lumOff val="25000"/>
                  </a:schemeClr>
                </a:solidFill>
                <a:latin typeface="Times New Roman" panose="02020603050405020304" pitchFamily="18" charset="0"/>
                <a:cs typeface="Times New Roman" panose="02020603050405020304" pitchFamily="18" charset="0"/>
              </a:rPr>
            </a:b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Fernando Nacionales</a:t>
            </a:r>
          </a:p>
          <a:p>
            <a:r>
              <a:rPr lang="en-US" dirty="0" smtClean="0"/>
              <a:t>Deputy Base Civil Engineer</a:t>
            </a:r>
            <a:endParaRPr lang="en-US" dirty="0"/>
          </a:p>
        </p:txBody>
      </p:sp>
    </p:spTree>
    <p:extLst>
      <p:ext uri="{BB962C8B-B14F-4D97-AF65-F5344CB8AC3E}">
        <p14:creationId xmlns:p14="http://schemas.microsoft.com/office/powerpoint/2010/main" val="424960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t>Keys to Success</a:t>
            </a:r>
            <a:endParaRPr lang="en-US" sz="3200" dirty="0"/>
          </a:p>
        </p:txBody>
      </p:sp>
      <p:sp>
        <p:nvSpPr>
          <p:cNvPr id="3" name="Content Placeholder 2"/>
          <p:cNvSpPr>
            <a:spLocks noGrp="1"/>
          </p:cNvSpPr>
          <p:nvPr>
            <p:ph idx="1"/>
          </p:nvPr>
        </p:nvSpPr>
        <p:spPr>
          <a:xfrm>
            <a:off x="1629295" y="1524001"/>
            <a:ext cx="9326880" cy="4525963"/>
          </a:xfrm>
        </p:spPr>
        <p:txBody>
          <a:bodyPr>
            <a:normAutofit/>
          </a:bodyPr>
          <a:lstStyle/>
          <a:p>
            <a:pPr>
              <a:buFont typeface="Wingdings" panose="05000000000000000000" pitchFamily="2" charset="2"/>
              <a:buChar char="§"/>
            </a:pPr>
            <a:r>
              <a:rPr lang="en-US" altLang="en-US" sz="2800" dirty="0"/>
              <a:t>Leadership Support from DOD down to each shop</a:t>
            </a:r>
          </a:p>
          <a:p>
            <a:pPr>
              <a:buFont typeface="Wingdings" panose="05000000000000000000" pitchFamily="2" charset="2"/>
              <a:buChar char="§"/>
            </a:pPr>
            <a:r>
              <a:rPr lang="en-US" altLang="en-US" sz="2800" dirty="0"/>
              <a:t>Robust Proactive Preventative Maintenance</a:t>
            </a:r>
          </a:p>
          <a:p>
            <a:pPr lvl="1">
              <a:buFont typeface="Wingdings" panose="05000000000000000000" pitchFamily="2" charset="2"/>
              <a:buChar char="§"/>
            </a:pPr>
            <a:r>
              <a:rPr lang="en-US" altLang="en-US" sz="2400" dirty="0"/>
              <a:t>Wing Energy Management Plan</a:t>
            </a:r>
          </a:p>
          <a:p>
            <a:pPr lvl="1">
              <a:buFont typeface="Wingdings" panose="05000000000000000000" pitchFamily="2" charset="2"/>
              <a:buChar char="§"/>
            </a:pPr>
            <a:r>
              <a:rPr lang="en-US" altLang="en-US" sz="2400" dirty="0"/>
              <a:t>Base Civil Engineer approach</a:t>
            </a:r>
          </a:p>
          <a:p>
            <a:pPr lvl="1">
              <a:buFont typeface="Wingdings" panose="05000000000000000000" pitchFamily="2" charset="2"/>
              <a:buChar char="§"/>
            </a:pPr>
            <a:r>
              <a:rPr lang="en-US" altLang="en-US" sz="2400" dirty="0"/>
              <a:t>Engaged Unit Leaders/Building Managers</a:t>
            </a:r>
          </a:p>
          <a:p>
            <a:pPr>
              <a:buFont typeface="Wingdings" panose="05000000000000000000" pitchFamily="2" charset="2"/>
              <a:buChar char="§"/>
            </a:pPr>
            <a:r>
              <a:rPr lang="en-US" altLang="en-US" sz="2800" dirty="0"/>
              <a:t>Technical support/partnerships (CETSC, XCEL, </a:t>
            </a:r>
            <a:r>
              <a:rPr lang="en-US" altLang="en-US" sz="2800" dirty="0" err="1"/>
              <a:t>etc</a:t>
            </a:r>
            <a:r>
              <a:rPr lang="en-US" altLang="en-US" sz="2800" dirty="0"/>
              <a:t>)</a:t>
            </a:r>
          </a:p>
        </p:txBody>
      </p:sp>
    </p:spTree>
    <p:extLst>
      <p:ext uri="{BB962C8B-B14F-4D97-AF65-F5344CB8AC3E}">
        <p14:creationId xmlns:p14="http://schemas.microsoft.com/office/powerpoint/2010/main" val="21702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t>Wing Energy Management Plan</a:t>
            </a:r>
            <a:endParaRPr lang="en-US" sz="3200" dirty="0"/>
          </a:p>
        </p:txBody>
      </p:sp>
      <p:pic>
        <p:nvPicPr>
          <p:cNvPr id="7"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05200" y="3560173"/>
            <a:ext cx="5181600" cy="914646"/>
          </a:xfrm>
          <a:prstGeom prst="rect">
            <a:avLst/>
          </a:prstGeom>
        </p:spPr>
      </p:pic>
      <p:sp>
        <p:nvSpPr>
          <p:cNvPr id="6" name="TextBox 5"/>
          <p:cNvSpPr txBox="1"/>
          <p:nvPr/>
        </p:nvSpPr>
        <p:spPr>
          <a:xfrm>
            <a:off x="2138152" y="1727966"/>
            <a:ext cx="7915695" cy="1631216"/>
          </a:xfrm>
          <a:prstGeom prst="rect">
            <a:avLst/>
          </a:prstGeom>
          <a:noFill/>
        </p:spPr>
        <p:txBody>
          <a:bodyPr wrap="square" rtlCol="0">
            <a:spAutoFit/>
          </a:bodyPr>
          <a:lstStyle/>
          <a:p>
            <a:pPr marL="342900" indent="-342900">
              <a:buFont typeface="Arial" panose="020B0604020202020204" pitchFamily="34" charset="0"/>
              <a:buChar char="•"/>
            </a:pPr>
            <a:r>
              <a:rPr lang="en-US" altLang="en-US" sz="2000" dirty="0">
                <a:solidFill>
                  <a:prstClr val="black"/>
                </a:solidFill>
                <a:latin typeface="Arial"/>
              </a:rPr>
              <a:t>Signed by the Wing Commander</a:t>
            </a:r>
          </a:p>
          <a:p>
            <a:pPr marL="342900" indent="-342900">
              <a:buFont typeface="Arial" panose="020B0604020202020204" pitchFamily="34" charset="0"/>
              <a:buChar char="•"/>
            </a:pPr>
            <a:r>
              <a:rPr lang="en-US" altLang="en-US" sz="2000" dirty="0">
                <a:solidFill>
                  <a:prstClr val="black"/>
                </a:solidFill>
                <a:latin typeface="Arial"/>
              </a:rPr>
              <a:t>Based on Executive Orders and mandates from higher</a:t>
            </a:r>
          </a:p>
          <a:p>
            <a:pPr marL="342900" indent="-342900">
              <a:buFont typeface="Arial" panose="020B0604020202020204" pitchFamily="34" charset="0"/>
              <a:buChar char="•"/>
            </a:pPr>
            <a:r>
              <a:rPr lang="en-US" altLang="en-US" sz="2000" dirty="0">
                <a:solidFill>
                  <a:prstClr val="black"/>
                </a:solidFill>
                <a:latin typeface="Arial"/>
              </a:rPr>
              <a:t>Provides actionable directives</a:t>
            </a:r>
          </a:p>
          <a:p>
            <a:pPr marL="342900" indent="-342900">
              <a:buFont typeface="Arial" panose="020B0604020202020204" pitchFamily="34" charset="0"/>
              <a:buChar char="•"/>
            </a:pPr>
            <a:r>
              <a:rPr lang="en-US" altLang="en-US" sz="2000" dirty="0">
                <a:solidFill>
                  <a:prstClr val="black"/>
                </a:solidFill>
                <a:latin typeface="Arial"/>
              </a:rPr>
              <a:t>Sets achievable goals</a:t>
            </a:r>
          </a:p>
          <a:p>
            <a:endParaRPr lang="en-US" altLang="en-US" sz="2000" dirty="0">
              <a:solidFill>
                <a:prstClr val="black"/>
              </a:solidFill>
              <a:latin typeface="Aria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5200" y="4876801"/>
            <a:ext cx="5181600" cy="1372111"/>
          </a:xfrm>
          <a:prstGeom prst="rect">
            <a:avLst/>
          </a:prstGeom>
        </p:spPr>
      </p:pic>
    </p:spTree>
    <p:extLst>
      <p:ext uri="{BB962C8B-B14F-4D97-AF65-F5344CB8AC3E}">
        <p14:creationId xmlns:p14="http://schemas.microsoft.com/office/powerpoint/2010/main" val="288672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03138" y="4045422"/>
            <a:ext cx="4833937" cy="256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altLang="en-US" sz="3200" dirty="0"/>
              <a:t>Base Civil Engineer Approach</a:t>
            </a:r>
            <a:endParaRPr lang="en-US" sz="3200" dirty="0"/>
          </a:p>
        </p:txBody>
      </p:sp>
      <p:sp>
        <p:nvSpPr>
          <p:cNvPr id="5" name="Content Placeholder 2"/>
          <p:cNvSpPr>
            <a:spLocks noGrp="1"/>
          </p:cNvSpPr>
          <p:nvPr>
            <p:ph idx="1"/>
          </p:nvPr>
        </p:nvSpPr>
        <p:spPr>
          <a:xfrm>
            <a:off x="2209800" y="1524001"/>
            <a:ext cx="8382000" cy="5333999"/>
          </a:xfrm>
        </p:spPr>
        <p:txBody>
          <a:bodyPr>
            <a:normAutofit/>
          </a:bodyPr>
          <a:lstStyle/>
          <a:p>
            <a:pPr>
              <a:buFont typeface="Wingdings" panose="05000000000000000000" pitchFamily="2" charset="2"/>
              <a:buChar char="§"/>
            </a:pPr>
            <a:r>
              <a:rPr lang="en-US" altLang="en-US" sz="2400" dirty="0" smtClean="0"/>
              <a:t>Building Automation (Direct Digital Control, DDC)</a:t>
            </a:r>
          </a:p>
          <a:p>
            <a:pPr lvl="1">
              <a:buFont typeface="Wingdings" panose="05000000000000000000" pitchFamily="2" charset="2"/>
              <a:buChar char="§"/>
            </a:pPr>
            <a:r>
              <a:rPr lang="en-US" altLang="en-US" sz="2000" dirty="0" smtClean="0"/>
              <a:t>Uses Wing Management Plan Directives</a:t>
            </a:r>
          </a:p>
          <a:p>
            <a:pPr lvl="1">
              <a:buFont typeface="Wingdings" panose="05000000000000000000" pitchFamily="2" charset="2"/>
              <a:buChar char="§"/>
            </a:pPr>
            <a:r>
              <a:rPr lang="en-US" altLang="en-US" sz="2000" dirty="0" smtClean="0"/>
              <a:t>Monitors and Optimizes heating and cooling system</a:t>
            </a:r>
          </a:p>
          <a:p>
            <a:pPr lvl="1">
              <a:buFont typeface="Wingdings" panose="05000000000000000000" pitchFamily="2" charset="2"/>
              <a:buChar char="§"/>
            </a:pPr>
            <a:r>
              <a:rPr lang="en-US" altLang="en-US" sz="2000" dirty="0" smtClean="0"/>
              <a:t>Allows for by-building tracking</a:t>
            </a:r>
          </a:p>
          <a:p>
            <a:pPr>
              <a:buFont typeface="Wingdings" panose="05000000000000000000" pitchFamily="2" charset="2"/>
              <a:buChar char="§"/>
            </a:pPr>
            <a:r>
              <a:rPr lang="en-US" altLang="en-US" sz="2400" dirty="0" smtClean="0"/>
              <a:t>Structured </a:t>
            </a:r>
            <a:r>
              <a:rPr lang="en-US" altLang="en-US" sz="2400" dirty="0"/>
              <a:t>Preventative Maintenance Plan</a:t>
            </a:r>
          </a:p>
          <a:p>
            <a:pPr lvl="1">
              <a:buFont typeface="Wingdings" panose="05000000000000000000" pitchFamily="2" charset="2"/>
              <a:buChar char="§"/>
            </a:pPr>
            <a:r>
              <a:rPr lang="en-US" altLang="en-US" sz="2000" dirty="0"/>
              <a:t>Integrated Engineering </a:t>
            </a:r>
            <a:r>
              <a:rPr lang="en-US" altLang="en-US" sz="2000" dirty="0" smtClean="0"/>
              <a:t/>
            </a:r>
            <a:br>
              <a:rPr lang="en-US" altLang="en-US" sz="2000" dirty="0" smtClean="0"/>
            </a:br>
            <a:r>
              <a:rPr lang="en-US" altLang="en-US" sz="2000" dirty="0" smtClean="0"/>
              <a:t>Management </a:t>
            </a:r>
            <a:r>
              <a:rPr lang="en-US" altLang="en-US" sz="2000" dirty="0"/>
              <a:t>System (</a:t>
            </a:r>
            <a:r>
              <a:rPr lang="en-US" altLang="en-US" sz="2000" dirty="0" err="1"/>
              <a:t>iEMS</a:t>
            </a:r>
            <a:r>
              <a:rPr lang="en-US" altLang="en-US" sz="2000" dirty="0"/>
              <a:t>)</a:t>
            </a:r>
          </a:p>
          <a:p>
            <a:pPr lvl="2">
              <a:buFont typeface="Wingdings" panose="05000000000000000000" pitchFamily="2" charset="2"/>
              <a:buChar char="§"/>
            </a:pPr>
            <a:r>
              <a:rPr lang="en-US" altLang="en-US" sz="1800" dirty="0"/>
              <a:t>Tracks PM requirements/schedules </a:t>
            </a:r>
            <a:r>
              <a:rPr lang="en-US" altLang="en-US" sz="1800" dirty="0" smtClean="0"/>
              <a:t/>
            </a:r>
            <a:br>
              <a:rPr lang="en-US" altLang="en-US" sz="1800" dirty="0" smtClean="0"/>
            </a:br>
            <a:r>
              <a:rPr lang="en-US" altLang="en-US" sz="1800" dirty="0" smtClean="0"/>
              <a:t>and </a:t>
            </a:r>
            <a:r>
              <a:rPr lang="en-US" altLang="en-US" sz="1800" dirty="0"/>
              <a:t>more</a:t>
            </a:r>
          </a:p>
          <a:p>
            <a:pPr>
              <a:buFont typeface="Wingdings" panose="05000000000000000000" pitchFamily="2" charset="2"/>
              <a:buChar char="§"/>
            </a:pPr>
            <a:r>
              <a:rPr lang="en-US" altLang="en-US" sz="2400" dirty="0"/>
              <a:t>Quarterly Briefs</a:t>
            </a:r>
          </a:p>
        </p:txBody>
      </p:sp>
    </p:spTree>
    <p:extLst>
      <p:ext uri="{BB962C8B-B14F-4D97-AF65-F5344CB8AC3E}">
        <p14:creationId xmlns:p14="http://schemas.microsoft.com/office/powerpoint/2010/main" val="201754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209800" y="0"/>
            <a:ext cx="8458200" cy="1143000"/>
          </a:xfrm>
        </p:spPr>
        <p:txBody>
          <a:bodyPr>
            <a:normAutofit/>
          </a:bodyPr>
          <a:lstStyle/>
          <a:p>
            <a:r>
              <a:rPr lang="en-US" altLang="en-US" sz="3200" dirty="0"/>
              <a:t>Engaged Unit Leaders/Building Managers</a:t>
            </a:r>
          </a:p>
        </p:txBody>
      </p:sp>
      <p:sp>
        <p:nvSpPr>
          <p:cNvPr id="2" name="Content Placeholder 1"/>
          <p:cNvSpPr>
            <a:spLocks noGrp="1"/>
          </p:cNvSpPr>
          <p:nvPr>
            <p:ph idx="1"/>
          </p:nvPr>
        </p:nvSpPr>
        <p:spPr>
          <a:xfrm>
            <a:off x="2209800" y="1295401"/>
            <a:ext cx="3886200" cy="4525963"/>
          </a:xfrm>
        </p:spPr>
        <p:txBody>
          <a:bodyPr>
            <a:normAutofit/>
          </a:bodyPr>
          <a:lstStyle/>
          <a:p>
            <a:pPr>
              <a:buClrTx/>
            </a:pPr>
            <a:r>
              <a:rPr lang="en-US" sz="2800" dirty="0"/>
              <a:t>BLDG MGRs are the eyes and ears</a:t>
            </a:r>
          </a:p>
          <a:p>
            <a:pPr>
              <a:buClrTx/>
            </a:pPr>
            <a:r>
              <a:rPr lang="en-US" sz="2800" dirty="0"/>
              <a:t>Unit Leadership backing is critical</a:t>
            </a:r>
          </a:p>
          <a:p>
            <a:pPr>
              <a:buClrTx/>
            </a:pPr>
            <a:r>
              <a:rPr lang="en-US" sz="2800" dirty="0"/>
              <a:t>Healthy competition between buildings</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43583" y="1295401"/>
            <a:ext cx="5611108" cy="4981865"/>
          </a:xfrm>
          <a:prstGeom prst="rect">
            <a:avLst/>
          </a:prstGeom>
        </p:spPr>
      </p:pic>
    </p:spTree>
    <p:extLst>
      <p:ext uri="{BB962C8B-B14F-4D97-AF65-F5344CB8AC3E}">
        <p14:creationId xmlns:p14="http://schemas.microsoft.com/office/powerpoint/2010/main" val="394839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a:xfrm>
            <a:off x="1463040" y="1828801"/>
            <a:ext cx="8478982" cy="4522123"/>
          </a:xfrm>
        </p:spPr>
        <p:txBody>
          <a:bodyPr>
            <a:normAutofit/>
          </a:bodyPr>
          <a:lstStyle/>
          <a:p>
            <a:pPr marL="457200" indent="-457200">
              <a:buClrTx/>
            </a:pPr>
            <a:r>
              <a:rPr lang="en-US" dirty="0" smtClean="0"/>
              <a:t>Air Force Institute of Technology (AFIT) Global Photovoltaic Power Potential Laboratory (GP3L) study on pavement PVs</a:t>
            </a:r>
          </a:p>
          <a:p>
            <a:pPr marL="457200" indent="-457200">
              <a:buClrTx/>
            </a:pPr>
            <a:r>
              <a:rPr lang="en-US" dirty="0" smtClean="0"/>
              <a:t>Feasibility study for roof-top and ground PV’s on base</a:t>
            </a:r>
          </a:p>
          <a:p>
            <a:pPr marL="457200" indent="-457200">
              <a:buClrTx/>
            </a:pPr>
            <a:r>
              <a:rPr lang="en-US" dirty="0" smtClean="0"/>
              <a:t>Continued energy-related sustainment projects</a:t>
            </a:r>
            <a:endParaRPr lang="en-US" dirty="0"/>
          </a:p>
        </p:txBody>
      </p:sp>
    </p:spTree>
    <p:extLst>
      <p:ext uri="{BB962C8B-B14F-4D97-AF65-F5344CB8AC3E}">
        <p14:creationId xmlns:p14="http://schemas.microsoft.com/office/powerpoint/2010/main" val="119978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Minnesota Next Generation Energy Act</a:t>
            </a:r>
          </a:p>
          <a:p>
            <a:r>
              <a:rPr lang="en-US" dirty="0"/>
              <a:t>Renewable Electricity Standard</a:t>
            </a:r>
          </a:p>
          <a:p>
            <a:r>
              <a:rPr lang="en-US" dirty="0"/>
              <a:t>Solar Electricity Standard</a:t>
            </a:r>
          </a:p>
          <a:p>
            <a:r>
              <a:rPr lang="en-US" dirty="0"/>
              <a:t>Petroleum Replacement Goal </a:t>
            </a:r>
          </a:p>
          <a:p>
            <a:r>
              <a:rPr lang="en-US" dirty="0"/>
              <a:t>Biofuel and Biodiesel Content </a:t>
            </a:r>
            <a:r>
              <a:rPr lang="en-US" dirty="0" smtClean="0"/>
              <a:t>Mandates</a:t>
            </a:r>
            <a:endParaRPr lang="en-US" dirty="0"/>
          </a:p>
        </p:txBody>
      </p:sp>
      <p:sp>
        <p:nvSpPr>
          <p:cNvPr id="3" name="Title 2"/>
          <p:cNvSpPr>
            <a:spLocks noGrp="1"/>
          </p:cNvSpPr>
          <p:nvPr>
            <p:ph type="title"/>
          </p:nvPr>
        </p:nvSpPr>
        <p:spPr/>
        <p:txBody>
          <a:bodyPr>
            <a:normAutofit fontScale="90000"/>
          </a:bodyPr>
          <a:lstStyle/>
          <a:p>
            <a:r>
              <a:rPr lang="en-US" dirty="0" smtClean="0"/>
              <a:t>Minnesota Clean Energy Goals</a:t>
            </a:r>
            <a:endParaRPr lang="en-US" dirty="0"/>
          </a:p>
        </p:txBody>
      </p:sp>
    </p:spTree>
    <p:extLst>
      <p:ext uri="{BB962C8B-B14F-4D97-AF65-F5344CB8AC3E}">
        <p14:creationId xmlns:p14="http://schemas.microsoft.com/office/powerpoint/2010/main" val="244996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Support/Partners</a:t>
            </a:r>
            <a:endParaRPr lang="en-US" dirty="0"/>
          </a:p>
        </p:txBody>
      </p:sp>
      <p:sp>
        <p:nvSpPr>
          <p:cNvPr id="3" name="Content Placeholder 2"/>
          <p:cNvSpPr>
            <a:spLocks noGrp="1"/>
          </p:cNvSpPr>
          <p:nvPr>
            <p:ph idx="1"/>
          </p:nvPr>
        </p:nvSpPr>
        <p:spPr>
          <a:xfrm>
            <a:off x="2028304" y="1828801"/>
            <a:ext cx="9554095" cy="4671752"/>
          </a:xfrm>
        </p:spPr>
        <p:txBody>
          <a:bodyPr>
            <a:noAutofit/>
          </a:bodyPr>
          <a:lstStyle/>
          <a:p>
            <a:r>
              <a:rPr lang="en-US" sz="2400" dirty="0" smtClean="0"/>
              <a:t>Resource Efficiency Managers (REM)</a:t>
            </a:r>
          </a:p>
          <a:p>
            <a:r>
              <a:rPr lang="en-US" sz="2400" dirty="0" smtClean="0"/>
              <a:t>Civil Engineering Technical Services Center (CETSC)</a:t>
            </a:r>
          </a:p>
          <a:p>
            <a:r>
              <a:rPr lang="en-US" sz="2400" dirty="0" smtClean="0"/>
              <a:t>Air Force Civil Engineer Center (AFCEC)</a:t>
            </a:r>
          </a:p>
          <a:p>
            <a:r>
              <a:rPr lang="en-US" sz="2400" dirty="0" smtClean="0"/>
              <a:t>Utility Partners (</a:t>
            </a:r>
            <a:r>
              <a:rPr lang="en-US" sz="2400" dirty="0" err="1" smtClean="0"/>
              <a:t>Centerpoint</a:t>
            </a:r>
            <a:r>
              <a:rPr lang="en-US" sz="2400" dirty="0" smtClean="0"/>
              <a:t>, XCEL)</a:t>
            </a:r>
            <a:endParaRPr lang="en-US" sz="2400" dirty="0"/>
          </a:p>
        </p:txBody>
      </p:sp>
    </p:spTree>
    <p:extLst>
      <p:ext uri="{BB962C8B-B14F-4D97-AF65-F5344CB8AC3E}">
        <p14:creationId xmlns:p14="http://schemas.microsoft.com/office/powerpoint/2010/main" val="24152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dirty="0"/>
              <a:t>Summary</a:t>
            </a:r>
            <a:endParaRPr lang="en-US" altLang="en-US" dirty="0" smtClean="0"/>
          </a:p>
        </p:txBody>
      </p:sp>
      <p:sp>
        <p:nvSpPr>
          <p:cNvPr id="15363" name="Content Placeholder 2"/>
          <p:cNvSpPr>
            <a:spLocks noGrp="1"/>
          </p:cNvSpPr>
          <p:nvPr>
            <p:ph idx="1"/>
          </p:nvPr>
        </p:nvSpPr>
        <p:spPr>
          <a:xfrm>
            <a:off x="2743200" y="1676400"/>
            <a:ext cx="7239000" cy="4800600"/>
          </a:xfrm>
        </p:spPr>
        <p:txBody>
          <a:bodyPr/>
          <a:lstStyle/>
          <a:p>
            <a:pPr marL="0" indent="0">
              <a:buNone/>
            </a:pPr>
            <a:r>
              <a:rPr lang="en-US" altLang="en-US" dirty="0" smtClean="0"/>
              <a:t>Keys to Success</a:t>
            </a:r>
          </a:p>
          <a:p>
            <a:pPr lvl="1">
              <a:buFont typeface="Wingdings" panose="05000000000000000000" pitchFamily="2" charset="2"/>
              <a:buChar char="§"/>
            </a:pPr>
            <a:r>
              <a:rPr lang="en-US" altLang="en-US" dirty="0" smtClean="0"/>
              <a:t>Leadership Support</a:t>
            </a:r>
          </a:p>
          <a:p>
            <a:pPr lvl="1">
              <a:buFont typeface="Wingdings" panose="05000000000000000000" pitchFamily="2" charset="2"/>
              <a:buChar char="§"/>
            </a:pPr>
            <a:r>
              <a:rPr lang="en-US" altLang="en-US" dirty="0" smtClean="0"/>
              <a:t>Robust Proactive Preventative Maintenance</a:t>
            </a:r>
          </a:p>
          <a:p>
            <a:pPr lvl="2">
              <a:buFont typeface="Wingdings" panose="05000000000000000000" pitchFamily="2" charset="2"/>
              <a:buChar char="§"/>
            </a:pPr>
            <a:r>
              <a:rPr lang="en-US" altLang="en-US" sz="2000" dirty="0"/>
              <a:t>Wing Management Plan</a:t>
            </a:r>
          </a:p>
          <a:p>
            <a:pPr lvl="2">
              <a:buFont typeface="Wingdings" panose="05000000000000000000" pitchFamily="2" charset="2"/>
              <a:buChar char="§"/>
            </a:pPr>
            <a:r>
              <a:rPr lang="en-US" altLang="en-US" sz="2000" dirty="0"/>
              <a:t>Base Civil Engineer Approach</a:t>
            </a:r>
          </a:p>
          <a:p>
            <a:pPr lvl="2">
              <a:buFont typeface="Wingdings" panose="05000000000000000000" pitchFamily="2" charset="2"/>
              <a:buChar char="§"/>
            </a:pPr>
            <a:r>
              <a:rPr lang="en-US" altLang="en-US" sz="2000" dirty="0"/>
              <a:t>Engaged Leaders and Building Managers</a:t>
            </a:r>
          </a:p>
          <a:p>
            <a:pPr lvl="1">
              <a:buFont typeface="Wingdings" panose="05000000000000000000" pitchFamily="2" charset="2"/>
              <a:buChar char="§"/>
            </a:pPr>
            <a:r>
              <a:rPr lang="en-US" altLang="en-US" dirty="0" smtClean="0"/>
              <a:t>Technical Support/Partners</a:t>
            </a:r>
          </a:p>
          <a:p>
            <a:pPr lvl="1">
              <a:buFont typeface="Wingdings" panose="05000000000000000000" pitchFamily="2" charset="2"/>
              <a:buChar char="§"/>
            </a:pPr>
            <a:endParaRPr lang="en-US" altLang="en-US" sz="2000" dirty="0"/>
          </a:p>
          <a:p>
            <a:pPr marL="0" indent="0">
              <a:buNone/>
            </a:pPr>
            <a:endParaRPr lang="en-US" altLang="en-US" sz="2400" dirty="0"/>
          </a:p>
          <a:p>
            <a:pPr>
              <a:buFont typeface="Wingdings 2" pitchFamily="18" charset="2"/>
              <a:buNone/>
            </a:pPr>
            <a:endParaRPr lang="en-US" altLang="en-US" dirty="0" smtClean="0"/>
          </a:p>
        </p:txBody>
      </p:sp>
    </p:spTree>
    <p:extLst>
      <p:ext uri="{BB962C8B-B14F-4D97-AF65-F5344CB8AC3E}">
        <p14:creationId xmlns:p14="http://schemas.microsoft.com/office/powerpoint/2010/main" val="372531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5960" y="1104900"/>
            <a:ext cx="7140081" cy="4648200"/>
          </a:xfrm>
          <a:prstGeom prst="rect">
            <a:avLst/>
          </a:prstGeom>
        </p:spPr>
      </p:pic>
      <p:sp>
        <p:nvSpPr>
          <p:cNvPr id="4" name="TextBox 3"/>
          <p:cNvSpPr txBox="1"/>
          <p:nvPr/>
        </p:nvSpPr>
        <p:spPr>
          <a:xfrm>
            <a:off x="3078480" y="5455920"/>
            <a:ext cx="6096000" cy="769441"/>
          </a:xfrm>
          <a:prstGeom prst="rect">
            <a:avLst/>
          </a:prstGeom>
          <a:noFill/>
        </p:spPr>
        <p:txBody>
          <a:bodyPr wrap="square" rtlCol="0">
            <a:spAutoFit/>
          </a:bodyPr>
          <a:lstStyle/>
          <a:p>
            <a:pPr algn="ctr"/>
            <a:r>
              <a:rPr lang="en-US" sz="4400" dirty="0" smtClean="0">
                <a:solidFill>
                  <a:schemeClr val="tx2"/>
                </a:solidFill>
                <a:latin typeface="Calibri"/>
                <a:cs typeface="Arial" charset="0"/>
              </a:rPr>
              <a:t>Patrick </a:t>
            </a:r>
            <a:r>
              <a:rPr lang="en-US" sz="4400" dirty="0" err="1" smtClean="0">
                <a:solidFill>
                  <a:schemeClr val="tx2"/>
                </a:solidFill>
                <a:latin typeface="Calibri"/>
                <a:cs typeface="Arial" charset="0"/>
              </a:rPr>
              <a:t>Shea</a:t>
            </a:r>
            <a:endParaRPr lang="en-US" sz="4400" dirty="0">
              <a:solidFill>
                <a:schemeClr val="tx2"/>
              </a:solidFill>
              <a:latin typeface="Calibri"/>
              <a:cs typeface="Arial" charset="0"/>
            </a:endParaRPr>
          </a:p>
        </p:txBody>
      </p:sp>
    </p:spTree>
    <p:extLst>
      <p:ext uri="{BB962C8B-B14F-4D97-AF65-F5344CB8AC3E}">
        <p14:creationId xmlns:p14="http://schemas.microsoft.com/office/powerpoint/2010/main" val="336944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11283" y="659300"/>
            <a:ext cx="10711038" cy="2013652"/>
          </a:xfrm>
          <a:prstGeom prst="rect">
            <a:avLst/>
          </a:prstGeom>
        </p:spPr>
      </p:pic>
      <p:pic>
        <p:nvPicPr>
          <p:cNvPr id="5" name="Picture 4"/>
          <p:cNvPicPr>
            <a:picLocks noChangeAspect="1"/>
          </p:cNvPicPr>
          <p:nvPr/>
        </p:nvPicPr>
        <p:blipFill>
          <a:blip r:embed="rId4"/>
          <a:stretch>
            <a:fillRect/>
          </a:stretch>
        </p:blipFill>
        <p:spPr>
          <a:xfrm>
            <a:off x="1033921" y="4631476"/>
            <a:ext cx="7213737" cy="2066723"/>
          </a:xfrm>
          <a:prstGeom prst="rect">
            <a:avLst/>
          </a:prstGeom>
        </p:spPr>
      </p:pic>
      <p:pic>
        <p:nvPicPr>
          <p:cNvPr id="6" name="Picture 5"/>
          <p:cNvPicPr>
            <a:picLocks noChangeAspect="1"/>
          </p:cNvPicPr>
          <p:nvPr/>
        </p:nvPicPr>
        <p:blipFill>
          <a:blip r:embed="rId5"/>
          <a:stretch>
            <a:fillRect/>
          </a:stretch>
        </p:blipFill>
        <p:spPr>
          <a:xfrm>
            <a:off x="7917940" y="5353397"/>
            <a:ext cx="3871377" cy="981573"/>
          </a:xfrm>
          <a:prstGeom prst="rect">
            <a:avLst/>
          </a:prstGeom>
        </p:spPr>
      </p:pic>
      <p:cxnSp>
        <p:nvCxnSpPr>
          <p:cNvPr id="8" name="Straight Connector 7"/>
          <p:cNvCxnSpPr/>
          <p:nvPr/>
        </p:nvCxnSpPr>
        <p:spPr>
          <a:xfrm>
            <a:off x="1000671" y="3467595"/>
            <a:ext cx="11158079"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96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9844" y="396580"/>
            <a:ext cx="12172155" cy="584775"/>
          </a:xfrm>
          <a:prstGeom prst="rect">
            <a:avLst/>
          </a:prstGeom>
          <a:noFill/>
        </p:spPr>
        <p:txBody>
          <a:bodyPr wrap="square" rtlCol="0">
            <a:spAutoFit/>
          </a:bodyPr>
          <a:lstStyle/>
          <a:p>
            <a:pPr algn="ctr"/>
            <a:r>
              <a:rPr lang="en-US" sz="3200" b="1" spc="-100" dirty="0" smtClean="0"/>
              <a:t>Energy Reduced, Renewable Energy Produced or Solar Energy Purchased</a:t>
            </a:r>
            <a:endParaRPr lang="en-US" sz="3200" b="1" spc="-100" dirty="0"/>
          </a:p>
        </p:txBody>
      </p:sp>
      <p:grpSp>
        <p:nvGrpSpPr>
          <p:cNvPr id="39" name="Group 38"/>
          <p:cNvGrpSpPr/>
          <p:nvPr/>
        </p:nvGrpSpPr>
        <p:grpSpPr>
          <a:xfrm>
            <a:off x="350351" y="1197506"/>
            <a:ext cx="11407221" cy="5422362"/>
            <a:chOff x="350351" y="798495"/>
            <a:chExt cx="11407221" cy="5422362"/>
          </a:xfrm>
        </p:grpSpPr>
        <p:sp>
          <p:nvSpPr>
            <p:cNvPr id="3" name="Freeform 2"/>
            <p:cNvSpPr/>
            <p:nvPr/>
          </p:nvSpPr>
          <p:spPr>
            <a:xfrm>
              <a:off x="3631279" y="802190"/>
              <a:ext cx="2655093" cy="5418667"/>
            </a:xfrm>
            <a:custGeom>
              <a:avLst/>
              <a:gdLst>
                <a:gd name="connsiteX0" fmla="*/ 0 w 2655093"/>
                <a:gd name="connsiteY0" fmla="*/ 265509 h 5418667"/>
                <a:gd name="connsiteX1" fmla="*/ 265509 w 2655093"/>
                <a:gd name="connsiteY1" fmla="*/ 0 h 5418667"/>
                <a:gd name="connsiteX2" fmla="*/ 2389584 w 2655093"/>
                <a:gd name="connsiteY2" fmla="*/ 0 h 5418667"/>
                <a:gd name="connsiteX3" fmla="*/ 2655093 w 2655093"/>
                <a:gd name="connsiteY3" fmla="*/ 265509 h 5418667"/>
                <a:gd name="connsiteX4" fmla="*/ 2655093 w 2655093"/>
                <a:gd name="connsiteY4" fmla="*/ 5153158 h 5418667"/>
                <a:gd name="connsiteX5" fmla="*/ 2389584 w 2655093"/>
                <a:gd name="connsiteY5" fmla="*/ 5418667 h 5418667"/>
                <a:gd name="connsiteX6" fmla="*/ 265509 w 2655093"/>
                <a:gd name="connsiteY6" fmla="*/ 5418667 h 5418667"/>
                <a:gd name="connsiteX7" fmla="*/ 0 w 2655093"/>
                <a:gd name="connsiteY7" fmla="*/ 5153158 h 5418667"/>
                <a:gd name="connsiteX8" fmla="*/ 0 w 2655093"/>
                <a:gd name="connsiteY8" fmla="*/ 265509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5093" h="5418667">
                  <a:moveTo>
                    <a:pt x="0" y="265509"/>
                  </a:moveTo>
                  <a:cubicBezTo>
                    <a:pt x="0" y="118872"/>
                    <a:pt x="118872" y="0"/>
                    <a:pt x="265509" y="0"/>
                  </a:cubicBezTo>
                  <a:lnTo>
                    <a:pt x="2389584" y="0"/>
                  </a:lnTo>
                  <a:cubicBezTo>
                    <a:pt x="2536221" y="0"/>
                    <a:pt x="2655093" y="118872"/>
                    <a:pt x="2655093" y="265509"/>
                  </a:cubicBezTo>
                  <a:lnTo>
                    <a:pt x="2655093" y="5153158"/>
                  </a:lnTo>
                  <a:cubicBezTo>
                    <a:pt x="2655093" y="5299795"/>
                    <a:pt x="2536221" y="5418667"/>
                    <a:pt x="2389584" y="5418667"/>
                  </a:cubicBezTo>
                  <a:lnTo>
                    <a:pt x="265509" y="5418667"/>
                  </a:lnTo>
                  <a:cubicBezTo>
                    <a:pt x="118872" y="5418667"/>
                    <a:pt x="0" y="5299795"/>
                    <a:pt x="0" y="5153158"/>
                  </a:cubicBezTo>
                  <a:lnTo>
                    <a:pt x="0" y="265509"/>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3360" tIns="2380826" rIns="213360" bIns="1297095" numCol="1" spcCol="1270" anchor="ctr" anchorCtr="0">
              <a:noAutofit/>
            </a:bodyPr>
            <a:lstStyle/>
            <a:p>
              <a:pPr algn="ctr" defTabSz="1333500">
                <a:lnSpc>
                  <a:spcPct val="90000"/>
                </a:lnSpc>
                <a:spcBef>
                  <a:spcPct val="0"/>
                </a:spcBef>
                <a:spcAft>
                  <a:spcPct val="35000"/>
                </a:spcAft>
              </a:pPr>
              <a:r>
                <a:rPr lang="en-US" sz="3000" b="1" dirty="0" smtClean="0">
                  <a:solidFill>
                    <a:prstClr val="white"/>
                  </a:solidFill>
                </a:rPr>
                <a:t>2,100</a:t>
              </a:r>
            </a:p>
            <a:p>
              <a:pPr algn="ctr" defTabSz="1333500">
                <a:lnSpc>
                  <a:spcPct val="90000"/>
                </a:lnSpc>
                <a:spcBef>
                  <a:spcPct val="0"/>
                </a:spcBef>
                <a:spcAft>
                  <a:spcPct val="35000"/>
                </a:spcAft>
              </a:pPr>
              <a:r>
                <a:rPr lang="en-US" sz="2000" dirty="0" smtClean="0">
                  <a:solidFill>
                    <a:prstClr val="white"/>
                  </a:solidFill>
                </a:rPr>
                <a:t>Homes’ Electricity</a:t>
              </a:r>
            </a:p>
            <a:p>
              <a:pPr algn="ctr" defTabSz="1333500">
                <a:lnSpc>
                  <a:spcPct val="90000"/>
                </a:lnSpc>
                <a:spcBef>
                  <a:spcPct val="0"/>
                </a:spcBef>
                <a:spcAft>
                  <a:spcPct val="35000"/>
                </a:spcAft>
              </a:pPr>
              <a:r>
                <a:rPr lang="en-US" sz="2000" i="1" dirty="0" smtClean="0">
                  <a:solidFill>
                    <a:prstClr val="white"/>
                  </a:solidFill>
                </a:rPr>
                <a:t>(Use for one year)</a:t>
              </a:r>
              <a:endParaRPr lang="en-US" sz="2000" i="1" dirty="0">
                <a:solidFill>
                  <a:prstClr val="white"/>
                </a:solidFill>
              </a:endParaRPr>
            </a:p>
          </p:txBody>
        </p:sp>
        <p:sp>
          <p:nvSpPr>
            <p:cNvPr id="5" name="Oval 4"/>
            <p:cNvSpPr/>
            <p:nvPr/>
          </p:nvSpPr>
          <p:spPr>
            <a:xfrm>
              <a:off x="4056618" y="1127310"/>
              <a:ext cx="1804416" cy="1804416"/>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6366026" y="802190"/>
              <a:ext cx="2655093" cy="5418667"/>
            </a:xfrm>
            <a:custGeom>
              <a:avLst/>
              <a:gdLst>
                <a:gd name="connsiteX0" fmla="*/ 0 w 2655093"/>
                <a:gd name="connsiteY0" fmla="*/ 265509 h 5418667"/>
                <a:gd name="connsiteX1" fmla="*/ 265509 w 2655093"/>
                <a:gd name="connsiteY1" fmla="*/ 0 h 5418667"/>
                <a:gd name="connsiteX2" fmla="*/ 2389584 w 2655093"/>
                <a:gd name="connsiteY2" fmla="*/ 0 h 5418667"/>
                <a:gd name="connsiteX3" fmla="*/ 2655093 w 2655093"/>
                <a:gd name="connsiteY3" fmla="*/ 265509 h 5418667"/>
                <a:gd name="connsiteX4" fmla="*/ 2655093 w 2655093"/>
                <a:gd name="connsiteY4" fmla="*/ 5153158 h 5418667"/>
                <a:gd name="connsiteX5" fmla="*/ 2389584 w 2655093"/>
                <a:gd name="connsiteY5" fmla="*/ 5418667 h 5418667"/>
                <a:gd name="connsiteX6" fmla="*/ 265509 w 2655093"/>
                <a:gd name="connsiteY6" fmla="*/ 5418667 h 5418667"/>
                <a:gd name="connsiteX7" fmla="*/ 0 w 2655093"/>
                <a:gd name="connsiteY7" fmla="*/ 5153158 h 5418667"/>
                <a:gd name="connsiteX8" fmla="*/ 0 w 2655093"/>
                <a:gd name="connsiteY8" fmla="*/ 265509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5093" h="5418667">
                  <a:moveTo>
                    <a:pt x="0" y="265509"/>
                  </a:moveTo>
                  <a:cubicBezTo>
                    <a:pt x="0" y="118872"/>
                    <a:pt x="118872" y="0"/>
                    <a:pt x="265509" y="0"/>
                  </a:cubicBezTo>
                  <a:lnTo>
                    <a:pt x="2389584" y="0"/>
                  </a:lnTo>
                  <a:cubicBezTo>
                    <a:pt x="2536221" y="0"/>
                    <a:pt x="2655093" y="118872"/>
                    <a:pt x="2655093" y="265509"/>
                  </a:cubicBezTo>
                  <a:lnTo>
                    <a:pt x="2655093" y="5153158"/>
                  </a:lnTo>
                  <a:cubicBezTo>
                    <a:pt x="2655093" y="5299795"/>
                    <a:pt x="2536221" y="5418667"/>
                    <a:pt x="2389584" y="5418667"/>
                  </a:cubicBezTo>
                  <a:lnTo>
                    <a:pt x="265509" y="5418667"/>
                  </a:lnTo>
                  <a:cubicBezTo>
                    <a:pt x="118872" y="5418667"/>
                    <a:pt x="0" y="5299795"/>
                    <a:pt x="0" y="5153158"/>
                  </a:cubicBezTo>
                  <a:lnTo>
                    <a:pt x="0" y="265509"/>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2309706" rIns="142240" bIns="1225975" numCol="1" spcCol="1270" anchor="ctr" anchorCtr="0">
              <a:noAutofit/>
            </a:bodyPr>
            <a:lstStyle/>
            <a:p>
              <a:pPr algn="ctr" defTabSz="889000">
                <a:lnSpc>
                  <a:spcPct val="90000"/>
                </a:lnSpc>
                <a:spcBef>
                  <a:spcPct val="0"/>
                </a:spcBef>
                <a:spcAft>
                  <a:spcPct val="35000"/>
                </a:spcAft>
              </a:pPr>
              <a:endParaRPr lang="en-US" sz="2000" b="1" dirty="0" smtClean="0">
                <a:solidFill>
                  <a:prstClr val="white"/>
                </a:solidFill>
              </a:endParaRPr>
            </a:p>
            <a:p>
              <a:pPr algn="ctr" defTabSz="889000">
                <a:lnSpc>
                  <a:spcPct val="90000"/>
                </a:lnSpc>
                <a:spcBef>
                  <a:spcPct val="0"/>
                </a:spcBef>
                <a:spcAft>
                  <a:spcPct val="35000"/>
                </a:spcAft>
              </a:pPr>
              <a:r>
                <a:rPr lang="en-US" sz="3000" b="1" dirty="0" smtClean="0">
                  <a:solidFill>
                    <a:prstClr val="white"/>
                  </a:solidFill>
                </a:rPr>
                <a:t>21,223,000</a:t>
              </a:r>
            </a:p>
            <a:p>
              <a:pPr algn="ctr" defTabSz="889000">
                <a:lnSpc>
                  <a:spcPct val="90000"/>
                </a:lnSpc>
                <a:spcBef>
                  <a:spcPct val="0"/>
                </a:spcBef>
                <a:spcAft>
                  <a:spcPct val="35000"/>
                </a:spcAft>
              </a:pPr>
              <a:r>
                <a:rPr lang="en-US" sz="2000" dirty="0" smtClean="0">
                  <a:solidFill>
                    <a:prstClr val="white"/>
                  </a:solidFill>
                </a:rPr>
                <a:t> Pounds of Coal</a:t>
              </a:r>
            </a:p>
            <a:p>
              <a:pPr algn="ctr" defTabSz="889000">
                <a:lnSpc>
                  <a:spcPct val="90000"/>
                </a:lnSpc>
                <a:spcBef>
                  <a:spcPct val="0"/>
                </a:spcBef>
                <a:spcAft>
                  <a:spcPct val="35000"/>
                </a:spcAft>
              </a:pPr>
              <a:endParaRPr lang="en-US" sz="2000" dirty="0" smtClean="0">
                <a:solidFill>
                  <a:prstClr val="white"/>
                </a:solidFill>
              </a:endParaRPr>
            </a:p>
            <a:p>
              <a:pPr algn="ctr" defTabSz="889000">
                <a:lnSpc>
                  <a:spcPct val="90000"/>
                </a:lnSpc>
                <a:spcBef>
                  <a:spcPct val="0"/>
                </a:spcBef>
                <a:spcAft>
                  <a:spcPct val="35000"/>
                </a:spcAft>
              </a:pPr>
              <a:endParaRPr lang="en-US" sz="2000" dirty="0" smtClean="0">
                <a:solidFill>
                  <a:prstClr val="white"/>
                </a:solidFill>
              </a:endParaRPr>
            </a:p>
          </p:txBody>
        </p:sp>
        <p:sp>
          <p:nvSpPr>
            <p:cNvPr id="9" name="Oval 8"/>
            <p:cNvSpPr/>
            <p:nvPr/>
          </p:nvSpPr>
          <p:spPr>
            <a:xfrm>
              <a:off x="6791364" y="1127310"/>
              <a:ext cx="1804416" cy="1804416"/>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9102479" y="802190"/>
              <a:ext cx="2655093" cy="5418667"/>
            </a:xfrm>
            <a:custGeom>
              <a:avLst/>
              <a:gdLst>
                <a:gd name="connsiteX0" fmla="*/ 0 w 2655093"/>
                <a:gd name="connsiteY0" fmla="*/ 265509 h 5418667"/>
                <a:gd name="connsiteX1" fmla="*/ 265509 w 2655093"/>
                <a:gd name="connsiteY1" fmla="*/ 0 h 5418667"/>
                <a:gd name="connsiteX2" fmla="*/ 2389584 w 2655093"/>
                <a:gd name="connsiteY2" fmla="*/ 0 h 5418667"/>
                <a:gd name="connsiteX3" fmla="*/ 2655093 w 2655093"/>
                <a:gd name="connsiteY3" fmla="*/ 265509 h 5418667"/>
                <a:gd name="connsiteX4" fmla="*/ 2655093 w 2655093"/>
                <a:gd name="connsiteY4" fmla="*/ 5153158 h 5418667"/>
                <a:gd name="connsiteX5" fmla="*/ 2389584 w 2655093"/>
                <a:gd name="connsiteY5" fmla="*/ 5418667 h 5418667"/>
                <a:gd name="connsiteX6" fmla="*/ 265509 w 2655093"/>
                <a:gd name="connsiteY6" fmla="*/ 5418667 h 5418667"/>
                <a:gd name="connsiteX7" fmla="*/ 0 w 2655093"/>
                <a:gd name="connsiteY7" fmla="*/ 5153158 h 5418667"/>
                <a:gd name="connsiteX8" fmla="*/ 0 w 2655093"/>
                <a:gd name="connsiteY8" fmla="*/ 265509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5093" h="5418667">
                  <a:moveTo>
                    <a:pt x="0" y="265509"/>
                  </a:moveTo>
                  <a:cubicBezTo>
                    <a:pt x="0" y="118872"/>
                    <a:pt x="118872" y="0"/>
                    <a:pt x="265509" y="0"/>
                  </a:cubicBezTo>
                  <a:lnTo>
                    <a:pt x="2389584" y="0"/>
                  </a:lnTo>
                  <a:cubicBezTo>
                    <a:pt x="2536221" y="0"/>
                    <a:pt x="2655093" y="118872"/>
                    <a:pt x="2655093" y="265509"/>
                  </a:cubicBezTo>
                  <a:lnTo>
                    <a:pt x="2655093" y="5153158"/>
                  </a:lnTo>
                  <a:cubicBezTo>
                    <a:pt x="2655093" y="5299795"/>
                    <a:pt x="2536221" y="5418667"/>
                    <a:pt x="2389584" y="5418667"/>
                  </a:cubicBezTo>
                  <a:lnTo>
                    <a:pt x="265509" y="5418667"/>
                  </a:lnTo>
                  <a:cubicBezTo>
                    <a:pt x="118872" y="5418667"/>
                    <a:pt x="0" y="5299795"/>
                    <a:pt x="0" y="5153158"/>
                  </a:cubicBezTo>
                  <a:lnTo>
                    <a:pt x="0" y="265509"/>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2240" tIns="2309706" rIns="142240" bIns="1225975" numCol="1" spcCol="1270" anchor="ctr" anchorCtr="0">
              <a:noAutofit/>
            </a:bodyPr>
            <a:lstStyle/>
            <a:p>
              <a:pPr algn="ctr" defTabSz="889000">
                <a:lnSpc>
                  <a:spcPct val="90000"/>
                </a:lnSpc>
                <a:spcBef>
                  <a:spcPct val="0"/>
                </a:spcBef>
                <a:spcAft>
                  <a:spcPct val="35000"/>
                </a:spcAft>
              </a:pPr>
              <a:endParaRPr lang="en-US" sz="2000" b="1" dirty="0" smtClean="0">
                <a:solidFill>
                  <a:prstClr val="white"/>
                </a:solidFill>
              </a:endParaRPr>
            </a:p>
            <a:p>
              <a:pPr algn="ctr" defTabSz="889000">
                <a:lnSpc>
                  <a:spcPct val="90000"/>
                </a:lnSpc>
                <a:spcBef>
                  <a:spcPct val="0"/>
                </a:spcBef>
                <a:spcAft>
                  <a:spcPct val="35000"/>
                </a:spcAft>
              </a:pPr>
              <a:r>
                <a:rPr lang="en-US" sz="3000" b="1" dirty="0" smtClean="0">
                  <a:solidFill>
                    <a:prstClr val="white"/>
                  </a:solidFill>
                </a:rPr>
                <a:t>47,666,000</a:t>
              </a:r>
              <a:endParaRPr lang="en-US" sz="3000" dirty="0" smtClean="0">
                <a:solidFill>
                  <a:prstClr val="white"/>
                </a:solidFill>
              </a:endParaRPr>
            </a:p>
            <a:p>
              <a:pPr algn="ctr" defTabSz="889000">
                <a:lnSpc>
                  <a:spcPct val="90000"/>
                </a:lnSpc>
                <a:spcBef>
                  <a:spcPct val="0"/>
                </a:spcBef>
                <a:spcAft>
                  <a:spcPct val="35000"/>
                </a:spcAft>
              </a:pPr>
              <a:r>
                <a:rPr lang="en-US" sz="2000" dirty="0" smtClean="0">
                  <a:solidFill>
                    <a:prstClr val="white"/>
                  </a:solidFill>
                </a:rPr>
                <a:t>Miles Driven</a:t>
              </a:r>
            </a:p>
            <a:p>
              <a:pPr algn="ctr" defTabSz="889000">
                <a:lnSpc>
                  <a:spcPct val="90000"/>
                </a:lnSpc>
                <a:spcBef>
                  <a:spcPct val="0"/>
                </a:spcBef>
                <a:spcAft>
                  <a:spcPct val="35000"/>
                </a:spcAft>
              </a:pPr>
              <a:r>
                <a:rPr lang="en-US" sz="2000" i="1" dirty="0" smtClean="0">
                  <a:solidFill>
                    <a:prstClr val="white"/>
                  </a:solidFill>
                </a:rPr>
                <a:t>(By a passenger vehicle)</a:t>
              </a:r>
              <a:endParaRPr lang="en-US" sz="2000" i="1" dirty="0">
                <a:solidFill>
                  <a:prstClr val="white"/>
                </a:solidFill>
              </a:endParaRPr>
            </a:p>
          </p:txBody>
        </p:sp>
        <p:sp>
          <p:nvSpPr>
            <p:cNvPr id="31" name="Oval 30"/>
            <p:cNvSpPr/>
            <p:nvPr/>
          </p:nvSpPr>
          <p:spPr>
            <a:xfrm>
              <a:off x="9526111" y="1127310"/>
              <a:ext cx="1804416" cy="1804416"/>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 name="Left-Right Arrow 31"/>
            <p:cNvSpPr/>
            <p:nvPr/>
          </p:nvSpPr>
          <p:spPr>
            <a:xfrm>
              <a:off x="3954692" y="5137123"/>
              <a:ext cx="7477760" cy="812800"/>
            </a:xfrm>
            <a:prstGeom prst="leftRightArrow">
              <a:avLst/>
            </a:prstGeom>
            <a:noFill/>
            <a:ln>
              <a:noFill/>
            </a:ln>
          </p:spPr>
          <p:style>
            <a:lnRef idx="2">
              <a:scrgbClr r="0" g="0" b="0"/>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graphicFrame>
          <p:nvGraphicFramePr>
            <p:cNvPr id="20" name="Diagram 19"/>
            <p:cNvGraphicFramePr/>
            <p:nvPr>
              <p:extLst/>
            </p:nvPr>
          </p:nvGraphicFramePr>
          <p:xfrm>
            <a:off x="350351" y="798495"/>
            <a:ext cx="265561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Equal 20"/>
            <p:cNvSpPr/>
            <p:nvPr/>
          </p:nvSpPr>
          <p:spPr>
            <a:xfrm>
              <a:off x="3005965" y="3352800"/>
              <a:ext cx="623608" cy="536028"/>
            </a:xfrm>
            <a:prstGeom prst="mathEqual">
              <a:avLst/>
            </a:prstGeom>
            <a:solidFill>
              <a:srgbClr val="5F6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22" name="Picture 21"/>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69443" y="1068191"/>
              <a:ext cx="1910522" cy="1910522"/>
            </a:xfrm>
            <a:prstGeom prst="rect">
              <a:avLst/>
            </a:prstGeom>
            <a:effectLst>
              <a:glow rad="228600">
                <a:schemeClr val="accent5">
                  <a:satMod val="175000"/>
                  <a:alpha val="40000"/>
                </a:schemeClr>
              </a:glow>
            </a:effectLst>
          </p:spPr>
        </p:pic>
        <p:pic>
          <p:nvPicPr>
            <p:cNvPr id="23" name="Picture 22"/>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727763" y="1068191"/>
              <a:ext cx="1931620" cy="1931620"/>
            </a:xfrm>
            <a:prstGeom prst="rect">
              <a:avLst/>
            </a:prstGeom>
            <a:effectLst>
              <a:glow rad="228600">
                <a:schemeClr val="accent5">
                  <a:satMod val="175000"/>
                  <a:alpha val="40000"/>
                </a:schemeClr>
              </a:glow>
            </a:effectLst>
          </p:spPr>
        </p:pic>
        <p:grpSp>
          <p:nvGrpSpPr>
            <p:cNvPr id="24" name="Group 4"/>
            <p:cNvGrpSpPr>
              <a:grpSpLocks noChangeAspect="1"/>
            </p:cNvGrpSpPr>
            <p:nvPr/>
          </p:nvGrpSpPr>
          <p:grpSpPr bwMode="auto">
            <a:xfrm>
              <a:off x="3986213" y="1068388"/>
              <a:ext cx="1909762" cy="1909762"/>
              <a:chOff x="2511" y="673"/>
              <a:chExt cx="1203" cy="1203"/>
            </a:xfrm>
            <a:effectLst>
              <a:glow rad="228600">
                <a:schemeClr val="accent5">
                  <a:satMod val="175000"/>
                  <a:alpha val="40000"/>
                </a:schemeClr>
              </a:glow>
            </a:effectLst>
          </p:grpSpPr>
          <p:sp>
            <p:nvSpPr>
              <p:cNvPr id="25" name="AutoShape 3"/>
              <p:cNvSpPr>
                <a:spLocks noChangeAspect="1" noChangeArrowheads="1" noTextEdit="1"/>
              </p:cNvSpPr>
              <p:nvPr/>
            </p:nvSpPr>
            <p:spPr bwMode="auto">
              <a:xfrm>
                <a:off x="2511" y="673"/>
                <a:ext cx="1203"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Oval 5"/>
              <p:cNvSpPr>
                <a:spLocks noChangeArrowheads="1"/>
              </p:cNvSpPr>
              <p:nvPr/>
            </p:nvSpPr>
            <p:spPr bwMode="auto">
              <a:xfrm>
                <a:off x="2530" y="692"/>
                <a:ext cx="1166" cy="1166"/>
              </a:xfrm>
              <a:prstGeom prst="ellipse">
                <a:avLst/>
              </a:prstGeom>
              <a:solidFill>
                <a:srgbClr val="008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Oval 6"/>
              <p:cNvSpPr>
                <a:spLocks noChangeArrowheads="1"/>
              </p:cNvSpPr>
              <p:nvPr/>
            </p:nvSpPr>
            <p:spPr bwMode="auto">
              <a:xfrm>
                <a:off x="2530" y="692"/>
                <a:ext cx="1166" cy="1166"/>
              </a:xfrm>
              <a:prstGeom prst="ellipse">
                <a:avLst/>
              </a:prstGeom>
              <a:noFill/>
              <a:ln w="60325" cap="flat">
                <a:solidFill>
                  <a:srgbClr val="166B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7"/>
              <p:cNvSpPr>
                <a:spLocks/>
              </p:cNvSpPr>
              <p:nvPr/>
            </p:nvSpPr>
            <p:spPr bwMode="auto">
              <a:xfrm>
                <a:off x="2843" y="1040"/>
                <a:ext cx="548" cy="604"/>
              </a:xfrm>
              <a:custGeom>
                <a:avLst/>
                <a:gdLst>
                  <a:gd name="T0" fmla="*/ 0 w 1173"/>
                  <a:gd name="T1" fmla="*/ 540 h 1295"/>
                  <a:gd name="T2" fmla="*/ 21 w 1173"/>
                  <a:gd name="T3" fmla="*/ 495 h 1295"/>
                  <a:gd name="T4" fmla="*/ 109 w 1173"/>
                  <a:gd name="T5" fmla="*/ 418 h 1295"/>
                  <a:gd name="T6" fmla="*/ 466 w 1173"/>
                  <a:gd name="T7" fmla="*/ 101 h 1295"/>
                  <a:gd name="T8" fmla="*/ 548 w 1173"/>
                  <a:gd name="T9" fmla="*/ 29 h 1295"/>
                  <a:gd name="T10" fmla="*/ 570 w 1173"/>
                  <a:gd name="T11" fmla="*/ 10 h 1295"/>
                  <a:gd name="T12" fmla="*/ 577 w 1173"/>
                  <a:gd name="T13" fmla="*/ 3 h 1295"/>
                  <a:gd name="T14" fmla="*/ 581 w 1173"/>
                  <a:gd name="T15" fmla="*/ 1 h 1295"/>
                  <a:gd name="T16" fmla="*/ 584 w 1173"/>
                  <a:gd name="T17" fmla="*/ 1 h 1295"/>
                  <a:gd name="T18" fmla="*/ 588 w 1173"/>
                  <a:gd name="T19" fmla="*/ 4 h 1295"/>
                  <a:gd name="T20" fmla="*/ 601 w 1173"/>
                  <a:gd name="T21" fmla="*/ 15 h 1295"/>
                  <a:gd name="T22" fmla="*/ 630 w 1173"/>
                  <a:gd name="T23" fmla="*/ 41 h 1295"/>
                  <a:gd name="T24" fmla="*/ 717 w 1173"/>
                  <a:gd name="T25" fmla="*/ 116 h 1295"/>
                  <a:gd name="T26" fmla="*/ 1047 w 1173"/>
                  <a:gd name="T27" fmla="*/ 404 h 1295"/>
                  <a:gd name="T28" fmla="*/ 1143 w 1173"/>
                  <a:gd name="T29" fmla="*/ 488 h 1295"/>
                  <a:gd name="T30" fmla="*/ 1173 w 1173"/>
                  <a:gd name="T31" fmla="*/ 545 h 1295"/>
                  <a:gd name="T32" fmla="*/ 1173 w 1173"/>
                  <a:gd name="T33" fmla="*/ 665 h 1295"/>
                  <a:gd name="T34" fmla="*/ 1173 w 1173"/>
                  <a:gd name="T35" fmla="*/ 1185 h 1295"/>
                  <a:gd name="T36" fmla="*/ 1173 w 1173"/>
                  <a:gd name="T37" fmla="*/ 1284 h 1295"/>
                  <a:gd name="T38" fmla="*/ 1164 w 1173"/>
                  <a:gd name="T39" fmla="*/ 1295 h 1295"/>
                  <a:gd name="T40" fmla="*/ 1067 w 1173"/>
                  <a:gd name="T41" fmla="*/ 1295 h 1295"/>
                  <a:gd name="T42" fmla="*/ 870 w 1173"/>
                  <a:gd name="T43" fmla="*/ 1295 h 1295"/>
                  <a:gd name="T44" fmla="*/ 776 w 1173"/>
                  <a:gd name="T45" fmla="*/ 1295 h 1295"/>
                  <a:gd name="T46" fmla="*/ 769 w 1173"/>
                  <a:gd name="T47" fmla="*/ 1295 h 1295"/>
                  <a:gd name="T48" fmla="*/ 768 w 1173"/>
                  <a:gd name="T49" fmla="*/ 1294 h 1295"/>
                  <a:gd name="T50" fmla="*/ 768 w 1173"/>
                  <a:gd name="T51" fmla="*/ 1286 h 1295"/>
                  <a:gd name="T52" fmla="*/ 768 w 1173"/>
                  <a:gd name="T53" fmla="*/ 1192 h 1295"/>
                  <a:gd name="T54" fmla="*/ 768 w 1173"/>
                  <a:gd name="T55" fmla="*/ 1051 h 1295"/>
                  <a:gd name="T56" fmla="*/ 768 w 1173"/>
                  <a:gd name="T57" fmla="*/ 953 h 1295"/>
                  <a:gd name="T58" fmla="*/ 757 w 1173"/>
                  <a:gd name="T59" fmla="*/ 944 h 1295"/>
                  <a:gd name="T60" fmla="*/ 657 w 1173"/>
                  <a:gd name="T61" fmla="*/ 945 h 1295"/>
                  <a:gd name="T62" fmla="*/ 508 w 1173"/>
                  <a:gd name="T63" fmla="*/ 946 h 1295"/>
                  <a:gd name="T64" fmla="*/ 409 w 1173"/>
                  <a:gd name="T65" fmla="*/ 947 h 1295"/>
                  <a:gd name="T66" fmla="*/ 399 w 1173"/>
                  <a:gd name="T67" fmla="*/ 957 h 1295"/>
                  <a:gd name="T68" fmla="*/ 400 w 1173"/>
                  <a:gd name="T69" fmla="*/ 1055 h 1295"/>
                  <a:gd name="T70" fmla="*/ 401 w 1173"/>
                  <a:gd name="T71" fmla="*/ 1197 h 1295"/>
                  <a:gd name="T72" fmla="*/ 402 w 1173"/>
                  <a:gd name="T73" fmla="*/ 1289 h 1295"/>
                  <a:gd name="T74" fmla="*/ 402 w 1173"/>
                  <a:gd name="T75" fmla="*/ 1294 h 1295"/>
                  <a:gd name="T76" fmla="*/ 400 w 1173"/>
                  <a:gd name="T77" fmla="*/ 1295 h 1295"/>
                  <a:gd name="T78" fmla="*/ 395 w 1173"/>
                  <a:gd name="T79" fmla="*/ 1295 h 1295"/>
                  <a:gd name="T80" fmla="*/ 303 w 1173"/>
                  <a:gd name="T81" fmla="*/ 1295 h 1295"/>
                  <a:gd name="T82" fmla="*/ 110 w 1173"/>
                  <a:gd name="T83" fmla="*/ 1295 h 1295"/>
                  <a:gd name="T84" fmla="*/ 11 w 1173"/>
                  <a:gd name="T85" fmla="*/ 1295 h 1295"/>
                  <a:gd name="T86" fmla="*/ 0 w 1173"/>
                  <a:gd name="T87" fmla="*/ 1282 h 1295"/>
                  <a:gd name="T88" fmla="*/ 0 w 1173"/>
                  <a:gd name="T89" fmla="*/ 1180 h 1295"/>
                  <a:gd name="T90" fmla="*/ 0 w 1173"/>
                  <a:gd name="T91" fmla="*/ 655 h 1295"/>
                  <a:gd name="T92" fmla="*/ 0 w 1173"/>
                  <a:gd name="T93" fmla="*/ 540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3" h="1295">
                    <a:moveTo>
                      <a:pt x="0" y="540"/>
                    </a:moveTo>
                    <a:cubicBezTo>
                      <a:pt x="0" y="525"/>
                      <a:pt x="10" y="505"/>
                      <a:pt x="21" y="495"/>
                    </a:cubicBezTo>
                    <a:cubicBezTo>
                      <a:pt x="33" y="485"/>
                      <a:pt x="72" y="450"/>
                      <a:pt x="109" y="418"/>
                    </a:cubicBezTo>
                    <a:cubicBezTo>
                      <a:pt x="466" y="101"/>
                      <a:pt x="466" y="101"/>
                      <a:pt x="466" y="101"/>
                    </a:cubicBezTo>
                    <a:cubicBezTo>
                      <a:pt x="503" y="69"/>
                      <a:pt x="540" y="37"/>
                      <a:pt x="548" y="29"/>
                    </a:cubicBezTo>
                    <a:cubicBezTo>
                      <a:pt x="557" y="22"/>
                      <a:pt x="566" y="13"/>
                      <a:pt x="570" y="10"/>
                    </a:cubicBezTo>
                    <a:cubicBezTo>
                      <a:pt x="573" y="7"/>
                      <a:pt x="577" y="4"/>
                      <a:pt x="577" y="3"/>
                    </a:cubicBezTo>
                    <a:cubicBezTo>
                      <a:pt x="578" y="3"/>
                      <a:pt x="580" y="1"/>
                      <a:pt x="581" y="1"/>
                    </a:cubicBezTo>
                    <a:cubicBezTo>
                      <a:pt x="581" y="0"/>
                      <a:pt x="583" y="0"/>
                      <a:pt x="584" y="1"/>
                    </a:cubicBezTo>
                    <a:cubicBezTo>
                      <a:pt x="585" y="1"/>
                      <a:pt x="587" y="3"/>
                      <a:pt x="588" y="4"/>
                    </a:cubicBezTo>
                    <a:cubicBezTo>
                      <a:pt x="590" y="6"/>
                      <a:pt x="595" y="11"/>
                      <a:pt x="601" y="15"/>
                    </a:cubicBezTo>
                    <a:cubicBezTo>
                      <a:pt x="606" y="20"/>
                      <a:pt x="619" y="31"/>
                      <a:pt x="630" y="41"/>
                    </a:cubicBezTo>
                    <a:cubicBezTo>
                      <a:pt x="641" y="50"/>
                      <a:pt x="680" y="84"/>
                      <a:pt x="717" y="116"/>
                    </a:cubicBezTo>
                    <a:cubicBezTo>
                      <a:pt x="1047" y="404"/>
                      <a:pt x="1047" y="404"/>
                      <a:pt x="1047" y="404"/>
                    </a:cubicBezTo>
                    <a:cubicBezTo>
                      <a:pt x="1084" y="436"/>
                      <a:pt x="1127" y="474"/>
                      <a:pt x="1143" y="488"/>
                    </a:cubicBezTo>
                    <a:cubicBezTo>
                      <a:pt x="1160" y="502"/>
                      <a:pt x="1173" y="527"/>
                      <a:pt x="1173" y="545"/>
                    </a:cubicBezTo>
                    <a:cubicBezTo>
                      <a:pt x="1173" y="562"/>
                      <a:pt x="1173" y="616"/>
                      <a:pt x="1173" y="665"/>
                    </a:cubicBezTo>
                    <a:cubicBezTo>
                      <a:pt x="1173" y="1185"/>
                      <a:pt x="1173" y="1185"/>
                      <a:pt x="1173" y="1185"/>
                    </a:cubicBezTo>
                    <a:cubicBezTo>
                      <a:pt x="1173" y="1233"/>
                      <a:pt x="1173" y="1278"/>
                      <a:pt x="1173" y="1284"/>
                    </a:cubicBezTo>
                    <a:cubicBezTo>
                      <a:pt x="1173" y="1290"/>
                      <a:pt x="1169" y="1295"/>
                      <a:pt x="1164" y="1295"/>
                    </a:cubicBezTo>
                    <a:cubicBezTo>
                      <a:pt x="1160" y="1295"/>
                      <a:pt x="1116" y="1295"/>
                      <a:pt x="1067" y="1295"/>
                    </a:cubicBezTo>
                    <a:cubicBezTo>
                      <a:pt x="870" y="1295"/>
                      <a:pt x="870" y="1295"/>
                      <a:pt x="870" y="1295"/>
                    </a:cubicBezTo>
                    <a:cubicBezTo>
                      <a:pt x="822" y="1295"/>
                      <a:pt x="779" y="1295"/>
                      <a:pt x="776" y="1295"/>
                    </a:cubicBezTo>
                    <a:cubicBezTo>
                      <a:pt x="773" y="1295"/>
                      <a:pt x="770" y="1295"/>
                      <a:pt x="769" y="1295"/>
                    </a:cubicBezTo>
                    <a:cubicBezTo>
                      <a:pt x="769" y="1295"/>
                      <a:pt x="768" y="1295"/>
                      <a:pt x="768" y="1294"/>
                    </a:cubicBezTo>
                    <a:cubicBezTo>
                      <a:pt x="768" y="1293"/>
                      <a:pt x="768" y="1290"/>
                      <a:pt x="768" y="1286"/>
                    </a:cubicBezTo>
                    <a:cubicBezTo>
                      <a:pt x="768" y="1283"/>
                      <a:pt x="768" y="1241"/>
                      <a:pt x="768" y="1192"/>
                    </a:cubicBezTo>
                    <a:cubicBezTo>
                      <a:pt x="768" y="1051"/>
                      <a:pt x="768" y="1051"/>
                      <a:pt x="768" y="1051"/>
                    </a:cubicBezTo>
                    <a:cubicBezTo>
                      <a:pt x="768" y="1003"/>
                      <a:pt x="768" y="959"/>
                      <a:pt x="768" y="953"/>
                    </a:cubicBezTo>
                    <a:cubicBezTo>
                      <a:pt x="768" y="948"/>
                      <a:pt x="763" y="944"/>
                      <a:pt x="757" y="944"/>
                    </a:cubicBezTo>
                    <a:cubicBezTo>
                      <a:pt x="751" y="944"/>
                      <a:pt x="706" y="945"/>
                      <a:pt x="657" y="945"/>
                    </a:cubicBezTo>
                    <a:cubicBezTo>
                      <a:pt x="508" y="946"/>
                      <a:pt x="508" y="946"/>
                      <a:pt x="508" y="946"/>
                    </a:cubicBezTo>
                    <a:cubicBezTo>
                      <a:pt x="459" y="947"/>
                      <a:pt x="415" y="947"/>
                      <a:pt x="409" y="947"/>
                    </a:cubicBezTo>
                    <a:cubicBezTo>
                      <a:pt x="404" y="947"/>
                      <a:pt x="399" y="951"/>
                      <a:pt x="399" y="957"/>
                    </a:cubicBezTo>
                    <a:cubicBezTo>
                      <a:pt x="399" y="962"/>
                      <a:pt x="400" y="1007"/>
                      <a:pt x="400" y="1055"/>
                    </a:cubicBezTo>
                    <a:cubicBezTo>
                      <a:pt x="401" y="1197"/>
                      <a:pt x="401" y="1197"/>
                      <a:pt x="401" y="1197"/>
                    </a:cubicBezTo>
                    <a:cubicBezTo>
                      <a:pt x="402" y="1246"/>
                      <a:pt x="402" y="1287"/>
                      <a:pt x="402" y="1289"/>
                    </a:cubicBezTo>
                    <a:cubicBezTo>
                      <a:pt x="402" y="1291"/>
                      <a:pt x="402" y="1293"/>
                      <a:pt x="402" y="1294"/>
                    </a:cubicBezTo>
                    <a:cubicBezTo>
                      <a:pt x="402" y="1295"/>
                      <a:pt x="401" y="1295"/>
                      <a:pt x="400" y="1295"/>
                    </a:cubicBezTo>
                    <a:cubicBezTo>
                      <a:pt x="399" y="1295"/>
                      <a:pt x="396" y="1295"/>
                      <a:pt x="395" y="1295"/>
                    </a:cubicBezTo>
                    <a:cubicBezTo>
                      <a:pt x="393" y="1295"/>
                      <a:pt x="352" y="1295"/>
                      <a:pt x="303" y="1295"/>
                    </a:cubicBezTo>
                    <a:cubicBezTo>
                      <a:pt x="110" y="1295"/>
                      <a:pt x="110" y="1295"/>
                      <a:pt x="110" y="1295"/>
                    </a:cubicBezTo>
                    <a:cubicBezTo>
                      <a:pt x="61" y="1295"/>
                      <a:pt x="16" y="1295"/>
                      <a:pt x="11" y="1295"/>
                    </a:cubicBezTo>
                    <a:cubicBezTo>
                      <a:pt x="5" y="1295"/>
                      <a:pt x="0" y="1289"/>
                      <a:pt x="0" y="1282"/>
                    </a:cubicBezTo>
                    <a:cubicBezTo>
                      <a:pt x="0" y="1275"/>
                      <a:pt x="0" y="1229"/>
                      <a:pt x="0" y="1180"/>
                    </a:cubicBezTo>
                    <a:cubicBezTo>
                      <a:pt x="0" y="655"/>
                      <a:pt x="0" y="655"/>
                      <a:pt x="0" y="655"/>
                    </a:cubicBezTo>
                    <a:cubicBezTo>
                      <a:pt x="0" y="606"/>
                      <a:pt x="0" y="554"/>
                      <a:pt x="0" y="5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8"/>
              <p:cNvSpPr>
                <a:spLocks/>
              </p:cNvSpPr>
              <p:nvPr/>
            </p:nvSpPr>
            <p:spPr bwMode="auto">
              <a:xfrm>
                <a:off x="2721" y="906"/>
                <a:ext cx="784" cy="389"/>
              </a:xfrm>
              <a:custGeom>
                <a:avLst/>
                <a:gdLst>
                  <a:gd name="T0" fmla="*/ 0 w 784"/>
                  <a:gd name="T1" fmla="*/ 345 h 389"/>
                  <a:gd name="T2" fmla="*/ 43 w 784"/>
                  <a:gd name="T3" fmla="*/ 389 h 389"/>
                  <a:gd name="T4" fmla="*/ 396 w 784"/>
                  <a:gd name="T5" fmla="*/ 82 h 389"/>
                  <a:gd name="T6" fmla="*/ 743 w 784"/>
                  <a:gd name="T7" fmla="*/ 383 h 389"/>
                  <a:gd name="T8" fmla="*/ 784 w 784"/>
                  <a:gd name="T9" fmla="*/ 345 h 389"/>
                  <a:gd name="T10" fmla="*/ 396 w 784"/>
                  <a:gd name="T11" fmla="*/ 0 h 389"/>
                  <a:gd name="T12" fmla="*/ 0 w 784"/>
                  <a:gd name="T13" fmla="*/ 345 h 389"/>
                </a:gdLst>
                <a:ahLst/>
                <a:cxnLst>
                  <a:cxn ang="0">
                    <a:pos x="T0" y="T1"/>
                  </a:cxn>
                  <a:cxn ang="0">
                    <a:pos x="T2" y="T3"/>
                  </a:cxn>
                  <a:cxn ang="0">
                    <a:pos x="T4" y="T5"/>
                  </a:cxn>
                  <a:cxn ang="0">
                    <a:pos x="T6" y="T7"/>
                  </a:cxn>
                  <a:cxn ang="0">
                    <a:pos x="T8" y="T9"/>
                  </a:cxn>
                  <a:cxn ang="0">
                    <a:pos x="T10" y="T11"/>
                  </a:cxn>
                  <a:cxn ang="0">
                    <a:pos x="T12" y="T13"/>
                  </a:cxn>
                </a:cxnLst>
                <a:rect l="0" t="0" r="r" b="b"/>
                <a:pathLst>
                  <a:path w="784" h="389">
                    <a:moveTo>
                      <a:pt x="0" y="345"/>
                    </a:moveTo>
                    <a:lnTo>
                      <a:pt x="43" y="389"/>
                    </a:lnTo>
                    <a:lnTo>
                      <a:pt x="396" y="82"/>
                    </a:lnTo>
                    <a:lnTo>
                      <a:pt x="743" y="383"/>
                    </a:lnTo>
                    <a:lnTo>
                      <a:pt x="784" y="345"/>
                    </a:lnTo>
                    <a:lnTo>
                      <a:pt x="396" y="0"/>
                    </a:lnTo>
                    <a:lnTo>
                      <a:pt x="0" y="3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Freeform 9"/>
              <p:cNvSpPr>
                <a:spLocks/>
              </p:cNvSpPr>
              <p:nvPr/>
            </p:nvSpPr>
            <p:spPr bwMode="auto">
              <a:xfrm>
                <a:off x="2843" y="959"/>
                <a:ext cx="96" cy="142"/>
              </a:xfrm>
              <a:custGeom>
                <a:avLst/>
                <a:gdLst>
                  <a:gd name="T0" fmla="*/ 0 w 96"/>
                  <a:gd name="T1" fmla="*/ 0 h 142"/>
                  <a:gd name="T2" fmla="*/ 0 w 96"/>
                  <a:gd name="T3" fmla="*/ 142 h 142"/>
                  <a:gd name="T4" fmla="*/ 96 w 96"/>
                  <a:gd name="T5" fmla="*/ 55 h 142"/>
                  <a:gd name="T6" fmla="*/ 96 w 96"/>
                  <a:gd name="T7" fmla="*/ 0 h 142"/>
                  <a:gd name="T8" fmla="*/ 0 w 96"/>
                  <a:gd name="T9" fmla="*/ 0 h 142"/>
                </a:gdLst>
                <a:ahLst/>
                <a:cxnLst>
                  <a:cxn ang="0">
                    <a:pos x="T0" y="T1"/>
                  </a:cxn>
                  <a:cxn ang="0">
                    <a:pos x="T2" y="T3"/>
                  </a:cxn>
                  <a:cxn ang="0">
                    <a:pos x="T4" y="T5"/>
                  </a:cxn>
                  <a:cxn ang="0">
                    <a:pos x="T6" y="T7"/>
                  </a:cxn>
                  <a:cxn ang="0">
                    <a:pos x="T8" y="T9"/>
                  </a:cxn>
                </a:cxnLst>
                <a:rect l="0" t="0" r="r" b="b"/>
                <a:pathLst>
                  <a:path w="96" h="142">
                    <a:moveTo>
                      <a:pt x="0" y="0"/>
                    </a:moveTo>
                    <a:lnTo>
                      <a:pt x="0" y="142"/>
                    </a:lnTo>
                    <a:lnTo>
                      <a:pt x="96" y="55"/>
                    </a:lnTo>
                    <a:lnTo>
                      <a:pt x="9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pic>
        <p:nvPicPr>
          <p:cNvPr id="2" name="Picture 1"/>
          <p:cNvPicPr>
            <a:picLocks noChangeAspect="1"/>
          </p:cNvPicPr>
          <p:nvPr/>
        </p:nvPicPr>
        <p:blipFill>
          <a:blip r:embed="rId10"/>
          <a:stretch>
            <a:fillRect/>
          </a:stretch>
        </p:blipFill>
        <p:spPr>
          <a:xfrm>
            <a:off x="6968203" y="5351866"/>
            <a:ext cx="1572904" cy="1176630"/>
          </a:xfrm>
          <a:prstGeom prst="rect">
            <a:avLst/>
          </a:prstGeom>
        </p:spPr>
      </p:pic>
      <p:pic>
        <p:nvPicPr>
          <p:cNvPr id="4" name="Picture 3"/>
          <p:cNvPicPr>
            <a:picLocks noChangeAspect="1"/>
          </p:cNvPicPr>
          <p:nvPr/>
        </p:nvPicPr>
        <p:blipFill>
          <a:blip r:embed="rId11"/>
          <a:stretch>
            <a:fillRect/>
          </a:stretch>
        </p:blipFill>
        <p:spPr>
          <a:xfrm>
            <a:off x="4100112" y="5351866"/>
            <a:ext cx="1572904" cy="1176630"/>
          </a:xfrm>
          <a:prstGeom prst="rect">
            <a:avLst/>
          </a:prstGeom>
        </p:spPr>
      </p:pic>
      <p:pic>
        <p:nvPicPr>
          <p:cNvPr id="6" name="Picture 5"/>
          <p:cNvPicPr>
            <a:picLocks noChangeAspect="1"/>
          </p:cNvPicPr>
          <p:nvPr/>
        </p:nvPicPr>
        <p:blipFill>
          <a:blip r:embed="rId12"/>
          <a:stretch>
            <a:fillRect/>
          </a:stretch>
        </p:blipFill>
        <p:spPr>
          <a:xfrm>
            <a:off x="9638252" y="5354219"/>
            <a:ext cx="1572904" cy="1176630"/>
          </a:xfrm>
          <a:prstGeom prst="rect">
            <a:avLst/>
          </a:prstGeom>
        </p:spPr>
      </p:pic>
    </p:spTree>
    <p:extLst>
      <p:ext uri="{BB962C8B-B14F-4D97-AF65-F5344CB8AC3E}">
        <p14:creationId xmlns:p14="http://schemas.microsoft.com/office/powerpoint/2010/main" val="12091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idx="4294967295"/>
            <p:extLst/>
          </p:nvPr>
        </p:nvGraphicFramePr>
        <p:xfrm>
          <a:off x="2108096" y="1923595"/>
          <a:ext cx="5181600"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13"/>
          <p:cNvGraphicFramePr>
            <a:graphicFrameLocks noGrp="1"/>
          </p:cNvGraphicFramePr>
          <p:nvPr>
            <p:ph idx="4294967295"/>
            <p:extLst/>
          </p:nvPr>
        </p:nvGraphicFramePr>
        <p:xfrm>
          <a:off x="6096000" y="1955864"/>
          <a:ext cx="5161808" cy="440931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3589836" y="1721322"/>
            <a:ext cx="123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2015</a:t>
            </a:r>
            <a:endPar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TextBox 15"/>
          <p:cNvSpPr txBox="1"/>
          <p:nvPr/>
        </p:nvSpPr>
        <p:spPr>
          <a:xfrm>
            <a:off x="7440095" y="1698684"/>
            <a:ext cx="123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2018</a:t>
            </a:r>
            <a:endPar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p:cNvSpPr txBox="1"/>
          <p:nvPr/>
        </p:nvSpPr>
        <p:spPr>
          <a:xfrm>
            <a:off x="2735800" y="4217946"/>
            <a:ext cx="28222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5% </a:t>
            </a: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Renewable</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sp>
        <p:nvSpPr>
          <p:cNvPr id="18" name="TextBox 17"/>
          <p:cNvSpPr txBox="1"/>
          <p:nvPr/>
        </p:nvSpPr>
        <p:spPr>
          <a:xfrm>
            <a:off x="6569354" y="4217946"/>
            <a:ext cx="29751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80% </a:t>
            </a: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rPr>
              <a:t>Renewable</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7697" y="222680"/>
            <a:ext cx="7799120" cy="1559824"/>
          </a:xfrm>
          <a:prstGeom prst="rect">
            <a:avLst/>
          </a:prstGeom>
        </p:spPr>
      </p:pic>
      <p:sp>
        <p:nvSpPr>
          <p:cNvPr id="19" name="Text Placeholder 2"/>
          <p:cNvSpPr txBox="1">
            <a:spLocks/>
          </p:cNvSpPr>
          <p:nvPr/>
        </p:nvSpPr>
        <p:spPr>
          <a:xfrm>
            <a:off x="0" y="5946429"/>
            <a:ext cx="12192000" cy="78686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5B9BD5"/>
              </a:buClr>
              <a:buSzPct val="80000"/>
              <a:buFont typeface="Wingdings 3" charset="2"/>
              <a:buNone/>
              <a:tabLst/>
              <a:defRPr/>
            </a:pPr>
            <a:r>
              <a:rPr kumimoji="0" lang="en-US" sz="3600" b="1" i="0" u="none" strike="noStrike" kern="1200" cap="all" spc="0" normalizeH="0" baseline="0" noProof="0" dirty="0" smtClean="0">
                <a:ln>
                  <a:noFill/>
                </a:ln>
                <a:solidFill>
                  <a:prstClr val="black"/>
                </a:solidFill>
                <a:uLnTx/>
                <a:uFillTx/>
                <a:latin typeface="Century Gothic" panose="020B0502020202020204" pitchFamily="34" charset="0"/>
                <a:ea typeface="+mn-ea"/>
                <a:cs typeface="+mn-cs"/>
              </a:rPr>
              <a:t>Conversion TO renewable ENERGY</a:t>
            </a:r>
            <a:r>
              <a:rPr kumimoji="0" lang="en-US" sz="3600" b="1" i="0" u="none" strike="noStrike" kern="1200" cap="all" spc="0" normalizeH="0" baseline="0" noProof="0" dirty="0">
                <a:ln>
                  <a:noFill/>
                </a:ln>
                <a:solidFill>
                  <a:prstClr val="black"/>
                </a:solidFill>
                <a:uLnTx/>
                <a:uFillTx/>
                <a:latin typeface="Century Gothic" panose="020B0502020202020204" pitchFamily="34" charset="0"/>
                <a:ea typeface="+mn-ea"/>
                <a:cs typeface="+mn-cs"/>
              </a:rPr>
              <a:t> sources</a:t>
            </a:r>
            <a:endParaRPr kumimoji="0" lang="en-US" sz="3600" b="0" i="1" u="none" strike="noStrike" kern="1200" cap="all" spc="0" normalizeH="0" baseline="0" noProof="0" dirty="0">
              <a:ln>
                <a:noFill/>
              </a:ln>
              <a:solidFill>
                <a:prstClr val="black"/>
              </a:solidFill>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134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620486" y="138536"/>
          <a:ext cx="11571514" cy="65888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nvPr>
        </p:nvGraphicFramePr>
        <p:xfrm>
          <a:off x="5671457" y="1724198"/>
          <a:ext cx="6325580" cy="1596926"/>
        </p:xfrm>
        <a:graphic>
          <a:graphicData uri="http://schemas.openxmlformats.org/drawingml/2006/table">
            <a:tbl>
              <a:tblPr firstRow="1" bandRow="1">
                <a:tableStyleId>{912C8C85-51F0-491E-9774-3900AFEF0FD7}</a:tableStyleId>
              </a:tblPr>
              <a:tblGrid>
                <a:gridCol w="2389505">
                  <a:extLst>
                    <a:ext uri="{9D8B030D-6E8A-4147-A177-3AD203B41FA5}">
                      <a16:colId xmlns:a16="http://schemas.microsoft.com/office/drawing/2014/main" val="20000"/>
                    </a:ext>
                  </a:extLst>
                </a:gridCol>
                <a:gridCol w="2450382">
                  <a:extLst>
                    <a:ext uri="{9D8B030D-6E8A-4147-A177-3AD203B41FA5}">
                      <a16:colId xmlns:a16="http://schemas.microsoft.com/office/drawing/2014/main" val="20001"/>
                    </a:ext>
                  </a:extLst>
                </a:gridCol>
                <a:gridCol w="1485693">
                  <a:extLst>
                    <a:ext uri="{9D8B030D-6E8A-4147-A177-3AD203B41FA5}">
                      <a16:colId xmlns:a16="http://schemas.microsoft.com/office/drawing/2014/main" val="20002"/>
                    </a:ext>
                  </a:extLst>
                </a:gridCol>
              </a:tblGrid>
              <a:tr h="500646">
                <a:tc>
                  <a:txBody>
                    <a:bodyPr/>
                    <a:lstStyle/>
                    <a:p>
                      <a:pPr algn="l"/>
                      <a:r>
                        <a:rPr lang="en-US" sz="2400" b="1" u="none" dirty="0" smtClean="0">
                          <a:solidFill>
                            <a:schemeClr val="tx1"/>
                          </a:solidFill>
                          <a:latin typeface="Century Gothic" panose="020B0502020202020204" pitchFamily="34" charset="0"/>
                        </a:rPr>
                        <a:t>Energy Source</a:t>
                      </a:r>
                      <a:endParaRPr lang="en-US" sz="2400" b="1" u="none" dirty="0">
                        <a:solidFill>
                          <a:schemeClr val="tx1"/>
                        </a:solidFill>
                        <a:latin typeface="Century Gothic" panose="020B0502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gridSpan="2">
                  <a:txBody>
                    <a:bodyPr/>
                    <a:lstStyle/>
                    <a:p>
                      <a:pPr algn="ctr"/>
                      <a:r>
                        <a:rPr lang="en-US" sz="2400" b="1" u="none" dirty="0" smtClean="0">
                          <a:solidFill>
                            <a:schemeClr val="tx1"/>
                          </a:solidFill>
                          <a:latin typeface="Century Gothic" panose="020B0502020202020204" pitchFamily="34" charset="0"/>
                        </a:rPr>
                        <a:t>2015 Totals</a:t>
                      </a:r>
                      <a:endParaRPr lang="en-US" sz="2400" b="1" u="none" dirty="0">
                        <a:solidFill>
                          <a:schemeClr val="tx1"/>
                        </a:solidFill>
                        <a:latin typeface="Century Gothic" panose="020B0502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en-US" b="1" dirty="0">
                        <a:latin typeface="Century Gothic" panose="020B0502020202020204" pitchFamily="34" charset="0"/>
                      </a:endParaRPr>
                    </a:p>
                  </a:txBody>
                  <a:tcPr/>
                </a:tc>
                <a:extLst>
                  <a:ext uri="{0D108BD9-81ED-4DB2-BD59-A6C34878D82A}">
                    <a16:rowId xmlns:a16="http://schemas.microsoft.com/office/drawing/2014/main" val="10000"/>
                  </a:ext>
                </a:extLst>
              </a:tr>
              <a:tr h="548140">
                <a:tc>
                  <a:txBody>
                    <a:bodyPr/>
                    <a:lstStyle/>
                    <a:p>
                      <a:pPr algn="l"/>
                      <a:r>
                        <a:rPr lang="en-US" sz="2000" dirty="0" smtClean="0">
                          <a:latin typeface="Century Gothic" panose="020B0502020202020204" pitchFamily="34" charset="0"/>
                        </a:rPr>
                        <a:t>Electric</a:t>
                      </a:r>
                      <a:endParaRPr lang="en-US" sz="2000" b="1" dirty="0">
                        <a:latin typeface="Century Gothic" panose="020B0502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b="1" dirty="0" smtClean="0">
                          <a:latin typeface="Century Gothic" panose="020B0502020202020204" pitchFamily="34" charset="0"/>
                        </a:rPr>
                        <a:t>28,960,526 KWH</a:t>
                      </a:r>
                      <a:endParaRPr lang="en-US" sz="2000" b="1" dirty="0">
                        <a:latin typeface="Century Gothic" panose="020B0502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smtClean="0">
                          <a:latin typeface="Century Gothic" panose="020B0502020202020204" pitchFamily="34" charset="0"/>
                        </a:rPr>
                        <a:t>$2,937,526</a:t>
                      </a:r>
                      <a:endParaRPr lang="en-US" sz="2000" b="1" dirty="0">
                        <a:latin typeface="Century Gothic" panose="020B0502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8140">
                <a:tc>
                  <a:txBody>
                    <a:bodyPr/>
                    <a:lstStyle/>
                    <a:p>
                      <a:pPr algn="l"/>
                      <a:r>
                        <a:rPr lang="en-US" sz="2000" dirty="0" smtClean="0">
                          <a:latin typeface="Century Gothic" panose="020B0502020202020204" pitchFamily="34" charset="0"/>
                        </a:rPr>
                        <a:t>Natural Gas</a:t>
                      </a:r>
                      <a:endParaRPr lang="en-US" sz="2000" b="1" dirty="0">
                        <a:latin typeface="Century Gothic" panose="020B0502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smtClean="0">
                          <a:latin typeface="Century Gothic" panose="020B0502020202020204" pitchFamily="34" charset="0"/>
                        </a:rPr>
                        <a:t>     551,266 therms</a:t>
                      </a:r>
                      <a:endParaRPr lang="en-US" sz="2000" b="1" dirty="0">
                        <a:latin typeface="Century Gothic" panose="020B0502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2000" dirty="0" smtClean="0">
                          <a:latin typeface="Century Gothic" panose="020B0502020202020204" pitchFamily="34" charset="0"/>
                        </a:rPr>
                        <a:t>$   423,705</a:t>
                      </a:r>
                      <a:endParaRPr lang="en-US" sz="2000" b="1" dirty="0">
                        <a:latin typeface="Century Gothic" panose="020B0502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a:blip r:embed="rId4"/>
          <a:stretch>
            <a:fillRect/>
          </a:stretch>
        </p:blipFill>
        <p:spPr>
          <a:xfrm>
            <a:off x="322218" y="915040"/>
            <a:ext cx="640080" cy="640080"/>
          </a:xfrm>
          <a:prstGeom prst="rect">
            <a:avLst/>
          </a:prstGeom>
        </p:spPr>
      </p:pic>
    </p:spTree>
    <p:extLst>
      <p:ext uri="{BB962C8B-B14F-4D97-AF65-F5344CB8AC3E}">
        <p14:creationId xmlns:p14="http://schemas.microsoft.com/office/powerpoint/2010/main" val="262846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758" y="487211"/>
            <a:ext cx="6447615" cy="1291713"/>
          </a:xfrm>
          <a:prstGeom prst="rect">
            <a:avLst/>
          </a:prstGeom>
        </p:spPr>
      </p:pic>
      <p:graphicFrame>
        <p:nvGraphicFramePr>
          <p:cNvPr id="10" name="Diagram 9"/>
          <p:cNvGraphicFramePr/>
          <p:nvPr>
            <p:extLst/>
          </p:nvPr>
        </p:nvGraphicFramePr>
        <p:xfrm>
          <a:off x="4682327" y="284018"/>
          <a:ext cx="7716253" cy="61842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308758" y="4996329"/>
            <a:ext cx="359575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rPr>
              <a:t>2016</a:t>
            </a:r>
            <a:endParaRPr kumimoji="0" lang="en-US" sz="72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rotWithShape="1">
          <a:blip r:embed="rId9" cstate="print">
            <a:extLst>
              <a:ext uri="{28A0092B-C50C-407E-A947-70E740481C1C}">
                <a14:useLocalDpi xmlns:a14="http://schemas.microsoft.com/office/drawing/2010/main"/>
              </a:ext>
            </a:extLst>
          </a:blip>
          <a:srcRect b="12399"/>
          <a:stretch/>
        </p:blipFill>
        <p:spPr>
          <a:xfrm>
            <a:off x="66248" y="2464016"/>
            <a:ext cx="4440438" cy="2532313"/>
          </a:xfrm>
          <a:prstGeom prst="rect">
            <a:avLst/>
          </a:prstGeom>
        </p:spPr>
      </p:pic>
    </p:spTree>
    <p:extLst>
      <p:ext uri="{BB962C8B-B14F-4D97-AF65-F5344CB8AC3E}">
        <p14:creationId xmlns:p14="http://schemas.microsoft.com/office/powerpoint/2010/main" val="25946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546798" y="1306594"/>
            <a:ext cx="1909186" cy="94545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B9BD5"/>
              </a:buClr>
              <a:buSzPct val="80000"/>
              <a:buFont typeface="Wingdings 3" charset="2"/>
              <a:buNone/>
              <a:tabLst/>
              <a:defRPr/>
            </a:pPr>
            <a:endParaRPr kumimoji="0" lang="en-US" sz="40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graphicFrame>
        <p:nvGraphicFramePr>
          <p:cNvPr id="13" name="Content Placeholder 4"/>
          <p:cNvGraphicFramePr>
            <a:graphicFrameLocks noGrp="1"/>
          </p:cNvGraphicFramePr>
          <p:nvPr>
            <p:ph idx="4294967295"/>
            <p:extLst/>
          </p:nvPr>
        </p:nvGraphicFramePr>
        <p:xfrm>
          <a:off x="1029154" y="1458686"/>
          <a:ext cx="11826875" cy="5037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4384" y="189372"/>
            <a:ext cx="5744530" cy="1141070"/>
          </a:xfrm>
          <a:prstGeom prst="rect">
            <a:avLst/>
          </a:prstGeom>
        </p:spPr>
      </p:pic>
    </p:spTree>
    <p:extLst>
      <p:ext uri="{BB962C8B-B14F-4D97-AF65-F5344CB8AC3E}">
        <p14:creationId xmlns:p14="http://schemas.microsoft.com/office/powerpoint/2010/main" val="327966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559300" y="962552"/>
            <a:ext cx="5892305" cy="740392"/>
          </a:xfrm>
        </p:spPr>
        <p:txBody>
          <a:bodyPr/>
          <a:lstStyle/>
          <a:p>
            <a:r>
              <a:rPr lang="en-US" dirty="0" smtClean="0"/>
              <a:t>FINANCING</a:t>
            </a:r>
            <a:endParaRPr lang="en-US" dirty="0"/>
          </a:p>
        </p:txBody>
      </p:sp>
      <p:sp>
        <p:nvSpPr>
          <p:cNvPr id="4" name="Text Placeholder 3"/>
          <p:cNvSpPr>
            <a:spLocks noGrp="1"/>
          </p:cNvSpPr>
          <p:nvPr>
            <p:ph type="body" sz="quarter" idx="16"/>
          </p:nvPr>
        </p:nvSpPr>
        <p:spPr>
          <a:xfrm>
            <a:off x="4559300" y="1814118"/>
            <a:ext cx="7416800" cy="584200"/>
          </a:xfrm>
        </p:spPr>
        <p:txBody>
          <a:bodyPr/>
          <a:lstStyle/>
          <a:p>
            <a:r>
              <a:rPr lang="en-US" u="sng" dirty="0" smtClean="0"/>
              <a:t>PROJECT DETAILS</a:t>
            </a:r>
            <a:endParaRPr lang="en-US" u="sng" dirty="0"/>
          </a:p>
        </p:txBody>
      </p:sp>
      <p:sp>
        <p:nvSpPr>
          <p:cNvPr id="5" name="Text Placeholder 4"/>
          <p:cNvSpPr>
            <a:spLocks noGrp="1"/>
          </p:cNvSpPr>
          <p:nvPr>
            <p:ph type="body" sz="quarter" idx="17"/>
          </p:nvPr>
        </p:nvSpPr>
        <p:spPr/>
        <p:txBody>
          <a:bodyPr/>
          <a:lstStyle/>
          <a:p>
            <a:pPr indent="-365760">
              <a:buFont typeface="Arial" panose="020B0604020202020204" pitchFamily="34" charset="0"/>
              <a:buChar char="•"/>
            </a:pPr>
            <a:r>
              <a:rPr lang="en-US" sz="2800" b="1" dirty="0">
                <a:latin typeface="Century Gothic" panose="020B0502020202020204" pitchFamily="34" charset="0"/>
              </a:rPr>
              <a:t>Performance Contract </a:t>
            </a:r>
          </a:p>
          <a:p>
            <a:pPr indent="-365760">
              <a:buFont typeface="Arial" panose="020B0604020202020204" pitchFamily="34" charset="0"/>
              <a:buChar char="•"/>
            </a:pPr>
            <a:r>
              <a:rPr lang="en-US" sz="2800" b="1" dirty="0">
                <a:latin typeface="Century Gothic" panose="020B0502020202020204" pitchFamily="34" charset="0"/>
              </a:rPr>
              <a:t>$7.1M Tax Abatement Bond</a:t>
            </a:r>
          </a:p>
          <a:p>
            <a:pPr indent="-365760">
              <a:buFont typeface="Arial" panose="020B0604020202020204" pitchFamily="34" charset="0"/>
              <a:buChar char="•"/>
            </a:pPr>
            <a:r>
              <a:rPr lang="en-US" sz="2800" b="1" dirty="0">
                <a:latin typeface="Century Gothic" panose="020B0502020202020204" pitchFamily="34" charset="0"/>
              </a:rPr>
              <a:t>Project Status – Completion July 2017</a:t>
            </a:r>
          </a:p>
          <a:p>
            <a:pPr indent="-365760">
              <a:buFont typeface="Arial" panose="020B0604020202020204" pitchFamily="34" charset="0"/>
              <a:buChar char="•"/>
            </a:pPr>
            <a:r>
              <a:rPr lang="en-US" sz="2800" b="1" dirty="0">
                <a:latin typeface="Century Gothic" panose="020B0502020202020204" pitchFamily="34" charset="0"/>
              </a:rPr>
              <a:t>$250,000 Energy Rebates (2016 – 2018)</a:t>
            </a:r>
          </a:p>
          <a:p>
            <a:pPr indent="-365760">
              <a:buFont typeface="Arial" panose="020B0604020202020204" pitchFamily="34" charset="0"/>
              <a:buChar char="•"/>
            </a:pPr>
            <a:r>
              <a:rPr lang="en-US" sz="2800" b="1" dirty="0">
                <a:latin typeface="Century Gothic" panose="020B0502020202020204" pitchFamily="34" charset="0"/>
              </a:rPr>
              <a:t>Payback </a:t>
            </a:r>
            <a:r>
              <a:rPr lang="en-US" sz="2800" b="1" dirty="0" smtClean="0">
                <a:latin typeface="Century Gothic" panose="020B0502020202020204" pitchFamily="34" charset="0"/>
              </a:rPr>
              <a:t>&lt;15 years</a:t>
            </a:r>
          </a:p>
        </p:txBody>
      </p:sp>
      <p:pic>
        <p:nvPicPr>
          <p:cNvPr id="2" name="Picture Placeholder 1"/>
          <p:cNvPicPr>
            <a:picLocks noGrp="1" noChangeAspect="1"/>
          </p:cNvPicPr>
          <p:nvPr>
            <p:ph type="pic" sz="quarter" idx="18"/>
          </p:nvPr>
        </p:nvPicPr>
        <p:blipFill>
          <a:blip r:embed="rId3" cstate="hqprint">
            <a:extLst>
              <a:ext uri="{28A0092B-C50C-407E-A947-70E740481C1C}">
                <a14:useLocalDpi xmlns:a14="http://schemas.microsoft.com/office/drawing/2010/main"/>
              </a:ext>
            </a:extLst>
          </a:blip>
          <a:srcRect/>
          <a:stretch>
            <a:fillRect/>
          </a:stretch>
        </p:blipFill>
        <p:spPr>
          <a:xfrm>
            <a:off x="452535" y="2011611"/>
            <a:ext cx="3621025" cy="4733611"/>
          </a:xfrm>
          <a:prstGeom prst="rect">
            <a:avLst/>
          </a:prstGeom>
          <a:ln>
            <a:noFill/>
          </a:ln>
          <a:effectLst>
            <a:softEdge rad="112500"/>
          </a:effectLst>
        </p:spPr>
      </p:pic>
      <p:sp>
        <p:nvSpPr>
          <p:cNvPr id="7" name="Oval 6"/>
          <p:cNvSpPr/>
          <p:nvPr/>
        </p:nvSpPr>
        <p:spPr>
          <a:xfrm>
            <a:off x="836510" y="-11654"/>
            <a:ext cx="1770140" cy="17701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52535" y="2106218"/>
            <a:ext cx="3368351" cy="4404049"/>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4"/>
          <a:stretch>
            <a:fillRect/>
          </a:stretch>
        </p:blipFill>
        <p:spPr>
          <a:xfrm>
            <a:off x="888733" y="43887"/>
            <a:ext cx="1665693" cy="1659057"/>
          </a:xfrm>
          <a:prstGeom prst="rect">
            <a:avLst/>
          </a:prstGeom>
        </p:spPr>
      </p:pic>
    </p:spTree>
    <p:extLst>
      <p:ext uri="{BB962C8B-B14F-4D97-AF65-F5344CB8AC3E}">
        <p14:creationId xmlns:p14="http://schemas.microsoft.com/office/powerpoint/2010/main" val="379246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Many </a:t>
            </a:r>
            <a:r>
              <a:rPr lang="en-US" dirty="0"/>
              <a:t>programs </a:t>
            </a:r>
            <a:r>
              <a:rPr lang="en-US" dirty="0" smtClean="0"/>
              <a:t>evaluate important metrics</a:t>
            </a:r>
          </a:p>
          <a:p>
            <a:pPr lvl="1"/>
            <a:r>
              <a:rPr lang="en-US" dirty="0" smtClean="0"/>
              <a:t>kWh/</a:t>
            </a:r>
            <a:r>
              <a:rPr lang="en-US" dirty="0" err="1" smtClean="0"/>
              <a:t>therms</a:t>
            </a:r>
            <a:r>
              <a:rPr lang="en-US" dirty="0" smtClean="0"/>
              <a:t>/water saved</a:t>
            </a:r>
          </a:p>
          <a:p>
            <a:pPr lvl="1"/>
            <a:r>
              <a:rPr lang="en-US" dirty="0" smtClean="0"/>
              <a:t>Progress in efficiency over time</a:t>
            </a:r>
          </a:p>
          <a:p>
            <a:pPr lvl="1"/>
            <a:r>
              <a:rPr lang="en-US" dirty="0" smtClean="0"/>
              <a:t>Financial paybacks</a:t>
            </a:r>
          </a:p>
          <a:p>
            <a:pPr lvl="1"/>
            <a:r>
              <a:rPr lang="en-US" dirty="0" smtClean="0"/>
              <a:t>Number of participating households/businesses</a:t>
            </a:r>
          </a:p>
          <a:p>
            <a:r>
              <a:rPr lang="en-US" dirty="0"/>
              <a:t>Not a replacement for more rigorous programs</a:t>
            </a:r>
          </a:p>
          <a:p>
            <a:pPr lvl="1"/>
            <a:r>
              <a:rPr lang="en-US" dirty="0"/>
              <a:t>Adjunct and feeder for other </a:t>
            </a:r>
            <a:r>
              <a:rPr lang="en-US" dirty="0" smtClean="0"/>
              <a:t>programs</a:t>
            </a:r>
            <a:endParaRPr lang="en-US" dirty="0"/>
          </a:p>
        </p:txBody>
      </p:sp>
      <p:sp>
        <p:nvSpPr>
          <p:cNvPr id="5" name="Title 4"/>
          <p:cNvSpPr>
            <a:spLocks noGrp="1"/>
          </p:cNvSpPr>
          <p:nvPr>
            <p:ph type="title"/>
          </p:nvPr>
        </p:nvSpPr>
        <p:spPr/>
        <p:txBody>
          <a:bodyPr>
            <a:normAutofit/>
          </a:bodyPr>
          <a:lstStyle/>
          <a:p>
            <a:r>
              <a:rPr lang="en-US" dirty="0" smtClean="0"/>
              <a:t>Why CECA?</a:t>
            </a:r>
            <a:endParaRPr lang="en-US" dirty="0"/>
          </a:p>
        </p:txBody>
      </p:sp>
    </p:spTree>
    <p:extLst>
      <p:ext uri="{BB962C8B-B14F-4D97-AF65-F5344CB8AC3E}">
        <p14:creationId xmlns:p14="http://schemas.microsoft.com/office/powerpoint/2010/main" val="95339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559300" y="962552"/>
            <a:ext cx="5892305" cy="740392"/>
          </a:xfrm>
        </p:spPr>
        <p:txBody>
          <a:bodyPr/>
          <a:lstStyle/>
          <a:p>
            <a:r>
              <a:rPr lang="en-US" dirty="0" smtClean="0"/>
              <a:t>CITY OWNED STREET LIGHTS</a:t>
            </a:r>
            <a:endParaRPr lang="en-US" dirty="0"/>
          </a:p>
        </p:txBody>
      </p:sp>
      <p:sp>
        <p:nvSpPr>
          <p:cNvPr id="4" name="Text Placeholder 3"/>
          <p:cNvSpPr>
            <a:spLocks noGrp="1"/>
          </p:cNvSpPr>
          <p:nvPr>
            <p:ph type="body" sz="quarter" idx="16"/>
          </p:nvPr>
        </p:nvSpPr>
        <p:spPr>
          <a:xfrm>
            <a:off x="4559300" y="1814118"/>
            <a:ext cx="7416800" cy="584200"/>
          </a:xfrm>
        </p:spPr>
        <p:txBody>
          <a:bodyPr/>
          <a:lstStyle/>
          <a:p>
            <a:r>
              <a:rPr lang="en-US" u="sng" dirty="0" smtClean="0"/>
              <a:t>PROJECT DETAILS</a:t>
            </a:r>
            <a:endParaRPr lang="en-US" u="sng" dirty="0"/>
          </a:p>
        </p:txBody>
      </p:sp>
      <p:sp>
        <p:nvSpPr>
          <p:cNvPr id="5" name="Text Placeholder 4"/>
          <p:cNvSpPr>
            <a:spLocks noGrp="1"/>
          </p:cNvSpPr>
          <p:nvPr>
            <p:ph type="body" sz="quarter" idx="17"/>
          </p:nvPr>
        </p:nvSpPr>
        <p:spPr/>
        <p:txBody>
          <a:bodyPr/>
          <a:lstStyle/>
          <a:p>
            <a:pPr indent="-365760">
              <a:buFont typeface="Arial" panose="020B0604020202020204" pitchFamily="34" charset="0"/>
              <a:buChar char="•"/>
            </a:pPr>
            <a:r>
              <a:rPr lang="en-US" sz="2800" b="1" dirty="0">
                <a:latin typeface="Century Gothic" panose="020B0502020202020204" pitchFamily="34" charset="0"/>
              </a:rPr>
              <a:t>2,050 Street </a:t>
            </a:r>
            <a:r>
              <a:rPr lang="en-US" sz="2800" b="1" dirty="0" smtClean="0">
                <a:latin typeface="Century Gothic" panose="020B0502020202020204" pitchFamily="34" charset="0"/>
              </a:rPr>
              <a:t>Lights</a:t>
            </a:r>
            <a:endParaRPr lang="en-US" sz="2800" b="1" dirty="0">
              <a:latin typeface="Century Gothic" panose="020B0502020202020204" pitchFamily="34" charset="0"/>
            </a:endParaRPr>
          </a:p>
          <a:p>
            <a:pPr indent="-365760">
              <a:buFont typeface="Arial" panose="020B0604020202020204" pitchFamily="34" charset="0"/>
              <a:buChar char="•"/>
            </a:pPr>
            <a:r>
              <a:rPr lang="en-US" sz="2800" b="1" dirty="0">
                <a:latin typeface="Century Gothic" panose="020B0502020202020204" pitchFamily="34" charset="0"/>
              </a:rPr>
              <a:t>48 New or Replaced Services</a:t>
            </a:r>
          </a:p>
          <a:p>
            <a:pPr indent="-365760">
              <a:buFont typeface="Arial" panose="020B0604020202020204" pitchFamily="34" charset="0"/>
              <a:buChar char="•"/>
            </a:pPr>
            <a:r>
              <a:rPr lang="en-US" sz="2800" b="1" dirty="0">
                <a:latin typeface="Century Gothic" panose="020B0502020202020204" pitchFamily="34" charset="0"/>
              </a:rPr>
              <a:t>3,190 Traffic Indicators</a:t>
            </a:r>
          </a:p>
          <a:p>
            <a:pPr indent="-365760">
              <a:buFont typeface="Arial" panose="020B0604020202020204" pitchFamily="34" charset="0"/>
              <a:buChar char="•"/>
            </a:pPr>
            <a:r>
              <a:rPr lang="en-US" sz="2800" b="1" dirty="0">
                <a:latin typeface="Century Gothic" panose="020B0502020202020204" pitchFamily="34" charset="0"/>
              </a:rPr>
              <a:t>525 Pedestrian Crossing Signals</a:t>
            </a:r>
          </a:p>
        </p:txBody>
      </p:sp>
      <p:sp>
        <p:nvSpPr>
          <p:cNvPr id="7" name="Oval 6"/>
          <p:cNvSpPr/>
          <p:nvPr/>
        </p:nvSpPr>
        <p:spPr>
          <a:xfrm>
            <a:off x="836510" y="-11654"/>
            <a:ext cx="1770140" cy="17701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52535" y="2106218"/>
            <a:ext cx="3368351" cy="4404049"/>
          </a:xfrm>
          <a:prstGeom prst="rect">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3"/>
          <a:stretch>
            <a:fillRect/>
          </a:stretch>
        </p:blipFill>
        <p:spPr>
          <a:xfrm>
            <a:off x="888733" y="43887"/>
            <a:ext cx="1665693" cy="1659057"/>
          </a:xfrm>
          <a:prstGeom prst="rect">
            <a:avLst/>
          </a:prstGeom>
        </p:spPr>
      </p:pic>
      <p:pic>
        <p:nvPicPr>
          <p:cNvPr id="13" name="Picture Placeholder 12"/>
          <p:cNvPicPr>
            <a:picLocks noGrp="1" noChangeAspect="1"/>
          </p:cNvPicPr>
          <p:nvPr>
            <p:ph type="pic" sz="quarter" idx="18"/>
          </p:nvPr>
        </p:nvPicPr>
        <p:blipFill>
          <a:blip r:embed="rId4"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451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564247" y="924927"/>
            <a:ext cx="5715000" cy="622300"/>
          </a:xfrm>
        </p:spPr>
        <p:txBody>
          <a:bodyPr/>
          <a:lstStyle/>
          <a:p>
            <a:r>
              <a:rPr lang="en-US" cap="all" dirty="0" smtClean="0"/>
              <a:t>City Facilities</a:t>
            </a:r>
            <a:endParaRPr lang="en-US" cap="all" dirty="0"/>
          </a:p>
        </p:txBody>
      </p:sp>
      <p:sp>
        <p:nvSpPr>
          <p:cNvPr id="7" name="Oval 6"/>
          <p:cNvSpPr/>
          <p:nvPr/>
        </p:nvSpPr>
        <p:spPr>
          <a:xfrm>
            <a:off x="836510" y="-11654"/>
            <a:ext cx="1770140" cy="17701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p:cNvPicPr>
          <p:nvPr/>
        </p:nvPicPr>
        <p:blipFill>
          <a:blip r:embed="rId3">
            <a:extLst>
              <a:ext uri="{28A0092B-C50C-407E-A947-70E740481C1C}">
                <a14:useLocalDpi xmlns:a14="http://schemas.microsoft.com/office/drawing/2010/main"/>
              </a:ext>
            </a:extLst>
          </a:blip>
          <a:stretch>
            <a:fillRect/>
          </a:stretch>
        </p:blipFill>
        <p:spPr>
          <a:xfrm>
            <a:off x="86716" y="1905331"/>
            <a:ext cx="3786775" cy="4603645"/>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4564247" y="2398965"/>
            <a:ext cx="5166863" cy="4001095"/>
          </a:xfrm>
          <a:prstGeom prst="rect">
            <a:avLst/>
          </a:prstGeom>
          <a:noFill/>
        </p:spPr>
        <p:txBody>
          <a:bodyPr wrap="square" rtlCol="0">
            <a:spAutoFit/>
          </a:bodyPr>
          <a:lstStyle/>
          <a:p>
            <a:pPr marL="0" marR="0" lvl="0" indent="-3657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9 City Facilities </a:t>
            </a:r>
          </a:p>
          <a:p>
            <a:pPr marL="0" marR="0" lvl="0" indent="-3657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5 Parking Ramps</a:t>
            </a:r>
          </a:p>
          <a:p>
            <a:pPr marL="0" marR="0" lvl="0" indent="-3657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Smart Control System</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3657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Occupancy Sensors  </a:t>
            </a:r>
          </a:p>
          <a:p>
            <a:pPr marL="0" marR="0" lvl="0" indent="-36576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Daylight Harvesting </a:t>
            </a:r>
            <a:endParaRPr kumimoji="0" lang="en-U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800" b="1"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smtClean="0">
              <a:ln>
                <a:noFill/>
              </a:ln>
              <a:solidFill>
                <a:prstClr val="black"/>
              </a:solidFill>
              <a:effectLst/>
              <a:uLnTx/>
              <a:uFillTx/>
              <a:latin typeface="Century Gothic" panose="020B0502020202020204" pitchFamily="34" charset="0"/>
              <a:ea typeface="+mn-ea"/>
              <a:cs typeface="+mn-cs"/>
            </a:endParaRPr>
          </a:p>
        </p:txBody>
      </p:sp>
      <p:pic>
        <p:nvPicPr>
          <p:cNvPr id="13" name="Picture 12"/>
          <p:cNvPicPr>
            <a:picLocks noChangeAspect="1"/>
          </p:cNvPicPr>
          <p:nvPr/>
        </p:nvPicPr>
        <p:blipFill>
          <a:blip r:embed="rId4"/>
          <a:stretch>
            <a:fillRect/>
          </a:stretch>
        </p:blipFill>
        <p:spPr>
          <a:xfrm>
            <a:off x="953484" y="105320"/>
            <a:ext cx="1536192" cy="1536192"/>
          </a:xfrm>
          <a:prstGeom prst="rect">
            <a:avLst/>
          </a:prstGeom>
        </p:spPr>
      </p:pic>
      <p:sp>
        <p:nvSpPr>
          <p:cNvPr id="8" name="Text Placeholder 3"/>
          <p:cNvSpPr>
            <a:spLocks noGrp="1"/>
          </p:cNvSpPr>
          <p:nvPr>
            <p:ph type="body" sz="quarter" idx="16"/>
          </p:nvPr>
        </p:nvSpPr>
        <p:spPr>
          <a:xfrm>
            <a:off x="4564247" y="1784266"/>
            <a:ext cx="7416800" cy="584200"/>
          </a:xfrm>
        </p:spPr>
        <p:txBody>
          <a:bodyPr/>
          <a:lstStyle/>
          <a:p>
            <a:r>
              <a:rPr lang="en-US" u="sng" dirty="0" smtClean="0"/>
              <a:t>PROJECT DETAILS</a:t>
            </a:r>
            <a:endParaRPr lang="en-US" u="sng" dirty="0"/>
          </a:p>
        </p:txBody>
      </p:sp>
    </p:spTree>
    <p:extLst>
      <p:ext uri="{BB962C8B-B14F-4D97-AF65-F5344CB8AC3E}">
        <p14:creationId xmlns:p14="http://schemas.microsoft.com/office/powerpoint/2010/main" val="57802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4333668" y="927100"/>
            <a:ext cx="5715000" cy="622300"/>
          </a:xfrm>
        </p:spPr>
        <p:txBody>
          <a:bodyPr/>
          <a:lstStyle/>
          <a:p>
            <a:r>
              <a:rPr lang="en-US" cap="all" dirty="0" smtClean="0"/>
              <a:t>Smart Street Lighting</a:t>
            </a:r>
          </a:p>
          <a:p>
            <a:pPr algn="r"/>
            <a:endParaRPr lang="en-US" dirty="0" smtClean="0"/>
          </a:p>
        </p:txBody>
      </p:sp>
      <p:sp>
        <p:nvSpPr>
          <p:cNvPr id="7" name="Oval 6"/>
          <p:cNvSpPr/>
          <p:nvPr/>
        </p:nvSpPr>
        <p:spPr>
          <a:xfrm>
            <a:off x="836510" y="-11654"/>
            <a:ext cx="1770140" cy="17701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3"/>
          <a:stretch>
            <a:fillRect/>
          </a:stretch>
        </p:blipFill>
        <p:spPr>
          <a:xfrm>
            <a:off x="953484" y="105320"/>
            <a:ext cx="1536192" cy="1536192"/>
          </a:xfrm>
          <a:prstGeom prst="rect">
            <a:avLst/>
          </a:prstGeom>
        </p:spPr>
      </p:pic>
      <p:sp>
        <p:nvSpPr>
          <p:cNvPr id="8" name="Text Placeholder 3"/>
          <p:cNvSpPr>
            <a:spLocks noGrp="1"/>
          </p:cNvSpPr>
          <p:nvPr>
            <p:ph type="body" sz="quarter" idx="16"/>
          </p:nvPr>
        </p:nvSpPr>
        <p:spPr>
          <a:xfrm>
            <a:off x="4333668" y="1854200"/>
            <a:ext cx="7416800" cy="584200"/>
          </a:xfrm>
        </p:spPr>
        <p:txBody>
          <a:bodyPr/>
          <a:lstStyle/>
          <a:p>
            <a:r>
              <a:rPr lang="en-US" u="sng" dirty="0" smtClean="0"/>
              <a:t>PROJECT DETAILS</a:t>
            </a:r>
            <a:endParaRPr lang="en-US" u="sng" dirty="0"/>
          </a:p>
        </p:txBody>
      </p:sp>
      <p:sp>
        <p:nvSpPr>
          <p:cNvPr id="9" name="TextBox 8"/>
          <p:cNvSpPr txBox="1"/>
          <p:nvPr/>
        </p:nvSpPr>
        <p:spPr>
          <a:xfrm>
            <a:off x="4333668" y="2438400"/>
            <a:ext cx="7449053" cy="2554545"/>
          </a:xfrm>
          <a:prstGeom prst="rect">
            <a:avLst/>
          </a:prstGeom>
          <a:noFill/>
        </p:spPr>
        <p:txBody>
          <a:bodyPr wrap="square" rtlCol="0">
            <a:spAutoFit/>
          </a:bodyPr>
          <a:lstStyle/>
          <a:p>
            <a:pPr indent="-365760">
              <a:spcAft>
                <a:spcPts val="600"/>
              </a:spcAft>
              <a:buFont typeface="Arial" panose="020B0604020202020204" pitchFamily="34" charset="0"/>
              <a:buChar char="•"/>
              <a:defRPr/>
            </a:pPr>
            <a:r>
              <a:rPr lang="en-US" sz="2800" b="1" dirty="0" smtClean="0">
                <a:solidFill>
                  <a:schemeClr val="bg1"/>
                </a:solidFill>
                <a:latin typeface="Century Gothic" panose="020B0502020202020204" pitchFamily="34" charset="0"/>
              </a:rPr>
              <a:t>Central Business District</a:t>
            </a:r>
          </a:p>
          <a:p>
            <a:pPr indent="-365760">
              <a:spcAft>
                <a:spcPts val="600"/>
              </a:spcAft>
              <a:buFont typeface="Arial" panose="020B0604020202020204" pitchFamily="34" charset="0"/>
              <a:buChar char="•"/>
              <a:defRPr/>
            </a:pPr>
            <a:r>
              <a:rPr lang="en-US" sz="2800" b="1" dirty="0" smtClean="0">
                <a:solidFill>
                  <a:schemeClr val="bg1"/>
                </a:solidFill>
                <a:latin typeface="Century Gothic" panose="020B0502020202020204" pitchFamily="34" charset="0"/>
              </a:rPr>
              <a:t>Energy Efficient LED </a:t>
            </a:r>
          </a:p>
          <a:p>
            <a:pPr indent="-365760">
              <a:spcAft>
                <a:spcPts val="600"/>
              </a:spcAft>
              <a:buFont typeface="Arial" panose="020B0604020202020204" pitchFamily="34" charset="0"/>
              <a:buChar char="•"/>
              <a:defRPr/>
            </a:pPr>
            <a:r>
              <a:rPr lang="en-US" sz="2800" b="1" dirty="0">
                <a:solidFill>
                  <a:schemeClr val="bg1"/>
                </a:solidFill>
                <a:latin typeface="Century Gothic" panose="020B0502020202020204" pitchFamily="34" charset="0"/>
              </a:rPr>
              <a:t>A</a:t>
            </a:r>
            <a:r>
              <a:rPr lang="en-US" sz="2800" b="1" dirty="0" smtClean="0">
                <a:solidFill>
                  <a:schemeClr val="bg1"/>
                </a:solidFill>
                <a:latin typeface="Century Gothic" panose="020B0502020202020204" pitchFamily="34" charset="0"/>
              </a:rPr>
              <a:t>nnouncements and Wayfinding</a:t>
            </a:r>
          </a:p>
          <a:p>
            <a:pPr indent="-365760">
              <a:spcAft>
                <a:spcPts val="600"/>
              </a:spcAft>
              <a:buFont typeface="Arial" panose="020B0604020202020204" pitchFamily="34" charset="0"/>
              <a:buChar char="•"/>
              <a:defRPr/>
            </a:pPr>
            <a:r>
              <a:rPr lang="en-US" sz="2800" b="1" dirty="0" smtClean="0">
                <a:solidFill>
                  <a:schemeClr val="bg1"/>
                </a:solidFill>
                <a:latin typeface="Century Gothic" panose="020B0502020202020204" pitchFamily="34" charset="0"/>
              </a:rPr>
              <a:t>Synchronized Audio (messaging/music)</a:t>
            </a:r>
            <a:endParaRPr lang="en-US" sz="2800" b="1" dirty="0">
              <a:solidFill>
                <a:schemeClr val="bg1"/>
              </a:solidFill>
              <a:latin typeface="Century Gothic" panose="020B0502020202020204" pitchFamily="34" charset="0"/>
            </a:endParaRPr>
          </a:p>
          <a:p>
            <a:pPr indent="-365760">
              <a:spcAft>
                <a:spcPts val="600"/>
              </a:spcAft>
              <a:buFont typeface="Arial" panose="020B0604020202020204" pitchFamily="34" charset="0"/>
              <a:buChar char="•"/>
              <a:defRPr/>
            </a:pPr>
            <a:r>
              <a:rPr lang="en-US" sz="2800" b="1" dirty="0" smtClean="0">
                <a:solidFill>
                  <a:schemeClr val="bg1"/>
                </a:solidFill>
                <a:latin typeface="Century Gothic" panose="020B0502020202020204" pitchFamily="34" charset="0"/>
              </a:rPr>
              <a:t>Security Enhancements</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87" y="1788098"/>
            <a:ext cx="3741461" cy="4853310"/>
          </a:xfrm>
          <a:prstGeom prst="rect">
            <a:avLst/>
          </a:prstGeom>
        </p:spPr>
      </p:pic>
    </p:spTree>
    <p:extLst>
      <p:ext uri="{BB962C8B-B14F-4D97-AF65-F5344CB8AC3E}">
        <p14:creationId xmlns:p14="http://schemas.microsoft.com/office/powerpoint/2010/main" val="347644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52400" y="190500"/>
            <a:ext cx="11889036" cy="457200"/>
          </a:xfrm>
        </p:spPr>
        <p:txBody>
          <a:bodyPr>
            <a:normAutofit fontScale="92500" lnSpcReduction="10000"/>
          </a:bodyPr>
          <a:lstStyle/>
          <a:p>
            <a:pPr algn="ctr"/>
            <a:r>
              <a:rPr lang="en-US" dirty="0" smtClean="0"/>
              <a:t>IMPROVEMENT PROJECT</a:t>
            </a:r>
            <a:endParaRPr lang="en-US" dirty="0"/>
          </a:p>
        </p:txBody>
      </p:sp>
      <p:pic>
        <p:nvPicPr>
          <p:cNvPr id="10" name="Picture Placeholder 9"/>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a:xfrm>
            <a:off x="6241415" y="953763"/>
            <a:ext cx="5800725" cy="2847975"/>
          </a:xfrm>
          <a:prstGeom prst="rect">
            <a:avLst/>
          </a:prstGeom>
        </p:spPr>
      </p:pic>
      <p:pic>
        <p:nvPicPr>
          <p:cNvPr id="2" name="Picture Placeholder 1"/>
          <p:cNvPicPr>
            <a:picLocks noGrp="1" noChangeAspect="1"/>
          </p:cNvPicPr>
          <p:nvPr>
            <p:ph type="pic" sz="quarter" idx="14"/>
          </p:nvPr>
        </p:nvPicPr>
        <p:blipFill rotWithShape="1">
          <a:blip r:embed="rId4" cstate="hqprint">
            <a:extLst>
              <a:ext uri="{28A0092B-C50C-407E-A947-70E740481C1C}">
                <a14:useLocalDpi xmlns:a14="http://schemas.microsoft.com/office/drawing/2010/main"/>
              </a:ext>
            </a:extLst>
          </a:blip>
          <a:srcRect/>
          <a:stretch/>
        </p:blipFill>
        <p:spPr>
          <a:xfrm>
            <a:off x="264420" y="953763"/>
            <a:ext cx="5800726" cy="2847975"/>
          </a:xfrm>
        </p:spPr>
      </p:pic>
      <p:sp>
        <p:nvSpPr>
          <p:cNvPr id="7" name="Rectangle 6"/>
          <p:cNvSpPr/>
          <p:nvPr/>
        </p:nvSpPr>
        <p:spPr>
          <a:xfrm>
            <a:off x="252575" y="953763"/>
            <a:ext cx="5801269" cy="2848739"/>
          </a:xfrm>
          <a:prstGeom prst="rect">
            <a:avLst/>
          </a:pr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230114" y="956360"/>
            <a:ext cx="5811322" cy="2848739"/>
          </a:xfrm>
          <a:prstGeom prst="rect">
            <a:avLst/>
          </a:prstGeom>
          <a:noFill/>
          <a:ln w="2540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8844" y="2946605"/>
            <a:ext cx="2237238" cy="2237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5"/>
          <a:stretch>
            <a:fillRect/>
          </a:stretch>
        </p:blipFill>
        <p:spPr>
          <a:xfrm>
            <a:off x="500475" y="3018236"/>
            <a:ext cx="2093976" cy="2093976"/>
          </a:xfrm>
          <a:prstGeom prst="rect">
            <a:avLst/>
          </a:prstGeom>
        </p:spPr>
      </p:pic>
      <p:sp>
        <p:nvSpPr>
          <p:cNvPr id="14" name="Text Placeholder 2"/>
          <p:cNvSpPr txBox="1">
            <a:spLocks/>
          </p:cNvSpPr>
          <p:nvPr/>
        </p:nvSpPr>
        <p:spPr>
          <a:xfrm>
            <a:off x="3767769" y="4400992"/>
            <a:ext cx="7164979" cy="196675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Bef>
                <a:spcPts val="0"/>
              </a:spcBef>
              <a:spcAft>
                <a:spcPts val="600"/>
              </a:spcAft>
              <a:buClrTx/>
              <a:buFont typeface="Arial" panose="020B0604020202020204" pitchFamily="34" charset="0"/>
              <a:buChar char="•"/>
              <a:defRPr/>
            </a:pPr>
            <a:r>
              <a:rPr lang="en-US" sz="2800" b="1" dirty="0" smtClean="0">
                <a:solidFill>
                  <a:schemeClr val="bg1"/>
                </a:solidFill>
                <a:latin typeface="Century Gothic" panose="020B0502020202020204" pitchFamily="34" charset="0"/>
              </a:rPr>
              <a:t>Light </a:t>
            </a:r>
            <a:r>
              <a:rPr lang="en-US" sz="2800" b="1" dirty="0">
                <a:solidFill>
                  <a:schemeClr val="bg1"/>
                </a:solidFill>
                <a:latin typeface="Century Gothic" panose="020B0502020202020204" pitchFamily="34" charset="0"/>
              </a:rPr>
              <a:t>Q</a:t>
            </a:r>
            <a:r>
              <a:rPr lang="en-US" sz="2800" b="1" dirty="0" smtClean="0">
                <a:solidFill>
                  <a:schemeClr val="bg1"/>
                </a:solidFill>
                <a:latin typeface="Century Gothic" panose="020B0502020202020204" pitchFamily="34" charset="0"/>
              </a:rPr>
              <a:t>uality </a:t>
            </a:r>
            <a:r>
              <a:rPr lang="en-US" sz="2800" b="1" dirty="0">
                <a:solidFill>
                  <a:schemeClr val="bg1"/>
                </a:solidFill>
                <a:latin typeface="Century Gothic" panose="020B0502020202020204" pitchFamily="34" charset="0"/>
              </a:rPr>
              <a:t>I</a:t>
            </a:r>
            <a:r>
              <a:rPr lang="en-US" sz="2800" b="1" dirty="0" smtClean="0">
                <a:solidFill>
                  <a:schemeClr val="bg1"/>
                </a:solidFill>
                <a:latin typeface="Century Gothic" panose="020B0502020202020204" pitchFamily="34" charset="0"/>
              </a:rPr>
              <a:t>mprovement</a:t>
            </a:r>
          </a:p>
          <a:p>
            <a:pPr>
              <a:spcBef>
                <a:spcPts val="0"/>
              </a:spcBef>
              <a:spcAft>
                <a:spcPts val="600"/>
              </a:spcAft>
              <a:buClrTx/>
              <a:buFont typeface="Arial" panose="020B0604020202020204" pitchFamily="34" charset="0"/>
              <a:buChar char="•"/>
              <a:defRPr/>
            </a:pPr>
            <a:r>
              <a:rPr lang="en-US" sz="2800" b="1" dirty="0" smtClean="0">
                <a:solidFill>
                  <a:schemeClr val="bg1"/>
                </a:solidFill>
                <a:latin typeface="Century Gothic" panose="020B0502020202020204" pitchFamily="34" charset="0"/>
              </a:rPr>
              <a:t>40% More Efficient</a:t>
            </a:r>
          </a:p>
          <a:p>
            <a:pPr>
              <a:spcBef>
                <a:spcPts val="0"/>
              </a:spcBef>
              <a:spcAft>
                <a:spcPts val="600"/>
              </a:spcAft>
              <a:buClrTx/>
              <a:buFont typeface="Arial" panose="020B0604020202020204" pitchFamily="34" charset="0"/>
              <a:buChar char="•"/>
              <a:defRPr/>
            </a:pPr>
            <a:r>
              <a:rPr lang="en-US" sz="2800" b="1" dirty="0" smtClean="0">
                <a:solidFill>
                  <a:schemeClr val="bg1"/>
                </a:solidFill>
                <a:latin typeface="Century Gothic" panose="020B0502020202020204" pitchFamily="34" charset="0"/>
              </a:rPr>
              <a:t>Reduced O&amp;M</a:t>
            </a:r>
          </a:p>
        </p:txBody>
      </p:sp>
    </p:spTree>
    <p:extLst>
      <p:ext uri="{BB962C8B-B14F-4D97-AF65-F5344CB8AC3E}">
        <p14:creationId xmlns:p14="http://schemas.microsoft.com/office/powerpoint/2010/main" val="8728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98" y="110757"/>
            <a:ext cx="12164301" cy="707886"/>
          </a:xfrm>
          <a:prstGeom prst="rect">
            <a:avLst/>
          </a:prstGeom>
          <a:noFill/>
        </p:spPr>
        <p:txBody>
          <a:bodyPr wrap="square" rtlCol="0">
            <a:spAutoFit/>
          </a:bodyPr>
          <a:lstStyle/>
          <a:p>
            <a:pPr algn="ctr"/>
            <a:r>
              <a:rPr lang="en-US" sz="4000" b="1" dirty="0" smtClean="0"/>
              <a:t>Street Light Improvement Project Energy Savings</a:t>
            </a:r>
            <a:endParaRPr lang="en-US" sz="4000" b="1" dirty="0"/>
          </a:p>
        </p:txBody>
      </p:sp>
      <p:grpSp>
        <p:nvGrpSpPr>
          <p:cNvPr id="14" name="Group 13"/>
          <p:cNvGrpSpPr/>
          <p:nvPr/>
        </p:nvGrpSpPr>
        <p:grpSpPr>
          <a:xfrm>
            <a:off x="328454" y="805992"/>
            <a:ext cx="11407222" cy="5422362"/>
            <a:chOff x="350351" y="798495"/>
            <a:chExt cx="11407222" cy="5422362"/>
          </a:xfrm>
        </p:grpSpPr>
        <p:graphicFrame>
          <p:nvGraphicFramePr>
            <p:cNvPr id="6" name="Diagram 5"/>
            <p:cNvGraphicFramePr/>
            <p:nvPr>
              <p:extLst/>
            </p:nvPr>
          </p:nvGraphicFramePr>
          <p:xfrm>
            <a:off x="3629573" y="80219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350351" y="798495"/>
            <a:ext cx="2655614"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Equal 11"/>
            <p:cNvSpPr/>
            <p:nvPr/>
          </p:nvSpPr>
          <p:spPr>
            <a:xfrm>
              <a:off x="3005965" y="3352800"/>
              <a:ext cx="623608" cy="536028"/>
            </a:xfrm>
            <a:prstGeom prst="mathEqual">
              <a:avLst/>
            </a:prstGeom>
            <a:solidFill>
              <a:srgbClr val="5F61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pic>
        <p:nvPicPr>
          <p:cNvPr id="16" name="Picture 15"/>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9469443" y="1068191"/>
            <a:ext cx="1910522" cy="1910522"/>
          </a:xfrm>
          <a:prstGeom prst="rect">
            <a:avLst/>
          </a:prstGeom>
          <a:effectLst>
            <a:glow rad="228600">
              <a:schemeClr val="accent5">
                <a:satMod val="175000"/>
                <a:alpha val="40000"/>
              </a:schemeClr>
            </a:glow>
          </a:effectLst>
        </p:spPr>
      </p:pic>
      <p:pic>
        <p:nvPicPr>
          <p:cNvPr id="17" name="Picture 16"/>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727763" y="1068191"/>
            <a:ext cx="1931620" cy="1931620"/>
          </a:xfrm>
          <a:prstGeom prst="rect">
            <a:avLst/>
          </a:prstGeom>
          <a:effectLst>
            <a:glow rad="228600">
              <a:schemeClr val="accent5">
                <a:satMod val="175000"/>
                <a:alpha val="40000"/>
              </a:schemeClr>
            </a:glow>
          </a:effectLst>
        </p:spPr>
      </p:pic>
      <p:grpSp>
        <p:nvGrpSpPr>
          <p:cNvPr id="3" name="Group 4"/>
          <p:cNvGrpSpPr>
            <a:grpSpLocks noChangeAspect="1"/>
          </p:cNvGrpSpPr>
          <p:nvPr/>
        </p:nvGrpSpPr>
        <p:grpSpPr bwMode="auto">
          <a:xfrm>
            <a:off x="3986213" y="1068388"/>
            <a:ext cx="1909762" cy="1909762"/>
            <a:chOff x="2511" y="673"/>
            <a:chExt cx="1203" cy="1203"/>
          </a:xfrm>
          <a:effectLst>
            <a:glow rad="228600">
              <a:schemeClr val="accent5">
                <a:satMod val="175000"/>
                <a:alpha val="40000"/>
              </a:schemeClr>
            </a:glow>
          </a:effectLst>
        </p:grpSpPr>
        <p:sp>
          <p:nvSpPr>
            <p:cNvPr id="5" name="AutoShape 3"/>
            <p:cNvSpPr>
              <a:spLocks noChangeAspect="1" noChangeArrowheads="1" noTextEdit="1"/>
            </p:cNvSpPr>
            <p:nvPr/>
          </p:nvSpPr>
          <p:spPr bwMode="auto">
            <a:xfrm>
              <a:off x="2511" y="673"/>
              <a:ext cx="1203"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Oval 5"/>
            <p:cNvSpPr>
              <a:spLocks noChangeArrowheads="1"/>
            </p:cNvSpPr>
            <p:nvPr/>
          </p:nvSpPr>
          <p:spPr bwMode="auto">
            <a:xfrm>
              <a:off x="2530" y="692"/>
              <a:ext cx="1166" cy="1166"/>
            </a:xfrm>
            <a:prstGeom prst="ellipse">
              <a:avLst/>
            </a:prstGeom>
            <a:solidFill>
              <a:srgbClr val="0081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Oval 6"/>
            <p:cNvSpPr>
              <a:spLocks noChangeArrowheads="1"/>
            </p:cNvSpPr>
            <p:nvPr/>
          </p:nvSpPr>
          <p:spPr bwMode="auto">
            <a:xfrm>
              <a:off x="2530" y="692"/>
              <a:ext cx="1166" cy="1166"/>
            </a:xfrm>
            <a:prstGeom prst="ellipse">
              <a:avLst/>
            </a:prstGeom>
            <a:noFill/>
            <a:ln w="60325" cap="flat">
              <a:solidFill>
                <a:srgbClr val="166B8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7"/>
            <p:cNvSpPr>
              <a:spLocks/>
            </p:cNvSpPr>
            <p:nvPr/>
          </p:nvSpPr>
          <p:spPr bwMode="auto">
            <a:xfrm>
              <a:off x="2843" y="1040"/>
              <a:ext cx="548" cy="604"/>
            </a:xfrm>
            <a:custGeom>
              <a:avLst/>
              <a:gdLst>
                <a:gd name="T0" fmla="*/ 0 w 1173"/>
                <a:gd name="T1" fmla="*/ 540 h 1295"/>
                <a:gd name="T2" fmla="*/ 21 w 1173"/>
                <a:gd name="T3" fmla="*/ 495 h 1295"/>
                <a:gd name="T4" fmla="*/ 109 w 1173"/>
                <a:gd name="T5" fmla="*/ 418 h 1295"/>
                <a:gd name="T6" fmla="*/ 466 w 1173"/>
                <a:gd name="T7" fmla="*/ 101 h 1295"/>
                <a:gd name="T8" fmla="*/ 548 w 1173"/>
                <a:gd name="T9" fmla="*/ 29 h 1295"/>
                <a:gd name="T10" fmla="*/ 570 w 1173"/>
                <a:gd name="T11" fmla="*/ 10 h 1295"/>
                <a:gd name="T12" fmla="*/ 577 w 1173"/>
                <a:gd name="T13" fmla="*/ 3 h 1295"/>
                <a:gd name="T14" fmla="*/ 581 w 1173"/>
                <a:gd name="T15" fmla="*/ 1 h 1295"/>
                <a:gd name="T16" fmla="*/ 584 w 1173"/>
                <a:gd name="T17" fmla="*/ 1 h 1295"/>
                <a:gd name="T18" fmla="*/ 588 w 1173"/>
                <a:gd name="T19" fmla="*/ 4 h 1295"/>
                <a:gd name="T20" fmla="*/ 601 w 1173"/>
                <a:gd name="T21" fmla="*/ 15 h 1295"/>
                <a:gd name="T22" fmla="*/ 630 w 1173"/>
                <a:gd name="T23" fmla="*/ 41 h 1295"/>
                <a:gd name="T24" fmla="*/ 717 w 1173"/>
                <a:gd name="T25" fmla="*/ 116 h 1295"/>
                <a:gd name="T26" fmla="*/ 1047 w 1173"/>
                <a:gd name="T27" fmla="*/ 404 h 1295"/>
                <a:gd name="T28" fmla="*/ 1143 w 1173"/>
                <a:gd name="T29" fmla="*/ 488 h 1295"/>
                <a:gd name="T30" fmla="*/ 1173 w 1173"/>
                <a:gd name="T31" fmla="*/ 545 h 1295"/>
                <a:gd name="T32" fmla="*/ 1173 w 1173"/>
                <a:gd name="T33" fmla="*/ 665 h 1295"/>
                <a:gd name="T34" fmla="*/ 1173 w 1173"/>
                <a:gd name="T35" fmla="*/ 1185 h 1295"/>
                <a:gd name="T36" fmla="*/ 1173 w 1173"/>
                <a:gd name="T37" fmla="*/ 1284 h 1295"/>
                <a:gd name="T38" fmla="*/ 1164 w 1173"/>
                <a:gd name="T39" fmla="*/ 1295 h 1295"/>
                <a:gd name="T40" fmla="*/ 1067 w 1173"/>
                <a:gd name="T41" fmla="*/ 1295 h 1295"/>
                <a:gd name="T42" fmla="*/ 870 w 1173"/>
                <a:gd name="T43" fmla="*/ 1295 h 1295"/>
                <a:gd name="T44" fmla="*/ 776 w 1173"/>
                <a:gd name="T45" fmla="*/ 1295 h 1295"/>
                <a:gd name="T46" fmla="*/ 769 w 1173"/>
                <a:gd name="T47" fmla="*/ 1295 h 1295"/>
                <a:gd name="T48" fmla="*/ 768 w 1173"/>
                <a:gd name="T49" fmla="*/ 1294 h 1295"/>
                <a:gd name="T50" fmla="*/ 768 w 1173"/>
                <a:gd name="T51" fmla="*/ 1286 h 1295"/>
                <a:gd name="T52" fmla="*/ 768 w 1173"/>
                <a:gd name="T53" fmla="*/ 1192 h 1295"/>
                <a:gd name="T54" fmla="*/ 768 w 1173"/>
                <a:gd name="T55" fmla="*/ 1051 h 1295"/>
                <a:gd name="T56" fmla="*/ 768 w 1173"/>
                <a:gd name="T57" fmla="*/ 953 h 1295"/>
                <a:gd name="T58" fmla="*/ 757 w 1173"/>
                <a:gd name="T59" fmla="*/ 944 h 1295"/>
                <a:gd name="T60" fmla="*/ 657 w 1173"/>
                <a:gd name="T61" fmla="*/ 945 h 1295"/>
                <a:gd name="T62" fmla="*/ 508 w 1173"/>
                <a:gd name="T63" fmla="*/ 946 h 1295"/>
                <a:gd name="T64" fmla="*/ 409 w 1173"/>
                <a:gd name="T65" fmla="*/ 947 h 1295"/>
                <a:gd name="T66" fmla="*/ 399 w 1173"/>
                <a:gd name="T67" fmla="*/ 957 h 1295"/>
                <a:gd name="T68" fmla="*/ 400 w 1173"/>
                <a:gd name="T69" fmla="*/ 1055 h 1295"/>
                <a:gd name="T70" fmla="*/ 401 w 1173"/>
                <a:gd name="T71" fmla="*/ 1197 h 1295"/>
                <a:gd name="T72" fmla="*/ 402 w 1173"/>
                <a:gd name="T73" fmla="*/ 1289 h 1295"/>
                <a:gd name="T74" fmla="*/ 402 w 1173"/>
                <a:gd name="T75" fmla="*/ 1294 h 1295"/>
                <a:gd name="T76" fmla="*/ 400 w 1173"/>
                <a:gd name="T77" fmla="*/ 1295 h 1295"/>
                <a:gd name="T78" fmla="*/ 395 w 1173"/>
                <a:gd name="T79" fmla="*/ 1295 h 1295"/>
                <a:gd name="T80" fmla="*/ 303 w 1173"/>
                <a:gd name="T81" fmla="*/ 1295 h 1295"/>
                <a:gd name="T82" fmla="*/ 110 w 1173"/>
                <a:gd name="T83" fmla="*/ 1295 h 1295"/>
                <a:gd name="T84" fmla="*/ 11 w 1173"/>
                <a:gd name="T85" fmla="*/ 1295 h 1295"/>
                <a:gd name="T86" fmla="*/ 0 w 1173"/>
                <a:gd name="T87" fmla="*/ 1282 h 1295"/>
                <a:gd name="T88" fmla="*/ 0 w 1173"/>
                <a:gd name="T89" fmla="*/ 1180 h 1295"/>
                <a:gd name="T90" fmla="*/ 0 w 1173"/>
                <a:gd name="T91" fmla="*/ 655 h 1295"/>
                <a:gd name="T92" fmla="*/ 0 w 1173"/>
                <a:gd name="T93" fmla="*/ 540 h 1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3" h="1295">
                  <a:moveTo>
                    <a:pt x="0" y="540"/>
                  </a:moveTo>
                  <a:cubicBezTo>
                    <a:pt x="0" y="525"/>
                    <a:pt x="10" y="505"/>
                    <a:pt x="21" y="495"/>
                  </a:cubicBezTo>
                  <a:cubicBezTo>
                    <a:pt x="33" y="485"/>
                    <a:pt x="72" y="450"/>
                    <a:pt x="109" y="418"/>
                  </a:cubicBezTo>
                  <a:cubicBezTo>
                    <a:pt x="466" y="101"/>
                    <a:pt x="466" y="101"/>
                    <a:pt x="466" y="101"/>
                  </a:cubicBezTo>
                  <a:cubicBezTo>
                    <a:pt x="503" y="69"/>
                    <a:pt x="540" y="37"/>
                    <a:pt x="548" y="29"/>
                  </a:cubicBezTo>
                  <a:cubicBezTo>
                    <a:pt x="557" y="22"/>
                    <a:pt x="566" y="13"/>
                    <a:pt x="570" y="10"/>
                  </a:cubicBezTo>
                  <a:cubicBezTo>
                    <a:pt x="573" y="7"/>
                    <a:pt x="577" y="4"/>
                    <a:pt x="577" y="3"/>
                  </a:cubicBezTo>
                  <a:cubicBezTo>
                    <a:pt x="578" y="3"/>
                    <a:pt x="580" y="1"/>
                    <a:pt x="581" y="1"/>
                  </a:cubicBezTo>
                  <a:cubicBezTo>
                    <a:pt x="581" y="0"/>
                    <a:pt x="583" y="0"/>
                    <a:pt x="584" y="1"/>
                  </a:cubicBezTo>
                  <a:cubicBezTo>
                    <a:pt x="585" y="1"/>
                    <a:pt x="587" y="3"/>
                    <a:pt x="588" y="4"/>
                  </a:cubicBezTo>
                  <a:cubicBezTo>
                    <a:pt x="590" y="6"/>
                    <a:pt x="595" y="11"/>
                    <a:pt x="601" y="15"/>
                  </a:cubicBezTo>
                  <a:cubicBezTo>
                    <a:pt x="606" y="20"/>
                    <a:pt x="619" y="31"/>
                    <a:pt x="630" y="41"/>
                  </a:cubicBezTo>
                  <a:cubicBezTo>
                    <a:pt x="641" y="50"/>
                    <a:pt x="680" y="84"/>
                    <a:pt x="717" y="116"/>
                  </a:cubicBezTo>
                  <a:cubicBezTo>
                    <a:pt x="1047" y="404"/>
                    <a:pt x="1047" y="404"/>
                    <a:pt x="1047" y="404"/>
                  </a:cubicBezTo>
                  <a:cubicBezTo>
                    <a:pt x="1084" y="436"/>
                    <a:pt x="1127" y="474"/>
                    <a:pt x="1143" y="488"/>
                  </a:cubicBezTo>
                  <a:cubicBezTo>
                    <a:pt x="1160" y="502"/>
                    <a:pt x="1173" y="527"/>
                    <a:pt x="1173" y="545"/>
                  </a:cubicBezTo>
                  <a:cubicBezTo>
                    <a:pt x="1173" y="562"/>
                    <a:pt x="1173" y="616"/>
                    <a:pt x="1173" y="665"/>
                  </a:cubicBezTo>
                  <a:cubicBezTo>
                    <a:pt x="1173" y="1185"/>
                    <a:pt x="1173" y="1185"/>
                    <a:pt x="1173" y="1185"/>
                  </a:cubicBezTo>
                  <a:cubicBezTo>
                    <a:pt x="1173" y="1233"/>
                    <a:pt x="1173" y="1278"/>
                    <a:pt x="1173" y="1284"/>
                  </a:cubicBezTo>
                  <a:cubicBezTo>
                    <a:pt x="1173" y="1290"/>
                    <a:pt x="1169" y="1295"/>
                    <a:pt x="1164" y="1295"/>
                  </a:cubicBezTo>
                  <a:cubicBezTo>
                    <a:pt x="1160" y="1295"/>
                    <a:pt x="1116" y="1295"/>
                    <a:pt x="1067" y="1295"/>
                  </a:cubicBezTo>
                  <a:cubicBezTo>
                    <a:pt x="870" y="1295"/>
                    <a:pt x="870" y="1295"/>
                    <a:pt x="870" y="1295"/>
                  </a:cubicBezTo>
                  <a:cubicBezTo>
                    <a:pt x="822" y="1295"/>
                    <a:pt x="779" y="1295"/>
                    <a:pt x="776" y="1295"/>
                  </a:cubicBezTo>
                  <a:cubicBezTo>
                    <a:pt x="773" y="1295"/>
                    <a:pt x="770" y="1295"/>
                    <a:pt x="769" y="1295"/>
                  </a:cubicBezTo>
                  <a:cubicBezTo>
                    <a:pt x="769" y="1295"/>
                    <a:pt x="768" y="1295"/>
                    <a:pt x="768" y="1294"/>
                  </a:cubicBezTo>
                  <a:cubicBezTo>
                    <a:pt x="768" y="1293"/>
                    <a:pt x="768" y="1290"/>
                    <a:pt x="768" y="1286"/>
                  </a:cubicBezTo>
                  <a:cubicBezTo>
                    <a:pt x="768" y="1283"/>
                    <a:pt x="768" y="1241"/>
                    <a:pt x="768" y="1192"/>
                  </a:cubicBezTo>
                  <a:cubicBezTo>
                    <a:pt x="768" y="1051"/>
                    <a:pt x="768" y="1051"/>
                    <a:pt x="768" y="1051"/>
                  </a:cubicBezTo>
                  <a:cubicBezTo>
                    <a:pt x="768" y="1003"/>
                    <a:pt x="768" y="959"/>
                    <a:pt x="768" y="953"/>
                  </a:cubicBezTo>
                  <a:cubicBezTo>
                    <a:pt x="768" y="948"/>
                    <a:pt x="763" y="944"/>
                    <a:pt x="757" y="944"/>
                  </a:cubicBezTo>
                  <a:cubicBezTo>
                    <a:pt x="751" y="944"/>
                    <a:pt x="706" y="945"/>
                    <a:pt x="657" y="945"/>
                  </a:cubicBezTo>
                  <a:cubicBezTo>
                    <a:pt x="508" y="946"/>
                    <a:pt x="508" y="946"/>
                    <a:pt x="508" y="946"/>
                  </a:cubicBezTo>
                  <a:cubicBezTo>
                    <a:pt x="459" y="947"/>
                    <a:pt x="415" y="947"/>
                    <a:pt x="409" y="947"/>
                  </a:cubicBezTo>
                  <a:cubicBezTo>
                    <a:pt x="404" y="947"/>
                    <a:pt x="399" y="951"/>
                    <a:pt x="399" y="957"/>
                  </a:cubicBezTo>
                  <a:cubicBezTo>
                    <a:pt x="399" y="962"/>
                    <a:pt x="400" y="1007"/>
                    <a:pt x="400" y="1055"/>
                  </a:cubicBezTo>
                  <a:cubicBezTo>
                    <a:pt x="401" y="1197"/>
                    <a:pt x="401" y="1197"/>
                    <a:pt x="401" y="1197"/>
                  </a:cubicBezTo>
                  <a:cubicBezTo>
                    <a:pt x="402" y="1246"/>
                    <a:pt x="402" y="1287"/>
                    <a:pt x="402" y="1289"/>
                  </a:cubicBezTo>
                  <a:cubicBezTo>
                    <a:pt x="402" y="1291"/>
                    <a:pt x="402" y="1293"/>
                    <a:pt x="402" y="1294"/>
                  </a:cubicBezTo>
                  <a:cubicBezTo>
                    <a:pt x="402" y="1295"/>
                    <a:pt x="401" y="1295"/>
                    <a:pt x="400" y="1295"/>
                  </a:cubicBezTo>
                  <a:cubicBezTo>
                    <a:pt x="399" y="1295"/>
                    <a:pt x="396" y="1295"/>
                    <a:pt x="395" y="1295"/>
                  </a:cubicBezTo>
                  <a:cubicBezTo>
                    <a:pt x="393" y="1295"/>
                    <a:pt x="352" y="1295"/>
                    <a:pt x="303" y="1295"/>
                  </a:cubicBezTo>
                  <a:cubicBezTo>
                    <a:pt x="110" y="1295"/>
                    <a:pt x="110" y="1295"/>
                    <a:pt x="110" y="1295"/>
                  </a:cubicBezTo>
                  <a:cubicBezTo>
                    <a:pt x="61" y="1295"/>
                    <a:pt x="16" y="1295"/>
                    <a:pt x="11" y="1295"/>
                  </a:cubicBezTo>
                  <a:cubicBezTo>
                    <a:pt x="5" y="1295"/>
                    <a:pt x="0" y="1289"/>
                    <a:pt x="0" y="1282"/>
                  </a:cubicBezTo>
                  <a:cubicBezTo>
                    <a:pt x="0" y="1275"/>
                    <a:pt x="0" y="1229"/>
                    <a:pt x="0" y="1180"/>
                  </a:cubicBezTo>
                  <a:cubicBezTo>
                    <a:pt x="0" y="655"/>
                    <a:pt x="0" y="655"/>
                    <a:pt x="0" y="655"/>
                  </a:cubicBezTo>
                  <a:cubicBezTo>
                    <a:pt x="0" y="606"/>
                    <a:pt x="0" y="554"/>
                    <a:pt x="0" y="5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8"/>
            <p:cNvSpPr>
              <a:spLocks/>
            </p:cNvSpPr>
            <p:nvPr/>
          </p:nvSpPr>
          <p:spPr bwMode="auto">
            <a:xfrm>
              <a:off x="2721" y="906"/>
              <a:ext cx="784" cy="389"/>
            </a:xfrm>
            <a:custGeom>
              <a:avLst/>
              <a:gdLst>
                <a:gd name="T0" fmla="*/ 0 w 784"/>
                <a:gd name="T1" fmla="*/ 345 h 389"/>
                <a:gd name="T2" fmla="*/ 43 w 784"/>
                <a:gd name="T3" fmla="*/ 389 h 389"/>
                <a:gd name="T4" fmla="*/ 396 w 784"/>
                <a:gd name="T5" fmla="*/ 82 h 389"/>
                <a:gd name="T6" fmla="*/ 743 w 784"/>
                <a:gd name="T7" fmla="*/ 383 h 389"/>
                <a:gd name="T8" fmla="*/ 784 w 784"/>
                <a:gd name="T9" fmla="*/ 345 h 389"/>
                <a:gd name="T10" fmla="*/ 396 w 784"/>
                <a:gd name="T11" fmla="*/ 0 h 389"/>
                <a:gd name="T12" fmla="*/ 0 w 784"/>
                <a:gd name="T13" fmla="*/ 345 h 389"/>
              </a:gdLst>
              <a:ahLst/>
              <a:cxnLst>
                <a:cxn ang="0">
                  <a:pos x="T0" y="T1"/>
                </a:cxn>
                <a:cxn ang="0">
                  <a:pos x="T2" y="T3"/>
                </a:cxn>
                <a:cxn ang="0">
                  <a:pos x="T4" y="T5"/>
                </a:cxn>
                <a:cxn ang="0">
                  <a:pos x="T6" y="T7"/>
                </a:cxn>
                <a:cxn ang="0">
                  <a:pos x="T8" y="T9"/>
                </a:cxn>
                <a:cxn ang="0">
                  <a:pos x="T10" y="T11"/>
                </a:cxn>
                <a:cxn ang="0">
                  <a:pos x="T12" y="T13"/>
                </a:cxn>
              </a:cxnLst>
              <a:rect l="0" t="0" r="r" b="b"/>
              <a:pathLst>
                <a:path w="784" h="389">
                  <a:moveTo>
                    <a:pt x="0" y="345"/>
                  </a:moveTo>
                  <a:lnTo>
                    <a:pt x="43" y="389"/>
                  </a:lnTo>
                  <a:lnTo>
                    <a:pt x="396" y="82"/>
                  </a:lnTo>
                  <a:lnTo>
                    <a:pt x="743" y="383"/>
                  </a:lnTo>
                  <a:lnTo>
                    <a:pt x="784" y="345"/>
                  </a:lnTo>
                  <a:lnTo>
                    <a:pt x="396" y="0"/>
                  </a:lnTo>
                  <a:lnTo>
                    <a:pt x="0" y="3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9"/>
            <p:cNvSpPr>
              <a:spLocks/>
            </p:cNvSpPr>
            <p:nvPr/>
          </p:nvSpPr>
          <p:spPr bwMode="auto">
            <a:xfrm>
              <a:off x="2843" y="959"/>
              <a:ext cx="96" cy="142"/>
            </a:xfrm>
            <a:custGeom>
              <a:avLst/>
              <a:gdLst>
                <a:gd name="T0" fmla="*/ 0 w 96"/>
                <a:gd name="T1" fmla="*/ 0 h 142"/>
                <a:gd name="T2" fmla="*/ 0 w 96"/>
                <a:gd name="T3" fmla="*/ 142 h 142"/>
                <a:gd name="T4" fmla="*/ 96 w 96"/>
                <a:gd name="T5" fmla="*/ 55 h 142"/>
                <a:gd name="T6" fmla="*/ 96 w 96"/>
                <a:gd name="T7" fmla="*/ 0 h 142"/>
                <a:gd name="T8" fmla="*/ 0 w 96"/>
                <a:gd name="T9" fmla="*/ 0 h 142"/>
              </a:gdLst>
              <a:ahLst/>
              <a:cxnLst>
                <a:cxn ang="0">
                  <a:pos x="T0" y="T1"/>
                </a:cxn>
                <a:cxn ang="0">
                  <a:pos x="T2" y="T3"/>
                </a:cxn>
                <a:cxn ang="0">
                  <a:pos x="T4" y="T5"/>
                </a:cxn>
                <a:cxn ang="0">
                  <a:pos x="T6" y="T7"/>
                </a:cxn>
                <a:cxn ang="0">
                  <a:pos x="T8" y="T9"/>
                </a:cxn>
              </a:cxnLst>
              <a:rect l="0" t="0" r="r" b="b"/>
              <a:pathLst>
                <a:path w="96" h="142">
                  <a:moveTo>
                    <a:pt x="0" y="0"/>
                  </a:moveTo>
                  <a:lnTo>
                    <a:pt x="0" y="142"/>
                  </a:lnTo>
                  <a:lnTo>
                    <a:pt x="96" y="55"/>
                  </a:lnTo>
                  <a:lnTo>
                    <a:pt x="9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Tree>
    <p:extLst>
      <p:ext uri="{BB962C8B-B14F-4D97-AF65-F5344CB8AC3E}">
        <p14:creationId xmlns:p14="http://schemas.microsoft.com/office/powerpoint/2010/main" val="248505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3979" y="1935788"/>
            <a:ext cx="2744612" cy="661647"/>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82639" y="1817616"/>
            <a:ext cx="1737109" cy="1321655"/>
          </a:xfrm>
          <a:prstGeom prst="rect">
            <a:avLst/>
          </a:prstGeom>
        </p:spPr>
      </p:pic>
      <p:sp>
        <p:nvSpPr>
          <p:cNvPr id="8" name="Title 1"/>
          <p:cNvSpPr txBox="1">
            <a:spLocks/>
          </p:cNvSpPr>
          <p:nvPr/>
        </p:nvSpPr>
        <p:spPr>
          <a:xfrm>
            <a:off x="5850311" y="378100"/>
            <a:ext cx="5949245" cy="87222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20000"/>
              </a:lnSpc>
              <a:spcBef>
                <a:spcPct val="0"/>
              </a:spcBef>
              <a:spcAft>
                <a:spcPts val="0"/>
              </a:spcAft>
              <a:buClrTx/>
              <a:buSzTx/>
              <a:buFontTx/>
              <a:buNone/>
              <a:tabLst/>
              <a:defRPr/>
            </a:pPr>
            <a:r>
              <a:rPr kumimoji="0" lang="en-US" sz="4800" b="1" i="0" u="none" strike="noStrike" kern="1200" cap="all" spc="0" normalizeH="0" baseline="0" noProof="0" dirty="0" smtClean="0">
                <a:ln>
                  <a:noFill/>
                </a:ln>
                <a:solidFill>
                  <a:prstClr val="black"/>
                </a:solidFill>
                <a:effectLst/>
                <a:uLnTx/>
                <a:uFillTx/>
                <a:latin typeface="Century Gothic" panose="020B0502020202020204" pitchFamily="34" charset="0"/>
                <a:ea typeface="+mj-ea"/>
                <a:cs typeface="+mj-cs"/>
              </a:rPr>
              <a:t>Project partners</a:t>
            </a:r>
            <a:endParaRPr kumimoji="0" lang="en-US" sz="4800" b="1" i="0" u="none" strike="noStrike" kern="1200" cap="all"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endParaRPr>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80380" y="3315954"/>
            <a:ext cx="3332750" cy="666550"/>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86853" y="4687011"/>
            <a:ext cx="1737234" cy="742817"/>
          </a:xfrm>
          <a:prstGeom prst="rect">
            <a:avLst/>
          </a:prstGeom>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9664" y="4695999"/>
            <a:ext cx="3369572" cy="634060"/>
          </a:xfrm>
          <a:prstGeom prst="rect">
            <a:avLst/>
          </a:prstGeom>
        </p:spPr>
      </p:pic>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14275" y="5735073"/>
            <a:ext cx="2064961" cy="797002"/>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64564" y="3733380"/>
            <a:ext cx="3001616" cy="624424"/>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617" y="328155"/>
            <a:ext cx="5634318" cy="1131132"/>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850311" y="5660198"/>
            <a:ext cx="6273084" cy="946752"/>
          </a:xfrm>
          <a:prstGeom prst="rect">
            <a:avLst/>
          </a:prstGeom>
        </p:spPr>
      </p:pic>
      <p:pic>
        <p:nvPicPr>
          <p:cNvPr id="16" name="Picture 15"/>
          <p:cNvPicPr>
            <a:picLocks noChangeAspect="1"/>
          </p:cNvPicPr>
          <p:nvPr/>
        </p:nvPicPr>
        <p:blipFill>
          <a:blip r:embed="rId12"/>
          <a:stretch>
            <a:fillRect/>
          </a:stretch>
        </p:blipFill>
        <p:spPr>
          <a:xfrm>
            <a:off x="423276" y="1861197"/>
            <a:ext cx="2476500" cy="962025"/>
          </a:xfrm>
          <a:prstGeom prst="rect">
            <a:avLst/>
          </a:prstGeom>
        </p:spPr>
      </p:pic>
      <p:pic>
        <p:nvPicPr>
          <p:cNvPr id="19" name="Picture 18"/>
          <p:cNvPicPr>
            <a:picLocks noChangeAspect="1"/>
          </p:cNvPicPr>
          <p:nvPr/>
        </p:nvPicPr>
        <p:blipFill>
          <a:blip r:embed="rId13"/>
          <a:stretch>
            <a:fillRect/>
          </a:stretch>
        </p:blipFill>
        <p:spPr>
          <a:xfrm>
            <a:off x="5001142" y="4233389"/>
            <a:ext cx="2894479" cy="825030"/>
          </a:xfrm>
          <a:prstGeom prst="rect">
            <a:avLst/>
          </a:prstGeom>
        </p:spPr>
      </p:pic>
      <p:pic>
        <p:nvPicPr>
          <p:cNvPr id="20" name="Picture 19"/>
          <p:cNvPicPr>
            <a:picLocks noChangeAspect="1"/>
          </p:cNvPicPr>
          <p:nvPr/>
        </p:nvPicPr>
        <p:blipFill>
          <a:blip r:embed="rId14"/>
          <a:stretch>
            <a:fillRect/>
          </a:stretch>
        </p:blipFill>
        <p:spPr>
          <a:xfrm>
            <a:off x="5850311" y="2704927"/>
            <a:ext cx="2600847" cy="804637"/>
          </a:xfrm>
          <a:prstGeom prst="rect">
            <a:avLst/>
          </a:prstGeom>
        </p:spPr>
      </p:pic>
      <p:cxnSp>
        <p:nvCxnSpPr>
          <p:cNvPr id="17" name="Straight Connector 16"/>
          <p:cNvCxnSpPr/>
          <p:nvPr/>
        </p:nvCxnSpPr>
        <p:spPr>
          <a:xfrm>
            <a:off x="-103519" y="1612240"/>
            <a:ext cx="12435840" cy="0"/>
          </a:xfrm>
          <a:prstGeom prst="line">
            <a:avLst/>
          </a:prstGeom>
          <a:ln w="76200">
            <a:solidFill>
              <a:srgbClr val="8DC6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00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5960" y="1104900"/>
            <a:ext cx="7140081" cy="4648200"/>
          </a:xfrm>
          <a:prstGeom prst="rect">
            <a:avLst/>
          </a:prstGeom>
        </p:spPr>
      </p:pic>
      <p:sp>
        <p:nvSpPr>
          <p:cNvPr id="4" name="TextBox 3"/>
          <p:cNvSpPr txBox="1"/>
          <p:nvPr/>
        </p:nvSpPr>
        <p:spPr>
          <a:xfrm>
            <a:off x="3078480" y="5455920"/>
            <a:ext cx="6096000" cy="769441"/>
          </a:xfrm>
          <a:prstGeom prst="rect">
            <a:avLst/>
          </a:prstGeom>
          <a:noFill/>
        </p:spPr>
        <p:txBody>
          <a:bodyPr wrap="square" rtlCol="0">
            <a:spAutoFit/>
          </a:bodyPr>
          <a:lstStyle/>
          <a:p>
            <a:pPr algn="ctr"/>
            <a:r>
              <a:rPr lang="en-US" sz="4400" dirty="0" smtClean="0">
                <a:solidFill>
                  <a:schemeClr val="tx2"/>
                </a:solidFill>
                <a:latin typeface="Calibri"/>
                <a:cs typeface="Arial" charset="0"/>
              </a:rPr>
              <a:t>Questions?</a:t>
            </a:r>
            <a:endParaRPr lang="en-US" sz="4400" dirty="0">
              <a:solidFill>
                <a:schemeClr val="tx2"/>
              </a:solidFill>
              <a:latin typeface="Calibri"/>
              <a:cs typeface="Arial" charset="0"/>
            </a:endParaRPr>
          </a:p>
        </p:txBody>
      </p:sp>
    </p:spTree>
    <p:extLst>
      <p:ext uri="{BB962C8B-B14F-4D97-AF65-F5344CB8AC3E}">
        <p14:creationId xmlns:p14="http://schemas.microsoft.com/office/powerpoint/2010/main" val="107083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 learn more</a:t>
            </a:r>
            <a:r>
              <a:rPr lang="en-US" dirty="0" smtClean="0"/>
              <a:t>:</a:t>
            </a:r>
            <a:endParaRPr lang="en-US" dirty="0"/>
          </a:p>
        </p:txBody>
      </p:sp>
      <p:sp>
        <p:nvSpPr>
          <p:cNvPr id="4" name="Content Placeholder 3"/>
          <p:cNvSpPr>
            <a:spLocks noGrp="1"/>
          </p:cNvSpPr>
          <p:nvPr>
            <p:ph idx="1"/>
          </p:nvPr>
        </p:nvSpPr>
        <p:spPr>
          <a:xfrm>
            <a:off x="609600" y="2294313"/>
            <a:ext cx="10972800" cy="4427163"/>
          </a:xfrm>
        </p:spPr>
        <p:txBody>
          <a:bodyPr/>
          <a:lstStyle/>
          <a:p>
            <a:pPr algn="ctr"/>
            <a:r>
              <a:rPr lang="en-US" sz="4800" dirty="0" smtClean="0">
                <a:latin typeface="+mj-lt"/>
              </a:rPr>
              <a:t>energy.info@state.mn.us</a:t>
            </a:r>
            <a:endParaRPr lang="en-US" sz="4800" dirty="0">
              <a:latin typeface="+mj-lt"/>
            </a:endParaRPr>
          </a:p>
          <a:p>
            <a:pPr algn="ctr"/>
            <a:endParaRPr lang="en-US" sz="4800" dirty="0" smtClean="0">
              <a:latin typeface="+mj-lt"/>
            </a:endParaRPr>
          </a:p>
          <a:p>
            <a:pPr algn="ctr"/>
            <a:r>
              <a:rPr lang="en-US" sz="4800" dirty="0" smtClean="0">
                <a:latin typeface="+mj-lt"/>
              </a:rPr>
              <a:t>800-657-3710</a:t>
            </a:r>
            <a:endParaRPr lang="en-US" sz="4800" dirty="0">
              <a:latin typeface="+mj-lt"/>
            </a:endParaRPr>
          </a:p>
          <a:p>
            <a:pPr lvl="1"/>
            <a:endParaRPr lang="en-US" dirty="0" smtClean="0"/>
          </a:p>
          <a:p>
            <a:pPr lvl="1" algn="ctr"/>
            <a:r>
              <a:rPr lang="en-US" dirty="0" smtClean="0"/>
              <a:t>You </a:t>
            </a:r>
            <a:r>
              <a:rPr lang="en-US" dirty="0"/>
              <a:t>will be added to a distribution list</a:t>
            </a:r>
          </a:p>
          <a:p>
            <a:endParaRPr lang="en-US" dirty="0"/>
          </a:p>
        </p:txBody>
      </p:sp>
    </p:spTree>
    <p:extLst>
      <p:ext uri="{BB962C8B-B14F-4D97-AF65-F5344CB8AC3E}">
        <p14:creationId xmlns:p14="http://schemas.microsoft.com/office/powerpoint/2010/main" val="419693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CECA provides public support for communities</a:t>
            </a:r>
          </a:p>
          <a:p>
            <a:pPr lvl="1"/>
            <a:r>
              <a:rPr lang="en-US" dirty="0" smtClean="0"/>
              <a:t>Recognizing efforts of communities and leaders</a:t>
            </a:r>
          </a:p>
          <a:p>
            <a:pPr lvl="1"/>
            <a:r>
              <a:rPr lang="en-US" dirty="0" smtClean="0"/>
              <a:t>Demonstrating the benefits to communities</a:t>
            </a:r>
          </a:p>
          <a:p>
            <a:pPr lvl="1"/>
            <a:r>
              <a:rPr lang="en-US" dirty="0" smtClean="0"/>
              <a:t>Offering opportunities for public engagement</a:t>
            </a:r>
          </a:p>
          <a:p>
            <a:pPr lvl="1"/>
            <a:r>
              <a:rPr lang="en-US" dirty="0" smtClean="0"/>
              <a:t>Positive media coverage</a:t>
            </a:r>
          </a:p>
          <a:p>
            <a:pPr lvl="1"/>
            <a:endParaRPr lang="en-US" dirty="0"/>
          </a:p>
        </p:txBody>
      </p:sp>
      <p:sp>
        <p:nvSpPr>
          <p:cNvPr id="5" name="Title 4"/>
          <p:cNvSpPr>
            <a:spLocks noGrp="1"/>
          </p:cNvSpPr>
          <p:nvPr>
            <p:ph type="title"/>
          </p:nvPr>
        </p:nvSpPr>
        <p:spPr/>
        <p:txBody>
          <a:bodyPr>
            <a:normAutofit/>
          </a:bodyPr>
          <a:lstStyle/>
          <a:p>
            <a:r>
              <a:rPr lang="en-US" dirty="0" smtClean="0"/>
              <a:t>Why CECA?</a:t>
            </a:r>
            <a:endParaRPr lang="en-US" dirty="0"/>
          </a:p>
        </p:txBody>
      </p:sp>
    </p:spTree>
    <p:extLst>
      <p:ext uri="{BB962C8B-B14F-4D97-AF65-F5344CB8AC3E}">
        <p14:creationId xmlns:p14="http://schemas.microsoft.com/office/powerpoint/2010/main" val="239455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Communities </a:t>
            </a:r>
            <a:r>
              <a:rPr lang="en-US" dirty="0"/>
              <a:t>can consist of any group united in </a:t>
            </a:r>
            <a:r>
              <a:rPr lang="en-US" dirty="0" smtClean="0"/>
              <a:t>implementing </a:t>
            </a:r>
            <a:r>
              <a:rPr lang="en-US" dirty="0"/>
              <a:t>clean energy </a:t>
            </a:r>
            <a:r>
              <a:rPr lang="en-US" dirty="0" smtClean="0"/>
              <a:t>goals.</a:t>
            </a:r>
          </a:p>
          <a:p>
            <a:pPr lvl="1"/>
            <a:r>
              <a:rPr lang="en-US" dirty="0" smtClean="0"/>
              <a:t>Must include a unit </a:t>
            </a:r>
            <a:r>
              <a:rPr lang="en-US" dirty="0"/>
              <a:t>of government </a:t>
            </a:r>
            <a:endParaRPr lang="en-US" dirty="0" smtClean="0"/>
          </a:p>
          <a:p>
            <a:pPr lvl="2"/>
            <a:r>
              <a:rPr lang="en-US" dirty="0"/>
              <a:t>C</a:t>
            </a:r>
            <a:r>
              <a:rPr lang="en-US" dirty="0" smtClean="0"/>
              <a:t>ity</a:t>
            </a:r>
            <a:r>
              <a:rPr lang="en-US" dirty="0"/>
              <a:t>, county, tribe, </a:t>
            </a:r>
            <a:r>
              <a:rPr lang="en-US" dirty="0" smtClean="0"/>
              <a:t>school district, </a:t>
            </a:r>
            <a:r>
              <a:rPr lang="en-US" dirty="0" smtClean="0"/>
              <a:t>state or federal agency, or </a:t>
            </a:r>
            <a:r>
              <a:rPr lang="en-US" dirty="0"/>
              <a:t>other </a:t>
            </a:r>
            <a:r>
              <a:rPr lang="en-US" dirty="0" smtClean="0"/>
              <a:t>jurisdiction</a:t>
            </a:r>
          </a:p>
          <a:p>
            <a:pPr lvl="1"/>
            <a:r>
              <a:rPr lang="en-US" dirty="0" smtClean="0"/>
              <a:t>Business, nonprofits, service organizations a (big) plus</a:t>
            </a:r>
          </a:p>
        </p:txBody>
      </p:sp>
      <p:sp>
        <p:nvSpPr>
          <p:cNvPr id="3" name="Title 2"/>
          <p:cNvSpPr>
            <a:spLocks noGrp="1"/>
          </p:cNvSpPr>
          <p:nvPr>
            <p:ph type="title"/>
          </p:nvPr>
        </p:nvSpPr>
        <p:spPr/>
        <p:txBody>
          <a:bodyPr/>
          <a:lstStyle/>
          <a:p>
            <a:r>
              <a:rPr lang="en-US" dirty="0" smtClean="0"/>
              <a:t>What is a CECA community?</a:t>
            </a:r>
            <a:endParaRPr lang="en-US" dirty="0"/>
          </a:p>
        </p:txBody>
      </p:sp>
    </p:spTree>
    <p:extLst>
      <p:ext uri="{BB962C8B-B14F-4D97-AF65-F5344CB8AC3E}">
        <p14:creationId xmlns:p14="http://schemas.microsoft.com/office/powerpoint/2010/main" val="193817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Initiatives may include the </a:t>
            </a:r>
            <a:r>
              <a:rPr lang="en-US" dirty="0" smtClean="0"/>
              <a:t>following…</a:t>
            </a:r>
            <a:endParaRPr lang="en-US" dirty="0" smtClean="0"/>
          </a:p>
          <a:p>
            <a:pPr lvl="1"/>
            <a:r>
              <a:rPr lang="en-US" dirty="0" smtClean="0"/>
              <a:t>Clean Energy Planning</a:t>
            </a:r>
          </a:p>
          <a:p>
            <a:pPr lvl="1"/>
            <a:r>
              <a:rPr lang="en-US" dirty="0" smtClean="0"/>
              <a:t>Efficiency in Public Buildings</a:t>
            </a:r>
          </a:p>
          <a:p>
            <a:pPr lvl="1"/>
            <a:r>
              <a:rPr lang="en-US" dirty="0" smtClean="0"/>
              <a:t>Efficiency in Public Infrastructure</a:t>
            </a:r>
          </a:p>
          <a:p>
            <a:pPr lvl="1"/>
            <a:r>
              <a:rPr lang="en-US" dirty="0"/>
              <a:t>Efficiency in </a:t>
            </a:r>
            <a:r>
              <a:rPr lang="en-US" dirty="0" smtClean="0"/>
              <a:t>Private Buildings</a:t>
            </a:r>
          </a:p>
          <a:p>
            <a:pPr lvl="1"/>
            <a:r>
              <a:rPr lang="en-US" dirty="0" smtClean="0"/>
              <a:t>Clean Energy Generation</a:t>
            </a:r>
          </a:p>
          <a:p>
            <a:pPr lvl="1"/>
            <a:r>
              <a:rPr lang="en-US" dirty="0" smtClean="0"/>
              <a:t>Transportation</a:t>
            </a:r>
            <a:endParaRPr lang="en-US" dirty="0"/>
          </a:p>
          <a:p>
            <a:pPr lvl="2"/>
            <a:r>
              <a:rPr lang="en-US" dirty="0"/>
              <a:t>Others will be considered</a:t>
            </a:r>
          </a:p>
          <a:p>
            <a:endParaRPr lang="en-US" dirty="0" smtClean="0"/>
          </a:p>
          <a:p>
            <a:endParaRPr lang="en-US" dirty="0" smtClean="0"/>
          </a:p>
        </p:txBody>
      </p:sp>
      <p:sp>
        <p:nvSpPr>
          <p:cNvPr id="3" name="Title 2"/>
          <p:cNvSpPr>
            <a:spLocks noGrp="1"/>
          </p:cNvSpPr>
          <p:nvPr>
            <p:ph type="title"/>
          </p:nvPr>
        </p:nvSpPr>
        <p:spPr/>
        <p:txBody>
          <a:bodyPr/>
          <a:lstStyle/>
          <a:p>
            <a:r>
              <a:rPr lang="en-US" dirty="0" smtClean="0"/>
              <a:t>Possible Initiatives</a:t>
            </a:r>
            <a:endParaRPr lang="en-US" dirty="0"/>
          </a:p>
        </p:txBody>
      </p:sp>
    </p:spTree>
    <p:extLst>
      <p:ext uri="{BB962C8B-B14F-4D97-AF65-F5344CB8AC3E}">
        <p14:creationId xmlns:p14="http://schemas.microsoft.com/office/powerpoint/2010/main" val="143805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133AW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33 A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1197</TotalTime>
  <Words>2081</Words>
  <Application>Microsoft Office PowerPoint</Application>
  <PresentationFormat>Widescreen</PresentationFormat>
  <Paragraphs>479</Paragraphs>
  <Slides>67</Slides>
  <Notes>28</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67</vt:i4>
      </vt:variant>
    </vt:vector>
  </HeadingPairs>
  <TitlesOfParts>
    <vt:vector size="83" baseType="lpstr">
      <vt:lpstr>Times New Roman</vt:lpstr>
      <vt:lpstr>Courier New</vt:lpstr>
      <vt:lpstr>Constantia</vt:lpstr>
      <vt:lpstr>Wingdings 3</vt:lpstr>
      <vt:lpstr>Franklin Gothic Book</vt:lpstr>
      <vt:lpstr>Calibri Light</vt:lpstr>
      <vt:lpstr>Calibri</vt:lpstr>
      <vt:lpstr>Century Gothic</vt:lpstr>
      <vt:lpstr>Arial</vt:lpstr>
      <vt:lpstr>Wingdings</vt:lpstr>
      <vt:lpstr>Wingdings 2</vt:lpstr>
      <vt:lpstr>Flow</vt:lpstr>
      <vt:lpstr>1_133AW Template</vt:lpstr>
      <vt:lpstr>3_Office Theme</vt:lpstr>
      <vt:lpstr>Custom Design</vt:lpstr>
      <vt:lpstr>Image</vt:lpstr>
      <vt:lpstr>PowerPoint Presentation</vt:lpstr>
      <vt:lpstr>Important Stuff</vt:lpstr>
      <vt:lpstr>Presenters</vt:lpstr>
      <vt:lpstr>What is CECA?</vt:lpstr>
      <vt:lpstr>Minnesota Clean Energy Goals</vt:lpstr>
      <vt:lpstr>Why CECA?</vt:lpstr>
      <vt:lpstr>Why CECA?</vt:lpstr>
      <vt:lpstr>What is a CECA community?</vt:lpstr>
      <vt:lpstr>Possible Initiatives</vt:lpstr>
      <vt:lpstr>Possible Initiatives</vt:lpstr>
      <vt:lpstr>Possible Initiatives</vt:lpstr>
      <vt:lpstr>Possible Initiatives</vt:lpstr>
      <vt:lpstr>Possible Initiatives</vt:lpstr>
      <vt:lpstr>Possible Initiatives</vt:lpstr>
      <vt:lpstr>Possible Initiatives</vt:lpstr>
      <vt:lpstr>CECA Awards</vt:lpstr>
      <vt:lpstr>CECA Achievement Award</vt:lpstr>
      <vt:lpstr>CECA Planning Award</vt:lpstr>
      <vt:lpstr>2016 Achievement Awards</vt:lpstr>
      <vt:lpstr>2016 Achievement Awards</vt:lpstr>
      <vt:lpstr>2016 Achievement Awards</vt:lpstr>
      <vt:lpstr>2016 Achievement Awards</vt:lpstr>
      <vt:lpstr>2016 Achievement Awards</vt:lpstr>
      <vt:lpstr>2016 Planning Awards</vt:lpstr>
      <vt:lpstr>2016 Events</vt:lpstr>
      <vt:lpstr>2016 Events</vt:lpstr>
      <vt:lpstr>PowerPoint Presentation</vt:lpstr>
      <vt:lpstr>Application Process</vt:lpstr>
      <vt:lpstr>2016 support provided by:</vt:lpstr>
      <vt:lpstr>Application Process</vt:lpstr>
      <vt:lpstr>PowerPoint Presentation</vt:lpstr>
      <vt:lpstr>PowerPoint Presentation</vt:lpstr>
      <vt:lpstr>Site Preparation Panoramic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133 Airlift Wing MN Air National Guard </vt:lpstr>
      <vt:lpstr>Keys to Success</vt:lpstr>
      <vt:lpstr>Wing Energy Management Plan</vt:lpstr>
      <vt:lpstr>Base Civil Engineer Approach</vt:lpstr>
      <vt:lpstr>Engaged Unit Leaders/Building Managers</vt:lpstr>
      <vt:lpstr>What’s Next?</vt:lpstr>
      <vt:lpstr>Technical Support/Partners</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learn more:</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Webster</dc:creator>
  <cp:lastModifiedBy>Terry Webster</cp:lastModifiedBy>
  <cp:revision>78</cp:revision>
  <dcterms:created xsi:type="dcterms:W3CDTF">2016-11-09T18:20:05Z</dcterms:created>
  <dcterms:modified xsi:type="dcterms:W3CDTF">2017-02-16T17:27:52Z</dcterms:modified>
</cp:coreProperties>
</file>